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jB1dIRw1PJH80yDdvboRP3haLT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latin typeface="Cambria"/>
                <a:ea typeface="Cambria"/>
                <a:cs typeface="Cambria"/>
                <a:sym typeface="Cambria"/>
              </a:rPr>
              <a:t>Teacher throws a paper ball across the room – kids either duck or catch. Then go to next slide!</a:t>
            </a:r>
            <a:endParaRPr/>
          </a:p>
        </p:txBody>
      </p:sp>
      <p:sp>
        <p:nvSpPr>
          <p:cNvPr id="290" name="Google Shape;29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bb1faaed0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bb1faaed0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gbb1faaed0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aff03f8f25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aff03f8f25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optional extension: write a short paragraph on the parts of a neuron and what they do. Give an example of what kinds of information neurons send!</a:t>
            </a:r>
            <a:endParaRPr/>
          </a:p>
        </p:txBody>
      </p:sp>
      <p:sp>
        <p:nvSpPr>
          <p:cNvPr id="497" name="Google Shape;497;gaff03f8f25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aff03f8f25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aff03f8f25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Give students the ziplock baggies of materials.</a:t>
            </a:r>
            <a:endParaRPr/>
          </a:p>
        </p:txBody>
      </p:sp>
      <p:sp>
        <p:nvSpPr>
          <p:cNvPr id="389" name="Google Shape;389;gaff03f8f25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Myelin might be a little complicated for some students, so you might want to either quickly discuss it or explain it isn’t an essential part of every neuron.</a:t>
            </a:r>
            <a:endParaRPr/>
          </a:p>
        </p:txBody>
      </p:sp>
      <p:sp>
        <p:nvSpPr>
          <p:cNvPr id="444" name="Google Shape;44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aff03f8f25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aff03f8f25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You can glue the pom poms to the pipe cleaner, but honestly it is just as effective without glue if the students make the model on their desk. If possible, you could have the students make a chain of their neurons showing how they transmit information from the terminal buttons to the dendrite of the next neuron.</a:t>
            </a:r>
            <a:endParaRPr/>
          </a:p>
        </p:txBody>
      </p:sp>
      <p:sp>
        <p:nvSpPr>
          <p:cNvPr id="451" name="Google Shape;451;gaff03f8f25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ba8b380140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ba8b380140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optional extension for an honors class: talk about the myelin sheath that helps neurons communicate faster - use tape to represent the myelin sheath pieces along the axon.</a:t>
            </a:r>
            <a:endParaRPr/>
          </a:p>
          <a:p>
            <a:pPr indent="0" lvl="0" marL="0" rtl="0" algn="l">
              <a:spcBef>
                <a:spcPts val="0"/>
              </a:spcBef>
              <a:spcAft>
                <a:spcPts val="0"/>
              </a:spcAft>
              <a:buNone/>
            </a:pPr>
            <a:r>
              <a:t/>
            </a:r>
            <a:endParaRPr/>
          </a:p>
        </p:txBody>
      </p:sp>
      <p:sp>
        <p:nvSpPr>
          <p:cNvPr id="459" name="Google Shape;459;gba8b380140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ba856644b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ba856644b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gba856644b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aff03f8f25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aff03f8f25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gaff03f8f25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56" name="Shape 56"/>
        <p:cNvGrpSpPr/>
        <p:nvPr/>
      </p:nvGrpSpPr>
      <p:grpSpPr>
        <a:xfrm>
          <a:off x="0" y="0"/>
          <a:ext cx="0" cy="0"/>
          <a:chOff x="0" y="0"/>
          <a:chExt cx="0" cy="0"/>
        </a:xfrm>
      </p:grpSpPr>
      <p:pic>
        <p:nvPicPr>
          <p:cNvPr descr="\\DROBO-FS\QuickDrops\JB\PPTX NG\Droplets\LightingOverlay.png" id="57" name="Google Shape;57;p7"/>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58" name="Google Shape;58;p7"/>
          <p:cNvGrpSpPr/>
          <p:nvPr/>
        </p:nvGrpSpPr>
        <p:grpSpPr>
          <a:xfrm>
            <a:off x="0" y="0"/>
            <a:ext cx="2305051" cy="6858001"/>
            <a:chOff x="0" y="0"/>
            <a:chExt cx="2305051" cy="6858001"/>
          </a:xfrm>
        </p:grpSpPr>
        <p:sp>
          <p:nvSpPr>
            <p:cNvPr id="59" name="Google Shape;59;p7"/>
            <p:cNvSpPr/>
            <p:nvPr/>
          </p:nvSpPr>
          <p:spPr>
            <a:xfrm>
              <a:off x="1209675" y="4763"/>
              <a:ext cx="23813" cy="2181225"/>
            </a:xfrm>
            <a:prstGeom prst="rect">
              <a:avLst/>
            </a:pr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7"/>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7"/>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7"/>
            <p:cNvSpPr/>
            <p:nvPr/>
          </p:nvSpPr>
          <p:spPr>
            <a:xfrm>
              <a:off x="414338" y="9525"/>
              <a:ext cx="28575" cy="4481513"/>
            </a:xfrm>
            <a:prstGeom prst="rect">
              <a:avLst/>
            </a:pr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7"/>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7"/>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4B54"/>
                </a:gs>
              </a:gsLst>
              <a:lin ang="5400000" scaled="0"/>
            </a:gradFill>
            <a:ln>
              <a:noFill/>
            </a:ln>
          </p:spPr>
        </p:sp>
        <p:sp>
          <p:nvSpPr>
            <p:cNvPr id="65" name="Google Shape;65;p7"/>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4B54"/>
                </a:gs>
              </a:gsLst>
              <a:lin ang="5400000" scaled="0"/>
            </a:gradFill>
            <a:ln>
              <a:noFill/>
            </a:ln>
          </p:spPr>
        </p:sp>
        <p:sp>
          <p:nvSpPr>
            <p:cNvPr id="66" name="Google Shape;66;p7"/>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7"/>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4B54"/>
                </a:gs>
              </a:gsLst>
              <a:lin ang="5400000" scaled="0"/>
            </a:gradFill>
            <a:ln>
              <a:noFill/>
            </a:ln>
          </p:spPr>
        </p:sp>
        <p:sp>
          <p:nvSpPr>
            <p:cNvPr id="68" name="Google Shape;68;p7"/>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4B54"/>
                </a:gs>
              </a:gsLst>
              <a:lin ang="5400000" scaled="0"/>
            </a:gradFill>
            <a:ln>
              <a:noFill/>
            </a:ln>
          </p:spPr>
        </p:sp>
        <p:sp>
          <p:nvSpPr>
            <p:cNvPr id="69" name="Google Shape;69;p7"/>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7"/>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7"/>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4B54"/>
                </a:gs>
              </a:gsLst>
              <a:lin ang="5400000" scaled="0"/>
            </a:gradFill>
            <a:ln>
              <a:noFill/>
            </a:ln>
          </p:spPr>
        </p:sp>
        <p:sp>
          <p:nvSpPr>
            <p:cNvPr id="72" name="Google Shape;72;p7"/>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4B54"/>
                </a:gs>
              </a:gsLst>
              <a:lin ang="5400000" scaled="0"/>
            </a:gradFill>
            <a:ln>
              <a:noFill/>
            </a:ln>
          </p:spPr>
        </p:sp>
        <p:sp>
          <p:nvSpPr>
            <p:cNvPr id="74" name="Google Shape;74;p7"/>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7"/>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7"/>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4B54"/>
                </a:gs>
              </a:gsLst>
              <a:lin ang="5400000" scaled="0"/>
            </a:gradFill>
            <a:ln>
              <a:noFill/>
            </a:ln>
          </p:spPr>
        </p:sp>
        <p:sp>
          <p:nvSpPr>
            <p:cNvPr id="77" name="Google Shape;77;p7"/>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7"/>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7"/>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gradFill>
              <a:gsLst>
                <a:gs pos="0">
                  <a:schemeClr val="lt2"/>
                </a:gs>
                <a:gs pos="100000">
                  <a:srgbClr val="3B4B54"/>
                </a:gs>
              </a:gsLst>
              <a:lin ang="5400000" scaled="0"/>
            </a:gradFill>
            <a:ln>
              <a:noFill/>
            </a:ln>
          </p:spPr>
        </p:sp>
        <p:sp>
          <p:nvSpPr>
            <p:cNvPr id="80" name="Google Shape;80;p7"/>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7"/>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gradFill>
              <a:gsLst>
                <a:gs pos="0">
                  <a:schemeClr val="lt2"/>
                </a:gs>
                <a:gs pos="100000">
                  <a:srgbClr val="3B4B54"/>
                </a:gs>
              </a:gsLst>
              <a:lin ang="5400000" scaled="0"/>
            </a:gradFill>
            <a:ln>
              <a:noFill/>
            </a:ln>
          </p:spPr>
        </p:sp>
        <p:sp>
          <p:nvSpPr>
            <p:cNvPr id="82" name="Google Shape;82;p7"/>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7"/>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4B54"/>
                </a:gs>
              </a:gsLst>
              <a:lin ang="5400000" scaled="0"/>
            </a:gradFill>
            <a:ln>
              <a:noFill/>
            </a:ln>
          </p:spPr>
        </p:sp>
        <p:sp>
          <p:nvSpPr>
            <p:cNvPr id="84" name="Google Shape;84;p7"/>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4B54"/>
                </a:gs>
              </a:gsLst>
              <a:lin ang="5400000" scaled="0"/>
            </a:gradFill>
            <a:ln>
              <a:noFill/>
            </a:ln>
          </p:spPr>
        </p:sp>
        <p:sp>
          <p:nvSpPr>
            <p:cNvPr id="86" name="Google Shape;86;p7"/>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p:cNvSpPr/>
            <p:nvPr/>
          </p:nvSpPr>
          <p:spPr>
            <a:xfrm>
              <a:off x="642938" y="6610350"/>
              <a:ext cx="23813" cy="242888"/>
            </a:xfrm>
            <a:prstGeom prst="rect">
              <a:avLst/>
            </a:pr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7"/>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4B54"/>
                </a:gs>
              </a:gsLst>
              <a:lin ang="5400000" scaled="0"/>
            </a:gradFill>
            <a:ln>
              <a:noFill/>
            </a:ln>
          </p:spPr>
        </p:sp>
        <p:sp>
          <p:nvSpPr>
            <p:cNvPr id="90" name="Google Shape;90;p7"/>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4B54"/>
                </a:gs>
              </a:gsLst>
              <a:lin ang="5400000" scaled="0"/>
            </a:gradFill>
            <a:ln>
              <a:noFill/>
            </a:ln>
          </p:spPr>
        </p:sp>
        <p:sp>
          <p:nvSpPr>
            <p:cNvPr id="91" name="Google Shape;91;p7"/>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7"/>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4B54"/>
                </a:gs>
              </a:gsLst>
              <a:lin ang="5400000" scaled="0"/>
            </a:gradFill>
            <a:ln>
              <a:noFill/>
            </a:ln>
          </p:spPr>
        </p:sp>
        <p:sp>
          <p:nvSpPr>
            <p:cNvPr id="93" name="Google Shape;93;p7"/>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4B54"/>
                </a:gs>
              </a:gsLst>
              <a:lin ang="5400000" scaled="0"/>
            </a:gradFill>
            <a:ln>
              <a:noFill/>
            </a:ln>
          </p:spPr>
        </p:sp>
        <p:sp>
          <p:nvSpPr>
            <p:cNvPr id="94" name="Google Shape;94;p7"/>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7"/>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4B54"/>
                </a:gs>
              </a:gsLst>
              <a:lin ang="5400000" scaled="0"/>
            </a:gradFill>
            <a:ln>
              <a:noFill/>
            </a:ln>
          </p:spPr>
        </p:sp>
        <p:sp>
          <p:nvSpPr>
            <p:cNvPr id="96" name="Google Shape;96;p7"/>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7"/>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4B54"/>
                </a:gs>
              </a:gsLst>
              <a:lin ang="5400000" scaled="0"/>
            </a:gradFill>
            <a:ln>
              <a:noFill/>
            </a:ln>
          </p:spPr>
        </p:sp>
        <p:sp>
          <p:nvSpPr>
            <p:cNvPr id="98" name="Google Shape;98;p7"/>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7"/>
            <p:cNvSpPr/>
            <p:nvPr/>
          </p:nvSpPr>
          <p:spPr>
            <a:xfrm>
              <a:off x="1228725" y="4662488"/>
              <a:ext cx="23813" cy="2181225"/>
            </a:xfrm>
            <a:prstGeom prst="rect">
              <a:avLst/>
            </a:pr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7"/>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4B54"/>
                </a:gs>
              </a:gsLst>
              <a:lin ang="5400000" scaled="0"/>
            </a:gradFill>
            <a:ln>
              <a:noFill/>
            </a:ln>
          </p:spPr>
        </p:sp>
        <p:sp>
          <p:nvSpPr>
            <p:cNvPr id="101" name="Google Shape;101;p7"/>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4B54"/>
                </a:gs>
              </a:gsLst>
              <a:lin ang="5400000" scaled="0"/>
            </a:gradFill>
            <a:ln>
              <a:noFill/>
            </a:ln>
          </p:spPr>
        </p:sp>
        <p:sp>
          <p:nvSpPr>
            <p:cNvPr id="103" name="Google Shape;103;p7"/>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7"/>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4B54"/>
                </a:gs>
              </a:gsLst>
              <a:lin ang="5400000" scaled="0"/>
            </a:gradFill>
            <a:ln>
              <a:noFill/>
            </a:ln>
          </p:spPr>
        </p:sp>
        <p:sp>
          <p:nvSpPr>
            <p:cNvPr id="106" name="Google Shape;106;p7"/>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4B54"/>
                </a:gs>
              </a:gsLst>
              <a:lin ang="5400000" scaled="0"/>
            </a:gradFill>
            <a:ln>
              <a:noFill/>
            </a:ln>
          </p:spPr>
        </p:sp>
        <p:sp>
          <p:nvSpPr>
            <p:cNvPr id="107" name="Google Shape;107;p7"/>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4B54"/>
                </a:gs>
              </a:gsLst>
              <a:lin ang="5400000" scaled="0"/>
            </a:gradFill>
            <a:ln>
              <a:noFill/>
            </a:ln>
          </p:spPr>
        </p:sp>
        <p:sp>
          <p:nvSpPr>
            <p:cNvPr id="110" name="Google Shape;110;p7"/>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4B54"/>
                </a:gs>
              </a:gsLst>
              <a:lin ang="5400000" scaled="0"/>
            </a:gradFill>
            <a:ln>
              <a:noFill/>
            </a:ln>
          </p:spPr>
        </p:sp>
        <p:sp>
          <p:nvSpPr>
            <p:cNvPr id="112" name="Google Shape;112;p7"/>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7"/>
          <p:cNvSpPr txBox="1"/>
          <p:nvPr>
            <p:ph type="ctrTitle"/>
          </p:nvPr>
        </p:nvSpPr>
        <p:spPr>
          <a:xfrm>
            <a:off x="1876424" y="1122363"/>
            <a:ext cx="879157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7"/>
          <p:cNvSpPr txBox="1"/>
          <p:nvPr>
            <p:ph idx="1" type="subTitle"/>
          </p:nvPr>
        </p:nvSpPr>
        <p:spPr>
          <a:xfrm>
            <a:off x="1876424" y="3602038"/>
            <a:ext cx="8791575" cy="1655762"/>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p:txBody>
      </p:sp>
      <p:sp>
        <p:nvSpPr>
          <p:cNvPr id="115" name="Google Shape;115;p7"/>
          <p:cNvSpPr txBox="1"/>
          <p:nvPr>
            <p:ph idx="10" type="dt"/>
          </p:nvPr>
        </p:nvSpPr>
        <p:spPr>
          <a:xfrm>
            <a:off x="7077511" y="541020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7"/>
          <p:cNvSpPr txBox="1"/>
          <p:nvPr>
            <p:ph idx="11" type="ftr"/>
          </p:nvPr>
        </p:nvSpPr>
        <p:spPr>
          <a:xfrm>
            <a:off x="1876424" y="5410201"/>
            <a:ext cx="512488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7"/>
          <p:cNvSpPr txBox="1"/>
          <p:nvPr>
            <p:ph idx="12" type="sldNum"/>
          </p:nvPr>
        </p:nvSpPr>
        <p:spPr>
          <a:xfrm>
            <a:off x="9896911" y="5410199"/>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9" name="Shape 169"/>
        <p:cNvGrpSpPr/>
        <p:nvPr/>
      </p:nvGrpSpPr>
      <p:grpSpPr>
        <a:xfrm>
          <a:off x="0" y="0"/>
          <a:ext cx="0" cy="0"/>
          <a:chOff x="0" y="0"/>
          <a:chExt cx="0" cy="0"/>
        </a:xfrm>
      </p:grpSpPr>
      <p:sp>
        <p:nvSpPr>
          <p:cNvPr id="170" name="Google Shape;170;p18"/>
          <p:cNvSpPr txBox="1"/>
          <p:nvPr>
            <p:ph type="title"/>
          </p:nvPr>
        </p:nvSpPr>
        <p:spPr>
          <a:xfrm>
            <a:off x="1141413" y="609600"/>
            <a:ext cx="5934508" cy="16398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18"/>
          <p:cNvSpPr/>
          <p:nvPr>
            <p:ph idx="2" type="pic"/>
          </p:nvPr>
        </p:nvSpPr>
        <p:spPr>
          <a:xfrm>
            <a:off x="7380721" y="609601"/>
            <a:ext cx="3666690" cy="5181599"/>
          </a:xfrm>
          <a:prstGeom prst="round2DiagRect">
            <a:avLst>
              <a:gd fmla="val 5608"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rmAutofit/>
          </a:bodyPr>
          <a:lstStyle>
            <a:lvl1pPr lvl="0" marR="0" rtl="0" algn="l">
              <a:lnSpc>
                <a:spcPct val="120000"/>
              </a:lnSpc>
              <a:spcBef>
                <a:spcPts val="1000"/>
              </a:spcBef>
              <a:spcAft>
                <a:spcPts val="0"/>
              </a:spcAft>
              <a:buClr>
                <a:schemeClr val="lt1"/>
              </a:buClr>
              <a:buSzPts val="4000"/>
              <a:buFont typeface="Arial"/>
              <a:buNone/>
              <a:defRPr b="0" i="0" sz="32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3500"/>
              <a:buFont typeface="Arial"/>
              <a:buNone/>
              <a:defRPr b="0" i="0" sz="28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3000"/>
              <a:buFont typeface="Arial"/>
              <a:buNone/>
              <a:defRPr b="0" i="0" sz="24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9pPr>
          </a:lstStyle>
          <a:p/>
        </p:txBody>
      </p:sp>
      <p:sp>
        <p:nvSpPr>
          <p:cNvPr id="172" name="Google Shape;172;p18"/>
          <p:cNvSpPr txBox="1"/>
          <p:nvPr>
            <p:ph idx="1" type="body"/>
          </p:nvPr>
        </p:nvSpPr>
        <p:spPr>
          <a:xfrm>
            <a:off x="1141410" y="2249486"/>
            <a:ext cx="5934511"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73" name="Google Shape;173;p1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1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1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76" name="Shape 176"/>
        <p:cNvGrpSpPr/>
        <p:nvPr/>
      </p:nvGrpSpPr>
      <p:grpSpPr>
        <a:xfrm>
          <a:off x="0" y="0"/>
          <a:ext cx="0" cy="0"/>
          <a:chOff x="0" y="0"/>
          <a:chExt cx="0" cy="0"/>
        </a:xfrm>
      </p:grpSpPr>
      <p:sp>
        <p:nvSpPr>
          <p:cNvPr id="177" name="Google Shape;177;p19"/>
          <p:cNvSpPr txBox="1"/>
          <p:nvPr>
            <p:ph type="title"/>
          </p:nvPr>
        </p:nvSpPr>
        <p:spPr>
          <a:xfrm>
            <a:off x="1141456" y="609600"/>
            <a:ext cx="9905955" cy="3429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19"/>
          <p:cNvSpPr txBox="1"/>
          <p:nvPr>
            <p:ph idx="1" type="body"/>
          </p:nvPr>
        </p:nvSpPr>
        <p:spPr>
          <a:xfrm>
            <a:off x="1141410" y="4419599"/>
            <a:ext cx="9904459" cy="1371599"/>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79" name="Google Shape;179;p1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1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1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82" name="Shape 182"/>
        <p:cNvGrpSpPr/>
        <p:nvPr/>
      </p:nvGrpSpPr>
      <p:grpSpPr>
        <a:xfrm>
          <a:off x="0" y="0"/>
          <a:ext cx="0" cy="0"/>
          <a:chOff x="0" y="0"/>
          <a:chExt cx="0" cy="0"/>
        </a:xfrm>
      </p:grpSpPr>
      <p:sp>
        <p:nvSpPr>
          <p:cNvPr id="183" name="Google Shape;183;p20"/>
          <p:cNvSpPr txBox="1"/>
          <p:nvPr>
            <p:ph type="title"/>
          </p:nvPr>
        </p:nvSpPr>
        <p:spPr>
          <a:xfrm>
            <a:off x="1446212" y="609599"/>
            <a:ext cx="9302752" cy="274842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20"/>
          <p:cNvSpPr txBox="1"/>
          <p:nvPr>
            <p:ph idx="1" type="body"/>
          </p:nvPr>
        </p:nvSpPr>
        <p:spPr>
          <a:xfrm>
            <a:off x="1720644" y="3365557"/>
            <a:ext cx="8752299" cy="54896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5" name="Google Shape;185;p20"/>
          <p:cNvSpPr txBox="1"/>
          <p:nvPr>
            <p:ph idx="2" type="body"/>
          </p:nvPr>
        </p:nvSpPr>
        <p:spPr>
          <a:xfrm>
            <a:off x="1141411" y="4309919"/>
            <a:ext cx="9906002" cy="1489496"/>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6" name="Google Shape;186;p20"/>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0"/>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20"/>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9" name="Google Shape;189;p20"/>
          <p:cNvSpPr txBox="1"/>
          <p:nvPr/>
        </p:nvSpPr>
        <p:spPr>
          <a:xfrm>
            <a:off x="903512" y="732394"/>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Twentieth Century"/>
              <a:buNone/>
            </a:pPr>
            <a:r>
              <a:rPr b="0" i="0" lang="en-US" sz="8000" u="none" cap="none" strike="noStrike">
                <a:solidFill>
                  <a:schemeClr val="lt1"/>
                </a:solidFill>
                <a:latin typeface="Twentieth Century"/>
                <a:ea typeface="Twentieth Century"/>
                <a:cs typeface="Twentieth Century"/>
                <a:sym typeface="Twentieth Century"/>
              </a:rPr>
              <a:t>“</a:t>
            </a:r>
            <a:endParaRPr/>
          </a:p>
        </p:txBody>
      </p:sp>
      <p:sp>
        <p:nvSpPr>
          <p:cNvPr id="190" name="Google Shape;190;p20"/>
          <p:cNvSpPr txBox="1"/>
          <p:nvPr/>
        </p:nvSpPr>
        <p:spPr>
          <a:xfrm>
            <a:off x="10537370" y="2764972"/>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Twentieth Century"/>
              <a:buNone/>
            </a:pPr>
            <a:r>
              <a:rPr b="0" i="0" lang="en-US" sz="8000" u="none" cap="none" strike="noStrike">
                <a:solidFill>
                  <a:schemeClr val="lt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91" name="Shape 191"/>
        <p:cNvGrpSpPr/>
        <p:nvPr/>
      </p:nvGrpSpPr>
      <p:grpSpPr>
        <a:xfrm>
          <a:off x="0" y="0"/>
          <a:ext cx="0" cy="0"/>
          <a:chOff x="0" y="0"/>
          <a:chExt cx="0" cy="0"/>
        </a:xfrm>
      </p:grpSpPr>
      <p:sp>
        <p:nvSpPr>
          <p:cNvPr id="192" name="Google Shape;192;p21"/>
          <p:cNvSpPr txBox="1"/>
          <p:nvPr>
            <p:ph type="title"/>
          </p:nvPr>
        </p:nvSpPr>
        <p:spPr>
          <a:xfrm>
            <a:off x="1141410" y="2134041"/>
            <a:ext cx="9906001"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21"/>
          <p:cNvSpPr txBox="1"/>
          <p:nvPr>
            <p:ph idx="1" type="body"/>
          </p:nvPr>
        </p:nvSpPr>
        <p:spPr>
          <a:xfrm>
            <a:off x="1141364" y="4657655"/>
            <a:ext cx="9904505"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94" name="Google Shape;194;p21"/>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1"/>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21"/>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97" name="Shape 197"/>
        <p:cNvGrpSpPr/>
        <p:nvPr/>
      </p:nvGrpSpPr>
      <p:grpSpPr>
        <a:xfrm>
          <a:off x="0" y="0"/>
          <a:ext cx="0" cy="0"/>
          <a:chOff x="0" y="0"/>
          <a:chExt cx="0" cy="0"/>
        </a:xfrm>
      </p:grpSpPr>
      <p:sp>
        <p:nvSpPr>
          <p:cNvPr id="198" name="Google Shape;198;p22"/>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9" name="Google Shape;199;p22"/>
          <p:cNvSpPr txBox="1"/>
          <p:nvPr>
            <p:ph idx="1" type="body"/>
          </p:nvPr>
        </p:nvSpPr>
        <p:spPr>
          <a:xfrm>
            <a:off x="1141410" y="2674463"/>
            <a:ext cx="3196899"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0" name="Google Shape;200;p22"/>
          <p:cNvSpPr txBox="1"/>
          <p:nvPr>
            <p:ph idx="2" type="body"/>
          </p:nvPr>
        </p:nvSpPr>
        <p:spPr>
          <a:xfrm>
            <a:off x="1127918" y="3360263"/>
            <a:ext cx="3208735"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1" name="Google Shape;201;p22"/>
          <p:cNvSpPr txBox="1"/>
          <p:nvPr>
            <p:ph idx="3" type="body"/>
          </p:nvPr>
        </p:nvSpPr>
        <p:spPr>
          <a:xfrm>
            <a:off x="4514766" y="2677635"/>
            <a:ext cx="3184385"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2" name="Google Shape;202;p22"/>
          <p:cNvSpPr txBox="1"/>
          <p:nvPr>
            <p:ph idx="4" type="body"/>
          </p:nvPr>
        </p:nvSpPr>
        <p:spPr>
          <a:xfrm>
            <a:off x="4504213" y="3363435"/>
            <a:ext cx="3195830"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3" name="Google Shape;203;p22"/>
          <p:cNvSpPr txBox="1"/>
          <p:nvPr>
            <p:ph idx="5" type="body"/>
          </p:nvPr>
        </p:nvSpPr>
        <p:spPr>
          <a:xfrm>
            <a:off x="7852442" y="2674463"/>
            <a:ext cx="3194968"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4" name="Google Shape;204;p22"/>
          <p:cNvSpPr txBox="1"/>
          <p:nvPr>
            <p:ph idx="6" type="body"/>
          </p:nvPr>
        </p:nvSpPr>
        <p:spPr>
          <a:xfrm>
            <a:off x="7852442" y="3360263"/>
            <a:ext cx="3194968"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5" name="Google Shape;205;p22"/>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22"/>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22"/>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08" name="Shape 208"/>
        <p:cNvGrpSpPr/>
        <p:nvPr/>
      </p:nvGrpSpPr>
      <p:grpSpPr>
        <a:xfrm>
          <a:off x="0" y="0"/>
          <a:ext cx="0" cy="0"/>
          <a:chOff x="0" y="0"/>
          <a:chExt cx="0" cy="0"/>
        </a:xfrm>
      </p:grpSpPr>
      <p:sp>
        <p:nvSpPr>
          <p:cNvPr id="209" name="Google Shape;209;p23"/>
          <p:cNvSpPr txBox="1"/>
          <p:nvPr>
            <p:ph type="title"/>
          </p:nvPr>
        </p:nvSpPr>
        <p:spPr>
          <a:xfrm>
            <a:off x="1141411" y="609600"/>
            <a:ext cx="99059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23"/>
          <p:cNvSpPr txBox="1"/>
          <p:nvPr>
            <p:ph idx="1" type="body"/>
          </p:nvPr>
        </p:nvSpPr>
        <p:spPr>
          <a:xfrm>
            <a:off x="1141413" y="4404596"/>
            <a:ext cx="319524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1" name="Google Shape;211;p23"/>
          <p:cNvSpPr/>
          <p:nvPr>
            <p:ph idx="2" type="pic"/>
          </p:nvPr>
        </p:nvSpPr>
        <p:spPr>
          <a:xfrm>
            <a:off x="1141413" y="2666998"/>
            <a:ext cx="3195240" cy="1524000"/>
          </a:xfrm>
          <a:prstGeom prst="round2DiagRect">
            <a:avLst>
              <a:gd fmla="val 16667"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rmAutofit/>
          </a:bodyPr>
          <a:lstStyle>
            <a:lvl1pPr lvl="0" marR="0" rtl="0" algn="l">
              <a:lnSpc>
                <a:spcPct val="120000"/>
              </a:lnSpc>
              <a:spcBef>
                <a:spcPts val="10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212" name="Google Shape;212;p23"/>
          <p:cNvSpPr txBox="1"/>
          <p:nvPr>
            <p:ph idx="3" type="body"/>
          </p:nvPr>
        </p:nvSpPr>
        <p:spPr>
          <a:xfrm>
            <a:off x="1141413" y="4980858"/>
            <a:ext cx="3195240" cy="817843"/>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3" name="Google Shape;213;p23"/>
          <p:cNvSpPr txBox="1"/>
          <p:nvPr>
            <p:ph idx="4" type="body"/>
          </p:nvPr>
        </p:nvSpPr>
        <p:spPr>
          <a:xfrm>
            <a:off x="4489053" y="4404596"/>
            <a:ext cx="320040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4" name="Google Shape;214;p23"/>
          <p:cNvSpPr/>
          <p:nvPr>
            <p:ph idx="5" type="pic"/>
          </p:nvPr>
        </p:nvSpPr>
        <p:spPr>
          <a:xfrm>
            <a:off x="4489053" y="2666998"/>
            <a:ext cx="3198940" cy="1524000"/>
          </a:xfrm>
          <a:prstGeom prst="round2DiagRect">
            <a:avLst>
              <a:gd fmla="val 16667"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rmAutofit/>
          </a:bodyPr>
          <a:lstStyle>
            <a:lvl1pPr lvl="0" marR="0" rtl="0" algn="l">
              <a:lnSpc>
                <a:spcPct val="120000"/>
              </a:lnSpc>
              <a:spcBef>
                <a:spcPts val="10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215" name="Google Shape;215;p23"/>
          <p:cNvSpPr txBox="1"/>
          <p:nvPr>
            <p:ph idx="6" type="body"/>
          </p:nvPr>
        </p:nvSpPr>
        <p:spPr>
          <a:xfrm>
            <a:off x="4487593" y="4980857"/>
            <a:ext cx="3200400" cy="8103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6" name="Google Shape;216;p23"/>
          <p:cNvSpPr txBox="1"/>
          <p:nvPr>
            <p:ph idx="7" type="body"/>
          </p:nvPr>
        </p:nvSpPr>
        <p:spPr>
          <a:xfrm>
            <a:off x="7852567" y="4404595"/>
            <a:ext cx="3190741"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7" name="Google Shape;217;p23"/>
          <p:cNvSpPr/>
          <p:nvPr>
            <p:ph idx="8" type="pic"/>
          </p:nvPr>
        </p:nvSpPr>
        <p:spPr>
          <a:xfrm>
            <a:off x="7852442" y="2666998"/>
            <a:ext cx="3194969" cy="1524000"/>
          </a:xfrm>
          <a:prstGeom prst="round2DiagRect">
            <a:avLst>
              <a:gd fmla="val 16667"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rmAutofit/>
          </a:bodyPr>
          <a:lstStyle>
            <a:lvl1pPr lvl="0" marR="0" rtl="0" algn="l">
              <a:lnSpc>
                <a:spcPct val="120000"/>
              </a:lnSpc>
              <a:spcBef>
                <a:spcPts val="10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218" name="Google Shape;218;p23"/>
          <p:cNvSpPr txBox="1"/>
          <p:nvPr>
            <p:ph idx="9" type="body"/>
          </p:nvPr>
        </p:nvSpPr>
        <p:spPr>
          <a:xfrm>
            <a:off x="7852442" y="4980854"/>
            <a:ext cx="3194968" cy="81034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9" name="Google Shape;219;p23"/>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23"/>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23"/>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2" name="Shape 222"/>
        <p:cNvGrpSpPr/>
        <p:nvPr/>
      </p:nvGrpSpPr>
      <p:grpSpPr>
        <a:xfrm>
          <a:off x="0" y="0"/>
          <a:ext cx="0" cy="0"/>
          <a:chOff x="0" y="0"/>
          <a:chExt cx="0" cy="0"/>
        </a:xfrm>
      </p:grpSpPr>
      <p:sp>
        <p:nvSpPr>
          <p:cNvPr id="223" name="Google Shape;223;p2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24"/>
          <p:cNvSpPr txBox="1"/>
          <p:nvPr>
            <p:ph idx="1" type="body"/>
          </p:nvPr>
        </p:nvSpPr>
        <p:spPr>
          <a:xfrm rot="5400000">
            <a:off x="4323555" y="-932655"/>
            <a:ext cx="3541714" cy="9905999"/>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25" name="Google Shape;225;p24"/>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24"/>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24"/>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sp>
        <p:nvSpPr>
          <p:cNvPr id="229" name="Google Shape;229;p25"/>
          <p:cNvSpPr txBox="1"/>
          <p:nvPr>
            <p:ph type="title"/>
          </p:nvPr>
        </p:nvSpPr>
        <p:spPr>
          <a:xfrm rot="5400000">
            <a:off x="7454105" y="2197894"/>
            <a:ext cx="5181601" cy="200501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25"/>
          <p:cNvSpPr txBox="1"/>
          <p:nvPr>
            <p:ph idx="1" type="body"/>
          </p:nvPr>
        </p:nvSpPr>
        <p:spPr>
          <a:xfrm rot="5400000">
            <a:off x="2424904" y="-673895"/>
            <a:ext cx="5181601" cy="7748590"/>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31" name="Google Shape;231;p25"/>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25"/>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2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1" name="Shape 281"/>
        <p:cNvGrpSpPr/>
        <p:nvPr/>
      </p:nvGrpSpPr>
      <p:grpSpPr>
        <a:xfrm>
          <a:off x="0" y="0"/>
          <a:ext cx="0" cy="0"/>
          <a:chOff x="0" y="0"/>
          <a:chExt cx="0" cy="0"/>
        </a:xfrm>
      </p:grpSpPr>
      <p:sp>
        <p:nvSpPr>
          <p:cNvPr id="282" name="Google Shape;282;p10"/>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3" name="Google Shape;283;p10"/>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dk1"/>
              </a:buClr>
              <a:buSzPts val="2250"/>
              <a:buChar char="•"/>
              <a:defRPr/>
            </a:lvl1pPr>
            <a:lvl2pPr indent="-371475" lvl="1" marL="914400" algn="l">
              <a:lnSpc>
                <a:spcPct val="120000"/>
              </a:lnSpc>
              <a:spcBef>
                <a:spcPts val="500"/>
              </a:spcBef>
              <a:spcAft>
                <a:spcPts val="0"/>
              </a:spcAft>
              <a:buClr>
                <a:schemeClr val="dk1"/>
              </a:buClr>
              <a:buSzPts val="2250"/>
              <a:buChar char="•"/>
              <a:defRPr/>
            </a:lvl2pPr>
            <a:lvl3pPr indent="-371475" lvl="2" marL="1371600" algn="l">
              <a:lnSpc>
                <a:spcPct val="120000"/>
              </a:lnSpc>
              <a:spcBef>
                <a:spcPts val="500"/>
              </a:spcBef>
              <a:spcAft>
                <a:spcPts val="0"/>
              </a:spcAft>
              <a:buClr>
                <a:schemeClr val="dk1"/>
              </a:buClr>
              <a:buSzPts val="2250"/>
              <a:buChar char="•"/>
              <a:defRPr/>
            </a:lvl3pPr>
            <a:lvl4pPr indent="-371475" lvl="3" marL="1828800" algn="l">
              <a:lnSpc>
                <a:spcPct val="120000"/>
              </a:lnSpc>
              <a:spcBef>
                <a:spcPts val="500"/>
              </a:spcBef>
              <a:spcAft>
                <a:spcPts val="0"/>
              </a:spcAft>
              <a:buClr>
                <a:schemeClr val="dk1"/>
              </a:buClr>
              <a:buSzPts val="2250"/>
              <a:buChar char="•"/>
              <a:defRPr/>
            </a:lvl4pPr>
            <a:lvl5pPr indent="-371475" lvl="4" marL="2286000" algn="l">
              <a:lnSpc>
                <a:spcPct val="120000"/>
              </a:lnSpc>
              <a:spcBef>
                <a:spcPts val="500"/>
              </a:spcBef>
              <a:spcAft>
                <a:spcPts val="0"/>
              </a:spcAft>
              <a:buClr>
                <a:schemeClr val="dk1"/>
              </a:buClr>
              <a:buSzPts val="2250"/>
              <a:buChar char="•"/>
              <a:defRPr/>
            </a:lvl5pPr>
            <a:lvl6pPr indent="-371475" lvl="5" marL="2743200" algn="l">
              <a:lnSpc>
                <a:spcPct val="120000"/>
              </a:lnSpc>
              <a:spcBef>
                <a:spcPts val="500"/>
              </a:spcBef>
              <a:spcAft>
                <a:spcPts val="0"/>
              </a:spcAft>
              <a:buClr>
                <a:schemeClr val="dk1"/>
              </a:buClr>
              <a:buSzPts val="2250"/>
              <a:buChar char="•"/>
              <a:defRPr/>
            </a:lvl6pPr>
            <a:lvl7pPr indent="-371475" lvl="6" marL="3200400" algn="l">
              <a:lnSpc>
                <a:spcPct val="120000"/>
              </a:lnSpc>
              <a:spcBef>
                <a:spcPts val="500"/>
              </a:spcBef>
              <a:spcAft>
                <a:spcPts val="0"/>
              </a:spcAft>
              <a:buClr>
                <a:schemeClr val="dk1"/>
              </a:buClr>
              <a:buSzPts val="2250"/>
              <a:buChar char="•"/>
              <a:defRPr/>
            </a:lvl7pPr>
            <a:lvl8pPr indent="-371475" lvl="7" marL="3657600" algn="l">
              <a:lnSpc>
                <a:spcPct val="120000"/>
              </a:lnSpc>
              <a:spcBef>
                <a:spcPts val="500"/>
              </a:spcBef>
              <a:spcAft>
                <a:spcPts val="0"/>
              </a:spcAft>
              <a:buClr>
                <a:schemeClr val="dk1"/>
              </a:buClr>
              <a:buSzPts val="2250"/>
              <a:buChar char="•"/>
              <a:defRPr/>
            </a:lvl8pPr>
            <a:lvl9pPr indent="-371475" lvl="8" marL="4114800" algn="l">
              <a:lnSpc>
                <a:spcPct val="120000"/>
              </a:lnSpc>
              <a:spcBef>
                <a:spcPts val="500"/>
              </a:spcBef>
              <a:spcAft>
                <a:spcPts val="0"/>
              </a:spcAft>
              <a:buClr>
                <a:schemeClr val="dk1"/>
              </a:buClr>
              <a:buSzPts val="2250"/>
              <a:buChar char="•"/>
              <a:defRPr/>
            </a:lvl9pPr>
          </a:lstStyle>
          <a:p/>
        </p:txBody>
      </p:sp>
      <p:sp>
        <p:nvSpPr>
          <p:cNvPr id="284" name="Google Shape;284;p10"/>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10"/>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10"/>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8" name="Shape 118"/>
        <p:cNvGrpSpPr/>
        <p:nvPr/>
      </p:nvGrpSpPr>
      <p:grpSpPr>
        <a:xfrm>
          <a:off x="0" y="0"/>
          <a:ext cx="0" cy="0"/>
          <a:chOff x="0" y="0"/>
          <a:chExt cx="0" cy="0"/>
        </a:xfrm>
      </p:grpSpPr>
      <p:sp>
        <p:nvSpPr>
          <p:cNvPr id="119" name="Google Shape;119;p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8"/>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21" name="Google Shape;121;p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24" name="Shape 124"/>
        <p:cNvGrpSpPr/>
        <p:nvPr/>
      </p:nvGrpSpPr>
      <p:grpSpPr>
        <a:xfrm>
          <a:off x="0" y="0"/>
          <a:ext cx="0" cy="0"/>
          <a:chOff x="0" y="0"/>
          <a:chExt cx="0" cy="0"/>
        </a:xfrm>
      </p:grpSpPr>
      <p:sp>
        <p:nvSpPr>
          <p:cNvPr id="125" name="Google Shape;125;p11"/>
          <p:cNvSpPr txBox="1"/>
          <p:nvPr>
            <p:ph type="title"/>
          </p:nvPr>
        </p:nvSpPr>
        <p:spPr>
          <a:xfrm>
            <a:off x="1141410" y="4304664"/>
            <a:ext cx="9912355"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11"/>
          <p:cNvSpPr/>
          <p:nvPr>
            <p:ph idx="2" type="pic"/>
          </p:nvPr>
        </p:nvSpPr>
        <p:spPr>
          <a:xfrm>
            <a:off x="1141411" y="606426"/>
            <a:ext cx="9912354" cy="3299778"/>
          </a:xfrm>
          <a:prstGeom prst="round2DiagRect">
            <a:avLst>
              <a:gd fmla="val 4860"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rmAutofit/>
          </a:bodyPr>
          <a:lstStyle>
            <a:lvl1pPr lvl="0" marR="0" rtl="0" algn="l">
              <a:lnSpc>
                <a:spcPct val="120000"/>
              </a:lnSpc>
              <a:spcBef>
                <a:spcPts val="1000"/>
              </a:spcBef>
              <a:spcAft>
                <a:spcPts val="0"/>
              </a:spcAft>
              <a:buClr>
                <a:schemeClr val="lt1"/>
              </a:buClr>
              <a:buSzPts val="4000"/>
              <a:buFont typeface="Arial"/>
              <a:buNone/>
              <a:defRPr b="0" i="0" sz="32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127" name="Google Shape;127;p11"/>
          <p:cNvSpPr txBox="1"/>
          <p:nvPr>
            <p:ph idx="1" type="body"/>
          </p:nvPr>
        </p:nvSpPr>
        <p:spPr>
          <a:xfrm>
            <a:off x="1141364" y="5124020"/>
            <a:ext cx="9910859" cy="6824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28" name="Google Shape;128;p11"/>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1"/>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1"/>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1" name="Shape 131"/>
        <p:cNvGrpSpPr/>
        <p:nvPr/>
      </p:nvGrpSpPr>
      <p:grpSpPr>
        <a:xfrm>
          <a:off x="0" y="0"/>
          <a:ext cx="0" cy="0"/>
          <a:chOff x="0" y="0"/>
          <a:chExt cx="0" cy="0"/>
        </a:xfrm>
      </p:grpSpPr>
      <p:sp>
        <p:nvSpPr>
          <p:cNvPr id="132" name="Google Shape;132;p12"/>
          <p:cNvSpPr txBox="1"/>
          <p:nvPr>
            <p:ph type="title"/>
          </p:nvPr>
        </p:nvSpPr>
        <p:spPr>
          <a:xfrm>
            <a:off x="1141411" y="1419226"/>
            <a:ext cx="99060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12"/>
          <p:cNvSpPr txBox="1"/>
          <p:nvPr>
            <p:ph idx="1" type="body"/>
          </p:nvPr>
        </p:nvSpPr>
        <p:spPr>
          <a:xfrm>
            <a:off x="1141411" y="4424362"/>
            <a:ext cx="9906000" cy="137477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cap="none">
                <a:solidFill>
                  <a:schemeClr val="lt1"/>
                </a:solidFill>
              </a:defRPr>
            </a:lvl1pPr>
            <a:lvl2pPr indent="-228600" lvl="1" marL="914400" algn="l">
              <a:lnSpc>
                <a:spcPct val="120000"/>
              </a:lnSpc>
              <a:spcBef>
                <a:spcPts val="500"/>
              </a:spcBef>
              <a:spcAft>
                <a:spcPts val="0"/>
              </a:spcAft>
              <a:buClr>
                <a:schemeClr val="lt1"/>
              </a:buClr>
              <a:buSzPts val="2250"/>
              <a:buNone/>
              <a:defRPr sz="1800">
                <a:solidFill>
                  <a:schemeClr val="lt1"/>
                </a:solidFill>
              </a:defRPr>
            </a:lvl2pPr>
            <a:lvl3pPr indent="-228600" lvl="2" marL="1371600" algn="l">
              <a:lnSpc>
                <a:spcPct val="120000"/>
              </a:lnSpc>
              <a:spcBef>
                <a:spcPts val="500"/>
              </a:spcBef>
              <a:spcAft>
                <a:spcPts val="0"/>
              </a:spcAft>
              <a:buClr>
                <a:schemeClr val="lt1"/>
              </a:buClr>
              <a:buSzPts val="2250"/>
              <a:buNone/>
              <a:defRPr sz="1800">
                <a:solidFill>
                  <a:schemeClr val="lt1"/>
                </a:solidFill>
              </a:defRPr>
            </a:lvl3pPr>
            <a:lvl4pPr indent="-228600" lvl="3" marL="1828800" algn="l">
              <a:lnSpc>
                <a:spcPct val="120000"/>
              </a:lnSpc>
              <a:spcBef>
                <a:spcPts val="500"/>
              </a:spcBef>
              <a:spcAft>
                <a:spcPts val="0"/>
              </a:spcAft>
              <a:buClr>
                <a:schemeClr val="lt1"/>
              </a:buClr>
              <a:buSzPts val="2000"/>
              <a:buNone/>
              <a:defRPr sz="1600">
                <a:solidFill>
                  <a:schemeClr val="lt1"/>
                </a:solidFill>
              </a:defRPr>
            </a:lvl4pPr>
            <a:lvl5pPr indent="-228600" lvl="4" marL="2286000" algn="l">
              <a:lnSpc>
                <a:spcPct val="120000"/>
              </a:lnSpc>
              <a:spcBef>
                <a:spcPts val="500"/>
              </a:spcBef>
              <a:spcAft>
                <a:spcPts val="0"/>
              </a:spcAft>
              <a:buClr>
                <a:schemeClr val="lt1"/>
              </a:buClr>
              <a:buSzPts val="2000"/>
              <a:buNone/>
              <a:defRPr sz="1600">
                <a:solidFill>
                  <a:schemeClr val="lt1"/>
                </a:solidFill>
              </a:defRPr>
            </a:lvl5pPr>
            <a:lvl6pPr indent="-228600" lvl="5" marL="2743200" algn="l">
              <a:lnSpc>
                <a:spcPct val="120000"/>
              </a:lnSpc>
              <a:spcBef>
                <a:spcPts val="500"/>
              </a:spcBef>
              <a:spcAft>
                <a:spcPts val="0"/>
              </a:spcAft>
              <a:buClr>
                <a:schemeClr val="lt1"/>
              </a:buClr>
              <a:buSzPts val="2000"/>
              <a:buNone/>
              <a:defRPr sz="1600">
                <a:solidFill>
                  <a:schemeClr val="lt1"/>
                </a:solidFill>
              </a:defRPr>
            </a:lvl6pPr>
            <a:lvl7pPr indent="-228600" lvl="6" marL="3200400" algn="l">
              <a:lnSpc>
                <a:spcPct val="120000"/>
              </a:lnSpc>
              <a:spcBef>
                <a:spcPts val="500"/>
              </a:spcBef>
              <a:spcAft>
                <a:spcPts val="0"/>
              </a:spcAft>
              <a:buClr>
                <a:schemeClr val="lt1"/>
              </a:buClr>
              <a:buSzPts val="2000"/>
              <a:buNone/>
              <a:defRPr sz="1600">
                <a:solidFill>
                  <a:schemeClr val="lt1"/>
                </a:solidFill>
              </a:defRPr>
            </a:lvl7pPr>
            <a:lvl8pPr indent="-228600" lvl="7" marL="3657600" algn="l">
              <a:lnSpc>
                <a:spcPct val="120000"/>
              </a:lnSpc>
              <a:spcBef>
                <a:spcPts val="500"/>
              </a:spcBef>
              <a:spcAft>
                <a:spcPts val="0"/>
              </a:spcAft>
              <a:buClr>
                <a:schemeClr val="lt1"/>
              </a:buClr>
              <a:buSzPts val="2000"/>
              <a:buNone/>
              <a:defRPr sz="1600">
                <a:solidFill>
                  <a:schemeClr val="lt1"/>
                </a:solidFill>
              </a:defRPr>
            </a:lvl8pPr>
            <a:lvl9pPr indent="-228600" lvl="8" marL="4114800" algn="l">
              <a:lnSpc>
                <a:spcPct val="120000"/>
              </a:lnSpc>
              <a:spcBef>
                <a:spcPts val="500"/>
              </a:spcBef>
              <a:spcAft>
                <a:spcPts val="0"/>
              </a:spcAft>
              <a:buClr>
                <a:schemeClr val="lt1"/>
              </a:buClr>
              <a:buSzPts val="2000"/>
              <a:buNone/>
              <a:defRPr sz="1600">
                <a:solidFill>
                  <a:schemeClr val="lt1"/>
                </a:solidFill>
              </a:defRPr>
            </a:lvl9pPr>
          </a:lstStyle>
          <a:p/>
        </p:txBody>
      </p:sp>
      <p:sp>
        <p:nvSpPr>
          <p:cNvPr id="134" name="Google Shape;134;p12"/>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2"/>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2"/>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7" name="Shape 137"/>
        <p:cNvGrpSpPr/>
        <p:nvPr/>
      </p:nvGrpSpPr>
      <p:grpSpPr>
        <a:xfrm>
          <a:off x="0" y="0"/>
          <a:ext cx="0" cy="0"/>
          <a:chOff x="0" y="0"/>
          <a:chExt cx="0" cy="0"/>
        </a:xfrm>
      </p:grpSpPr>
      <p:sp>
        <p:nvSpPr>
          <p:cNvPr id="138" name="Google Shape;138;p1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13"/>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40" name="Google Shape;140;p13"/>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41" name="Google Shape;141;p13"/>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3"/>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3"/>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4" name="Shape 144"/>
        <p:cNvGrpSpPr/>
        <p:nvPr/>
      </p:nvGrpSpPr>
      <p:grpSpPr>
        <a:xfrm>
          <a:off x="0" y="0"/>
          <a:ext cx="0" cy="0"/>
          <a:chOff x="0" y="0"/>
          <a:chExt cx="0" cy="0"/>
        </a:xfrm>
      </p:grpSpPr>
      <p:sp>
        <p:nvSpPr>
          <p:cNvPr id="145" name="Google Shape;145;p14"/>
          <p:cNvSpPr txBox="1"/>
          <p:nvPr>
            <p:ph type="title"/>
          </p:nvPr>
        </p:nvSpPr>
        <p:spPr>
          <a:xfrm>
            <a:off x="1141411" y="619126"/>
            <a:ext cx="9906000" cy="1477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14"/>
          <p:cNvSpPr txBox="1"/>
          <p:nvPr>
            <p:ph idx="1" type="body"/>
          </p:nvPr>
        </p:nvSpPr>
        <p:spPr>
          <a:xfrm>
            <a:off x="1370019" y="2249486"/>
            <a:ext cx="4649783"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47" name="Google Shape;147;p14"/>
          <p:cNvSpPr txBox="1"/>
          <p:nvPr>
            <p:ph idx="2" type="body"/>
          </p:nvPr>
        </p:nvSpPr>
        <p:spPr>
          <a:xfrm>
            <a:off x="1141410" y="3073397"/>
            <a:ext cx="4878391"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48" name="Google Shape;148;p14"/>
          <p:cNvSpPr txBox="1"/>
          <p:nvPr>
            <p:ph idx="3" type="body"/>
          </p:nvPr>
        </p:nvSpPr>
        <p:spPr>
          <a:xfrm>
            <a:off x="6400808" y="2249485"/>
            <a:ext cx="464660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49" name="Google Shape;149;p14"/>
          <p:cNvSpPr txBox="1"/>
          <p:nvPr>
            <p:ph idx="4" type="body"/>
          </p:nvPr>
        </p:nvSpPr>
        <p:spPr>
          <a:xfrm>
            <a:off x="6172200" y="3073397"/>
            <a:ext cx="4875210"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50" name="Google Shape;150;p14"/>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14"/>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14"/>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3" name="Shape 153"/>
        <p:cNvGrpSpPr/>
        <p:nvPr/>
      </p:nvGrpSpPr>
      <p:grpSpPr>
        <a:xfrm>
          <a:off x="0" y="0"/>
          <a:ext cx="0" cy="0"/>
          <a:chOff x="0" y="0"/>
          <a:chExt cx="0" cy="0"/>
        </a:xfrm>
      </p:grpSpPr>
      <p:sp>
        <p:nvSpPr>
          <p:cNvPr id="154" name="Google Shape;154;p15"/>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15"/>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15"/>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1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8" name="Shape 158"/>
        <p:cNvGrpSpPr/>
        <p:nvPr/>
      </p:nvGrpSpPr>
      <p:grpSpPr>
        <a:xfrm>
          <a:off x="0" y="0"/>
          <a:ext cx="0" cy="0"/>
          <a:chOff x="0" y="0"/>
          <a:chExt cx="0" cy="0"/>
        </a:xfrm>
      </p:grpSpPr>
      <p:sp>
        <p:nvSpPr>
          <p:cNvPr id="159" name="Google Shape;159;p1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1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1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2" name="Shape 162"/>
        <p:cNvGrpSpPr/>
        <p:nvPr/>
      </p:nvGrpSpPr>
      <p:grpSpPr>
        <a:xfrm>
          <a:off x="0" y="0"/>
          <a:ext cx="0" cy="0"/>
          <a:chOff x="0" y="0"/>
          <a:chExt cx="0" cy="0"/>
        </a:xfrm>
      </p:grpSpPr>
      <p:sp>
        <p:nvSpPr>
          <p:cNvPr id="163" name="Google Shape;163;p17"/>
          <p:cNvSpPr txBox="1"/>
          <p:nvPr>
            <p:ph type="title"/>
          </p:nvPr>
        </p:nvSpPr>
        <p:spPr>
          <a:xfrm>
            <a:off x="1146705" y="609601"/>
            <a:ext cx="3856037" cy="16398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17"/>
          <p:cNvSpPr txBox="1"/>
          <p:nvPr>
            <p:ph idx="1" type="body"/>
          </p:nvPr>
        </p:nvSpPr>
        <p:spPr>
          <a:xfrm>
            <a:off x="5156200" y="592666"/>
            <a:ext cx="5891209" cy="5198534"/>
          </a:xfrm>
          <a:prstGeom prst="rect">
            <a:avLst/>
          </a:prstGeom>
          <a:noFill/>
          <a:ln>
            <a:noFill/>
          </a:ln>
        </p:spPr>
        <p:txBody>
          <a:bodyPr anchorCtr="0" anchor="ctr"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65" name="Google Shape;165;p17"/>
          <p:cNvSpPr txBox="1"/>
          <p:nvPr>
            <p:ph idx="2" type="body"/>
          </p:nvPr>
        </p:nvSpPr>
        <p:spPr>
          <a:xfrm>
            <a:off x="1146705" y="2249486"/>
            <a:ext cx="3856037"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66" name="Google Shape;166;p17"/>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17"/>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17"/>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3.png"/><Relationship Id="rId3" Type="http://schemas.openxmlformats.org/officeDocument/2006/relationships/slideLayout" Target="../slideLayouts/slideLayout1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DROBO-FS\QuickDrops\JB\PPTX NG\Droplets\LightingOverlay.png" id="10" name="Google Shape;10;p6"/>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11" name="Google Shape;11;p6"/>
          <p:cNvGrpSpPr/>
          <p:nvPr/>
        </p:nvGrpSpPr>
        <p:grpSpPr>
          <a:xfrm>
            <a:off x="-14288" y="0"/>
            <a:ext cx="12053888" cy="6858001"/>
            <a:chOff x="-14288" y="0"/>
            <a:chExt cx="12053888" cy="6858001"/>
          </a:xfrm>
        </p:grpSpPr>
        <p:grpSp>
          <p:nvGrpSpPr>
            <p:cNvPr id="12" name="Google Shape;12;p6"/>
            <p:cNvGrpSpPr/>
            <p:nvPr/>
          </p:nvGrpSpPr>
          <p:grpSpPr>
            <a:xfrm>
              <a:off x="-14288" y="0"/>
              <a:ext cx="1220788" cy="6858001"/>
              <a:chOff x="-14288" y="0"/>
              <a:chExt cx="1220788" cy="6858001"/>
            </a:xfrm>
          </p:grpSpPr>
          <p:sp>
            <p:nvSpPr>
              <p:cNvPr id="13" name="Google Shape;13;p6"/>
              <p:cNvSpPr/>
              <p:nvPr/>
            </p:nvSpPr>
            <p:spPr>
              <a:xfrm>
                <a:off x="114300" y="4763"/>
                <a:ext cx="23813" cy="2181225"/>
              </a:xfrm>
              <a:prstGeom prst="rect">
                <a:avLst/>
              </a:pr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6"/>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6"/>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6"/>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4B54"/>
                  </a:gs>
                </a:gsLst>
                <a:lin ang="5400000" scaled="0"/>
              </a:gradFill>
              <a:ln>
                <a:noFill/>
              </a:ln>
            </p:spPr>
          </p:sp>
          <p:sp>
            <p:nvSpPr>
              <p:cNvPr id="17" name="Google Shape;17;p6"/>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6"/>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4B54"/>
                  </a:gs>
                </a:gsLst>
                <a:lin ang="5400000" scaled="0"/>
              </a:gradFill>
              <a:ln>
                <a:noFill/>
              </a:ln>
            </p:spPr>
          </p:sp>
          <p:sp>
            <p:nvSpPr>
              <p:cNvPr id="19" name="Google Shape;19;p6"/>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4B54"/>
                  </a:gs>
                </a:gsLst>
                <a:lin ang="5400000" scaled="0"/>
              </a:gradFill>
              <a:ln>
                <a:noFill/>
              </a:ln>
            </p:spPr>
          </p:sp>
          <p:sp>
            <p:nvSpPr>
              <p:cNvPr id="20" name="Google Shape;20;p6"/>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6"/>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6"/>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4B54"/>
                  </a:gs>
                </a:gsLst>
                <a:lin ang="5400000" scaled="0"/>
              </a:gradFill>
              <a:ln>
                <a:noFill/>
              </a:ln>
            </p:spPr>
          </p:sp>
          <p:sp>
            <p:nvSpPr>
              <p:cNvPr id="23" name="Google Shape;23;p6"/>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 name="Google Shape;24;p6"/>
              <p:cNvCxnSpPr/>
              <p:nvPr/>
            </p:nvCxnSpPr>
            <p:spPr>
              <a:xfrm>
                <a:off x="-4763" y="9525"/>
                <a:ext cx="0" cy="0"/>
              </a:xfrm>
              <a:prstGeom prst="straightConnector1">
                <a:avLst/>
              </a:prstGeom>
              <a:gradFill>
                <a:gsLst>
                  <a:gs pos="0">
                    <a:schemeClr val="lt2"/>
                  </a:gs>
                  <a:gs pos="100000">
                    <a:srgbClr val="3B4B54"/>
                  </a:gs>
                </a:gsLst>
                <a:lin ang="5400000" scaled="0"/>
              </a:gradFill>
              <a:ln cap="flat" cmpd="sng" w="9525">
                <a:solidFill>
                  <a:srgbClr val="FFFFFF"/>
                </a:solidFill>
                <a:prstDash val="solid"/>
                <a:miter lim="800000"/>
                <a:headEnd len="med" w="med" type="none"/>
                <a:tailEnd len="med" w="med" type="none"/>
              </a:ln>
            </p:spPr>
          </p:cxnSp>
          <p:sp>
            <p:nvSpPr>
              <p:cNvPr id="25" name="Google Shape;25;p6"/>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3B4B54"/>
                  </a:gs>
                </a:gsLst>
                <a:lin ang="5400000" scaled="0"/>
              </a:gradFill>
              <a:ln>
                <a:noFill/>
              </a:ln>
            </p:spPr>
          </p:sp>
          <p:sp>
            <p:nvSpPr>
              <p:cNvPr id="26" name="Google Shape;26;p6"/>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4B54"/>
                  </a:gs>
                </a:gsLst>
                <a:lin ang="5400000" scaled="0"/>
              </a:gradFill>
              <a:ln>
                <a:noFill/>
              </a:ln>
            </p:spPr>
          </p:sp>
          <p:sp>
            <p:nvSpPr>
              <p:cNvPr id="27" name="Google Shape;27;p6"/>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4B54"/>
                  </a:gs>
                </a:gsLst>
                <a:lin ang="5400000" scaled="0"/>
              </a:gradFill>
              <a:ln>
                <a:noFill/>
              </a:ln>
            </p:spPr>
          </p:sp>
          <p:sp>
            <p:nvSpPr>
              <p:cNvPr id="28" name="Google Shape;28;p6"/>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p:nvPr/>
            </p:nvSpPr>
            <p:spPr>
              <a:xfrm>
                <a:off x="133350" y="4662488"/>
                <a:ext cx="23813" cy="2181225"/>
              </a:xfrm>
              <a:prstGeom prst="rect">
                <a:avLst/>
              </a:pr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6"/>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4B54"/>
                  </a:gs>
                </a:gsLst>
                <a:lin ang="5400000" scaled="0"/>
              </a:gradFill>
              <a:ln>
                <a:noFill/>
              </a:ln>
            </p:spPr>
          </p:sp>
          <p:sp>
            <p:nvSpPr>
              <p:cNvPr id="31" name="Google Shape;31;p6"/>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4B54"/>
                  </a:gs>
                </a:gsLst>
                <a:lin ang="5400000" scaled="0"/>
              </a:gradFill>
              <a:ln>
                <a:noFill/>
              </a:ln>
            </p:spPr>
          </p:sp>
          <p:sp>
            <p:nvSpPr>
              <p:cNvPr id="33" name="Google Shape;33;p6"/>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4B54"/>
                  </a:gs>
                </a:gsLst>
                <a:lin ang="5400000" scaled="0"/>
              </a:gradFill>
              <a:ln>
                <a:noFill/>
              </a:ln>
            </p:spPr>
          </p:sp>
          <p:sp>
            <p:nvSpPr>
              <p:cNvPr id="35" name="Google Shape;35;p6"/>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4B54"/>
                  </a:gs>
                </a:gsLst>
                <a:lin ang="5400000" scaled="0"/>
              </a:gradFill>
              <a:ln>
                <a:noFill/>
              </a:ln>
            </p:spPr>
          </p:sp>
          <p:sp>
            <p:nvSpPr>
              <p:cNvPr id="36" name="Google Shape;36;p6"/>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6"/>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6"/>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4B54"/>
                  </a:gs>
                </a:gsLst>
                <a:lin ang="5400000" scaled="0"/>
              </a:gradFill>
              <a:ln>
                <a:noFill/>
              </a:ln>
            </p:spPr>
          </p:sp>
          <p:sp>
            <p:nvSpPr>
              <p:cNvPr id="39" name="Google Shape;39;p6"/>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 name="Google Shape;40;p6"/>
            <p:cNvGrpSpPr/>
            <p:nvPr/>
          </p:nvGrpSpPr>
          <p:grpSpPr>
            <a:xfrm>
              <a:off x="11364912" y="0"/>
              <a:ext cx="674688" cy="6848476"/>
              <a:chOff x="11364912" y="0"/>
              <a:chExt cx="674688" cy="6848476"/>
            </a:xfrm>
          </p:grpSpPr>
          <p:sp>
            <p:nvSpPr>
              <p:cNvPr id="41" name="Google Shape;41;p6"/>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chemeClr val="lt2"/>
                  </a:gs>
                  <a:gs pos="100000">
                    <a:srgbClr val="3B4B54"/>
                  </a:gs>
                </a:gsLst>
                <a:lin ang="5400000" scaled="0"/>
              </a:gradFill>
              <a:ln>
                <a:noFill/>
              </a:ln>
            </p:spPr>
          </p:sp>
          <p:sp>
            <p:nvSpPr>
              <p:cNvPr id="42" name="Google Shape;42;p6"/>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6"/>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chemeClr val="lt2"/>
                  </a:gs>
                  <a:gs pos="100000">
                    <a:srgbClr val="3B4B54"/>
                  </a:gs>
                </a:gsLst>
                <a:lin ang="5400000" scaled="0"/>
              </a:gradFill>
              <a:ln>
                <a:noFill/>
              </a:ln>
            </p:spPr>
          </p:sp>
          <p:sp>
            <p:nvSpPr>
              <p:cNvPr id="45" name="Google Shape;45;p6"/>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6"/>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chemeClr val="lt2"/>
                  </a:gs>
                  <a:gs pos="100000">
                    <a:srgbClr val="3B4B54"/>
                  </a:gs>
                </a:gsLst>
                <a:lin ang="5400000" scaled="0"/>
              </a:gradFill>
              <a:ln>
                <a:noFill/>
              </a:ln>
            </p:spPr>
          </p:sp>
          <p:sp>
            <p:nvSpPr>
              <p:cNvPr id="47" name="Google Shape;47;p6"/>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chemeClr val="lt2"/>
                  </a:gs>
                  <a:gs pos="100000">
                    <a:srgbClr val="3B4B54"/>
                  </a:gs>
                </a:gsLst>
                <a:lin ang="5400000" scaled="0"/>
              </a:gradFill>
              <a:ln>
                <a:noFill/>
              </a:ln>
            </p:spPr>
          </p:sp>
          <p:sp>
            <p:nvSpPr>
              <p:cNvPr id="49" name="Google Shape;49;p6"/>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p:nvPr/>
            </p:nvSpPr>
            <p:spPr>
              <a:xfrm>
                <a:off x="11939587" y="6596063"/>
                <a:ext cx="23813" cy="252413"/>
              </a:xfrm>
              <a:prstGeom prst="rect">
                <a:avLst/>
              </a:pr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1" name="Google Shape;51;p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Twentieth Century"/>
              <a:buNone/>
              <a:defRPr b="0" i="0" sz="3600" u="none" cap="none" strike="noStrik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6"/>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53" name="Google Shape;53;p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4" name="Google Shape;54;p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5" name="Google Shape;55;p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1pPr>
            <a:lvl2pPr indent="0" lvl="1"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2pPr>
            <a:lvl3pPr indent="0" lvl="2"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3pPr>
            <a:lvl4pPr indent="0" lvl="3"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4pPr>
            <a:lvl5pPr indent="0" lvl="4"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5pPr>
            <a:lvl6pPr indent="0" lvl="5"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6pPr>
            <a:lvl7pPr indent="0" lvl="6"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7pPr>
            <a:lvl8pPr indent="0" lvl="7"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8pPr>
            <a:lvl9pPr indent="0" lvl="8"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34" name="Shape 234"/>
        <p:cNvGrpSpPr/>
        <p:nvPr/>
      </p:nvGrpSpPr>
      <p:grpSpPr>
        <a:xfrm>
          <a:off x="0" y="0"/>
          <a:ext cx="0" cy="0"/>
          <a:chOff x="0" y="0"/>
          <a:chExt cx="0" cy="0"/>
        </a:xfrm>
      </p:grpSpPr>
      <p:pic>
        <p:nvPicPr>
          <p:cNvPr descr="\\DROBO-FS\QuickDrops\JB\PPTX NG\Droplets\LightingOverlay.png" id="235" name="Google Shape;235;p9"/>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236" name="Google Shape;236;p9"/>
          <p:cNvGrpSpPr/>
          <p:nvPr/>
        </p:nvGrpSpPr>
        <p:grpSpPr>
          <a:xfrm>
            <a:off x="-14288" y="0"/>
            <a:ext cx="12053888" cy="6858001"/>
            <a:chOff x="-14288" y="0"/>
            <a:chExt cx="12053888" cy="6858001"/>
          </a:xfrm>
        </p:grpSpPr>
        <p:grpSp>
          <p:nvGrpSpPr>
            <p:cNvPr id="237" name="Google Shape;237;p9"/>
            <p:cNvGrpSpPr/>
            <p:nvPr/>
          </p:nvGrpSpPr>
          <p:grpSpPr>
            <a:xfrm>
              <a:off x="-14288" y="0"/>
              <a:ext cx="1220788" cy="6858001"/>
              <a:chOff x="-14288" y="0"/>
              <a:chExt cx="1220788" cy="6858001"/>
            </a:xfrm>
          </p:grpSpPr>
          <p:sp>
            <p:nvSpPr>
              <p:cNvPr id="238" name="Google Shape;238;p9"/>
              <p:cNvSpPr/>
              <p:nvPr/>
            </p:nvSpPr>
            <p:spPr>
              <a:xfrm>
                <a:off x="114300" y="4763"/>
                <a:ext cx="23813" cy="2181225"/>
              </a:xfrm>
              <a:prstGeom prst="rect">
                <a:avLst/>
              </a:pr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9"/>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9"/>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9"/>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dk2"/>
                  </a:gs>
                  <a:gs pos="100000">
                    <a:srgbClr val="12161A"/>
                  </a:gs>
                </a:gsLst>
                <a:lin ang="5400000" scaled="0"/>
              </a:gradFill>
              <a:ln>
                <a:noFill/>
              </a:ln>
            </p:spPr>
          </p:sp>
          <p:sp>
            <p:nvSpPr>
              <p:cNvPr id="242" name="Google Shape;242;p9"/>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9"/>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dk2"/>
                  </a:gs>
                  <a:gs pos="100000">
                    <a:srgbClr val="12161A"/>
                  </a:gs>
                </a:gsLst>
                <a:lin ang="5400000" scaled="0"/>
              </a:gradFill>
              <a:ln>
                <a:noFill/>
              </a:ln>
            </p:spPr>
          </p:sp>
          <p:sp>
            <p:nvSpPr>
              <p:cNvPr id="244" name="Google Shape;244;p9"/>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dk2"/>
                  </a:gs>
                  <a:gs pos="100000">
                    <a:srgbClr val="12161A"/>
                  </a:gs>
                </a:gsLst>
                <a:lin ang="5400000" scaled="0"/>
              </a:gradFill>
              <a:ln>
                <a:noFill/>
              </a:ln>
            </p:spPr>
          </p:sp>
          <p:sp>
            <p:nvSpPr>
              <p:cNvPr id="245" name="Google Shape;245;p9"/>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9"/>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9"/>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dk2"/>
                  </a:gs>
                  <a:gs pos="100000">
                    <a:srgbClr val="12161A"/>
                  </a:gs>
                </a:gsLst>
                <a:lin ang="5400000" scaled="0"/>
              </a:gradFill>
              <a:ln>
                <a:noFill/>
              </a:ln>
            </p:spPr>
          </p:sp>
          <p:sp>
            <p:nvSpPr>
              <p:cNvPr id="248" name="Google Shape;248;p9"/>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9" name="Google Shape;249;p9"/>
              <p:cNvCxnSpPr/>
              <p:nvPr/>
            </p:nvCxnSpPr>
            <p:spPr>
              <a:xfrm>
                <a:off x="-4763" y="9525"/>
                <a:ext cx="0" cy="0"/>
              </a:xfrm>
              <a:prstGeom prst="straightConnector1">
                <a:avLst/>
              </a:prstGeom>
              <a:gradFill>
                <a:gsLst>
                  <a:gs pos="0">
                    <a:schemeClr val="dk2"/>
                  </a:gs>
                  <a:gs pos="100000">
                    <a:srgbClr val="12161A"/>
                  </a:gs>
                </a:gsLst>
                <a:lin ang="5400000" scaled="0"/>
              </a:gradFill>
              <a:ln cap="flat" cmpd="sng" w="9525">
                <a:solidFill>
                  <a:srgbClr val="FFFFFF"/>
                </a:solidFill>
                <a:prstDash val="solid"/>
                <a:miter lim="800000"/>
                <a:headEnd len="med" w="med" type="none"/>
                <a:tailEnd len="med" w="med" type="none"/>
              </a:ln>
            </p:spPr>
          </p:cxnSp>
          <p:sp>
            <p:nvSpPr>
              <p:cNvPr id="250" name="Google Shape;250;p9"/>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dk2"/>
                  </a:gs>
                  <a:gs pos="100000">
                    <a:srgbClr val="12161A"/>
                  </a:gs>
                </a:gsLst>
                <a:lin ang="5400000" scaled="0"/>
              </a:gradFill>
              <a:ln>
                <a:noFill/>
              </a:ln>
            </p:spPr>
          </p:sp>
          <p:sp>
            <p:nvSpPr>
              <p:cNvPr id="251" name="Google Shape;251;p9"/>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dk2"/>
                  </a:gs>
                  <a:gs pos="100000">
                    <a:srgbClr val="12161A"/>
                  </a:gs>
                </a:gsLst>
                <a:lin ang="5400000" scaled="0"/>
              </a:gradFill>
              <a:ln>
                <a:noFill/>
              </a:ln>
            </p:spPr>
          </p:sp>
          <p:sp>
            <p:nvSpPr>
              <p:cNvPr id="252" name="Google Shape;252;p9"/>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dk2"/>
                  </a:gs>
                  <a:gs pos="100000">
                    <a:srgbClr val="12161A"/>
                  </a:gs>
                </a:gsLst>
                <a:lin ang="5400000" scaled="0"/>
              </a:gradFill>
              <a:ln>
                <a:noFill/>
              </a:ln>
            </p:spPr>
          </p:sp>
          <p:sp>
            <p:nvSpPr>
              <p:cNvPr id="253" name="Google Shape;253;p9"/>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9"/>
              <p:cNvSpPr/>
              <p:nvPr/>
            </p:nvSpPr>
            <p:spPr>
              <a:xfrm>
                <a:off x="133350" y="4662488"/>
                <a:ext cx="23813" cy="2181225"/>
              </a:xfrm>
              <a:prstGeom prst="rect">
                <a:avLst/>
              </a:pr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9"/>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dk2"/>
                  </a:gs>
                  <a:gs pos="100000">
                    <a:srgbClr val="12161A"/>
                  </a:gs>
                </a:gsLst>
                <a:lin ang="5400000" scaled="0"/>
              </a:gradFill>
              <a:ln>
                <a:noFill/>
              </a:ln>
            </p:spPr>
          </p:sp>
          <p:sp>
            <p:nvSpPr>
              <p:cNvPr id="256" name="Google Shape;256;p9"/>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9"/>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dk2"/>
                  </a:gs>
                  <a:gs pos="100000">
                    <a:srgbClr val="12161A"/>
                  </a:gs>
                </a:gsLst>
                <a:lin ang="5400000" scaled="0"/>
              </a:gradFill>
              <a:ln>
                <a:noFill/>
              </a:ln>
            </p:spPr>
          </p:sp>
          <p:sp>
            <p:nvSpPr>
              <p:cNvPr id="258" name="Google Shape;258;p9"/>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dk2"/>
                  </a:gs>
                  <a:gs pos="100000">
                    <a:srgbClr val="12161A"/>
                  </a:gs>
                </a:gsLst>
                <a:lin ang="5400000" scaled="0"/>
              </a:gradFill>
              <a:ln>
                <a:noFill/>
              </a:ln>
            </p:spPr>
          </p:sp>
          <p:sp>
            <p:nvSpPr>
              <p:cNvPr id="260" name="Google Shape;260;p9"/>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dk2"/>
                  </a:gs>
                  <a:gs pos="100000">
                    <a:srgbClr val="12161A"/>
                  </a:gs>
                </a:gsLst>
                <a:lin ang="5400000" scaled="0"/>
              </a:gradFill>
              <a:ln>
                <a:noFill/>
              </a:ln>
            </p:spPr>
          </p:sp>
          <p:sp>
            <p:nvSpPr>
              <p:cNvPr id="261" name="Google Shape;261;p9"/>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9"/>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9"/>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dk2"/>
                  </a:gs>
                  <a:gs pos="100000">
                    <a:srgbClr val="12161A"/>
                  </a:gs>
                </a:gsLst>
                <a:lin ang="5400000" scaled="0"/>
              </a:gradFill>
              <a:ln>
                <a:noFill/>
              </a:ln>
            </p:spPr>
          </p:sp>
          <p:sp>
            <p:nvSpPr>
              <p:cNvPr id="264" name="Google Shape;264;p9"/>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 name="Google Shape;265;p9"/>
            <p:cNvGrpSpPr/>
            <p:nvPr/>
          </p:nvGrpSpPr>
          <p:grpSpPr>
            <a:xfrm>
              <a:off x="11364912" y="0"/>
              <a:ext cx="674688" cy="6848476"/>
              <a:chOff x="11364912" y="0"/>
              <a:chExt cx="674688" cy="6848476"/>
            </a:xfrm>
          </p:grpSpPr>
          <p:sp>
            <p:nvSpPr>
              <p:cNvPr id="266" name="Google Shape;266;p9"/>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chemeClr val="dk2"/>
                  </a:gs>
                  <a:gs pos="100000">
                    <a:srgbClr val="12161A"/>
                  </a:gs>
                </a:gsLst>
                <a:lin ang="5400000" scaled="0"/>
              </a:gradFill>
              <a:ln>
                <a:noFill/>
              </a:ln>
            </p:spPr>
          </p:sp>
          <p:sp>
            <p:nvSpPr>
              <p:cNvPr id="267" name="Google Shape;267;p9"/>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9"/>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9"/>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chemeClr val="dk2"/>
                  </a:gs>
                  <a:gs pos="100000">
                    <a:srgbClr val="12161A"/>
                  </a:gs>
                </a:gsLst>
                <a:lin ang="5400000" scaled="0"/>
              </a:gradFill>
              <a:ln>
                <a:noFill/>
              </a:ln>
            </p:spPr>
          </p:sp>
          <p:sp>
            <p:nvSpPr>
              <p:cNvPr id="270" name="Google Shape;270;p9"/>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9"/>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chemeClr val="dk2"/>
                  </a:gs>
                  <a:gs pos="100000">
                    <a:srgbClr val="12161A"/>
                  </a:gs>
                </a:gsLst>
                <a:lin ang="5400000" scaled="0"/>
              </a:gradFill>
              <a:ln>
                <a:noFill/>
              </a:ln>
            </p:spPr>
          </p:sp>
          <p:sp>
            <p:nvSpPr>
              <p:cNvPr id="272" name="Google Shape;272;p9"/>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9"/>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chemeClr val="dk2"/>
                  </a:gs>
                  <a:gs pos="100000">
                    <a:srgbClr val="12161A"/>
                  </a:gs>
                </a:gsLst>
                <a:lin ang="5400000" scaled="0"/>
              </a:gradFill>
              <a:ln>
                <a:noFill/>
              </a:ln>
            </p:spPr>
          </p:sp>
          <p:sp>
            <p:nvSpPr>
              <p:cNvPr id="274" name="Google Shape;274;p9"/>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9"/>
              <p:cNvSpPr/>
              <p:nvPr/>
            </p:nvSpPr>
            <p:spPr>
              <a:xfrm>
                <a:off x="11939587" y="6596063"/>
                <a:ext cx="23813" cy="252413"/>
              </a:xfrm>
              <a:prstGeom prst="rect">
                <a:avLst/>
              </a:pr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76" name="Google Shape;276;p9"/>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600"/>
              <a:buFont typeface="Twentieth Century"/>
              <a:buNone/>
              <a:defRPr b="0" i="0" sz="36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7" name="Google Shape;277;p9"/>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419100" lvl="0" marL="457200" marR="0" rtl="0" algn="l">
              <a:lnSpc>
                <a:spcPct val="120000"/>
              </a:lnSpc>
              <a:spcBef>
                <a:spcPts val="1000"/>
              </a:spcBef>
              <a:spcAft>
                <a:spcPts val="0"/>
              </a:spcAft>
              <a:buClr>
                <a:schemeClr val="dk1"/>
              </a:buClr>
              <a:buSzPts val="3000"/>
              <a:buFont typeface="Arial"/>
              <a:buChar char="•"/>
              <a:defRPr b="0" i="0" sz="2400" u="none" cap="none" strike="noStrike">
                <a:solidFill>
                  <a:schemeClr val="dk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dk1"/>
              </a:buClr>
              <a:buSzPts val="2500"/>
              <a:buFont typeface="Arial"/>
              <a:buChar char="•"/>
              <a:defRPr b="0" i="0" sz="2000" u="none" cap="none" strike="noStrike">
                <a:solidFill>
                  <a:schemeClr val="dk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dk1"/>
              </a:buClr>
              <a:buSzPts val="2250"/>
              <a:buFont typeface="Arial"/>
              <a:buChar char="•"/>
              <a:defRPr b="0" i="0" sz="1800" u="none" cap="none" strike="noStrike">
                <a:solidFill>
                  <a:schemeClr val="dk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dk1"/>
              </a:buClr>
              <a:buSzPts val="2000"/>
              <a:buFont typeface="Arial"/>
              <a:buChar char="•"/>
              <a:defRPr b="0" i="0" sz="1600" u="none" cap="none" strike="noStrike">
                <a:solidFill>
                  <a:schemeClr val="dk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dk1"/>
              </a:buClr>
              <a:buSzPts val="2000"/>
              <a:buFont typeface="Arial"/>
              <a:buChar char="•"/>
              <a:defRPr b="0" i="0" sz="1600" u="none" cap="none" strike="noStrike">
                <a:solidFill>
                  <a:schemeClr val="dk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dk1"/>
              </a:buClr>
              <a:buSzPts val="175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dk1"/>
              </a:buClr>
              <a:buSzPts val="175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dk1"/>
              </a:buClr>
              <a:buSzPts val="175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dk1"/>
              </a:buClr>
              <a:buSzPts val="175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278" name="Google Shape;278;p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rgbClr val="888888"/>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279" name="Google Shape;279;p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rgbClr val="888888"/>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280" name="Google Shape;280;p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1pPr>
            <a:lvl2pPr indent="0" lvl="1"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2pPr>
            <a:lvl3pPr indent="0" lvl="2"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3pPr>
            <a:lvl4pPr indent="0" lvl="3"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4pPr>
            <a:lvl5pPr indent="0" lvl="4"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5pPr>
            <a:lvl6pPr indent="0" lvl="5"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6pPr>
            <a:lvl7pPr indent="0" lvl="6"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7pPr>
            <a:lvl8pPr indent="0" lvl="7"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8pPr>
            <a:lvl9pPr indent="0" lvl="8"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7"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hyperlink" Target="http://www.youtube.com/watch?v=6qS83wD29PY" TargetMode="External"/><Relationship Id="rId5"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youtube.com/watch?v=dIGlTMZCg20" TargetMode="Externa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1" name="Shape 291"/>
        <p:cNvGrpSpPr/>
        <p:nvPr/>
      </p:nvGrpSpPr>
      <p:grpSpPr>
        <a:xfrm>
          <a:off x="0" y="0"/>
          <a:ext cx="0" cy="0"/>
          <a:chOff x="0" y="0"/>
          <a:chExt cx="0" cy="0"/>
        </a:xfrm>
      </p:grpSpPr>
      <p:grpSp>
        <p:nvGrpSpPr>
          <p:cNvPr id="292" name="Google Shape;292;p1"/>
          <p:cNvGrpSpPr/>
          <p:nvPr/>
        </p:nvGrpSpPr>
        <p:grpSpPr>
          <a:xfrm>
            <a:off x="0" y="-1"/>
            <a:ext cx="12192003" cy="6858001"/>
            <a:chOff x="0" y="-1"/>
            <a:chExt cx="12192003" cy="6858001"/>
          </a:xfrm>
        </p:grpSpPr>
        <p:sp>
          <p:nvSpPr>
            <p:cNvPr id="293" name="Google Shape;293;p1"/>
            <p:cNvSpPr/>
            <p:nvPr/>
          </p:nvSpPr>
          <p:spPr>
            <a:xfrm>
              <a:off x="1" y="-1"/>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id="294" name="Google Shape;294;p1"/>
            <p:cNvPicPr preferRelativeResize="0"/>
            <p:nvPr/>
          </p:nvPicPr>
          <p:blipFill rotWithShape="1">
            <a:blip r:embed="rId4">
              <a:alphaModFix amt="30000"/>
            </a:blip>
            <a:srcRect b="0" l="0" r="0" t="0"/>
            <a:stretch/>
          </p:blipFill>
          <p:spPr>
            <a:xfrm>
              <a:off x="0" y="-1"/>
              <a:ext cx="12192003" cy="6858001"/>
            </a:xfrm>
            <a:prstGeom prst="rect">
              <a:avLst/>
            </a:prstGeom>
            <a:noFill/>
            <a:ln>
              <a:noFill/>
            </a:ln>
          </p:spPr>
        </p:pic>
      </p:grpSp>
      <p:pic>
        <p:nvPicPr>
          <p:cNvPr descr="Scan of a human brain in a neurology clinic" id="295" name="Google Shape;295;p1"/>
          <p:cNvPicPr preferRelativeResize="0"/>
          <p:nvPr/>
        </p:nvPicPr>
        <p:blipFill rotWithShape="1">
          <a:blip r:embed="rId5">
            <a:alphaModFix/>
          </a:blip>
          <a:srcRect b="9335" l="0" r="0" t="15642"/>
          <a:stretch/>
        </p:blipFill>
        <p:spPr>
          <a:xfrm>
            <a:off x="3611" y="10"/>
            <a:ext cx="12188389" cy="6857990"/>
          </a:xfrm>
          <a:prstGeom prst="rect">
            <a:avLst/>
          </a:prstGeom>
          <a:noFill/>
          <a:ln>
            <a:noFill/>
          </a:ln>
        </p:spPr>
      </p:pic>
      <p:grpSp>
        <p:nvGrpSpPr>
          <p:cNvPr id="296" name="Google Shape;296;p1"/>
          <p:cNvGrpSpPr/>
          <p:nvPr/>
        </p:nvGrpSpPr>
        <p:grpSpPr>
          <a:xfrm>
            <a:off x="605895" y="2235200"/>
            <a:ext cx="10982062" cy="2396067"/>
            <a:chOff x="605895" y="2235200"/>
            <a:chExt cx="10982062" cy="2396067"/>
          </a:xfrm>
        </p:grpSpPr>
        <p:sp>
          <p:nvSpPr>
            <p:cNvPr id="297" name="Google Shape;297;p1"/>
            <p:cNvSpPr/>
            <p:nvPr/>
          </p:nvSpPr>
          <p:spPr>
            <a:xfrm>
              <a:off x="2582333" y="2235200"/>
              <a:ext cx="7027334" cy="2396067"/>
            </a:xfrm>
            <a:prstGeom prst="round2DiagRect">
              <a:avLst>
                <a:gd fmla="val 9246" name="adj1"/>
                <a:gd fmla="val 0" name="adj2"/>
              </a:avLst>
            </a:prstGeom>
            <a:solidFill>
              <a:schemeClr val="dk1">
                <a:alpha val="80000"/>
              </a:schemeClr>
            </a:solidFill>
            <a:ln cap="sq" cmpd="sng" w="19050">
              <a:solidFill>
                <a:schemeClr val="lt2">
                  <a:alpha val="60000"/>
                </a:scheme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grpSp>
          <p:nvGrpSpPr>
            <p:cNvPr id="298" name="Google Shape;298;p1"/>
            <p:cNvGrpSpPr/>
            <p:nvPr/>
          </p:nvGrpSpPr>
          <p:grpSpPr>
            <a:xfrm>
              <a:off x="605895" y="2900097"/>
              <a:ext cx="10982062" cy="1211524"/>
              <a:chOff x="605895" y="2900097"/>
              <a:chExt cx="10982062" cy="1211524"/>
            </a:xfrm>
          </p:grpSpPr>
          <p:sp>
            <p:nvSpPr>
              <p:cNvPr id="299" name="Google Shape;299;p1"/>
              <p:cNvSpPr/>
              <p:nvPr/>
            </p:nvSpPr>
            <p:spPr>
              <a:xfrm flipH="1" rot="-5400000">
                <a:off x="9653587" y="3379784"/>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solidFill>
                <a:schemeClr val="lt2">
                  <a:alpha val="60000"/>
                </a:schemeClr>
              </a:solidFill>
              <a:ln>
                <a:noFill/>
              </a:ln>
              <a:effectLst>
                <a:outerShdw blurRad="50800" rotWithShape="0" algn="tl" dir="2700000" dist="38100">
                  <a:srgbClr val="000000">
                    <a:alpha val="57647"/>
                  </a:srgbClr>
                </a:outerShdw>
              </a:effectLst>
            </p:spPr>
          </p:sp>
          <p:sp>
            <p:nvSpPr>
              <p:cNvPr id="300" name="Google Shape;300;p1"/>
              <p:cNvSpPr/>
              <p:nvPr/>
            </p:nvSpPr>
            <p:spPr>
              <a:xfrm flipH="1" rot="-5400000">
                <a:off x="10078244" y="3310728"/>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
              <p:cNvSpPr/>
              <p:nvPr/>
            </p:nvSpPr>
            <p:spPr>
              <a:xfrm flipH="1" rot="-5400000">
                <a:off x="11146631" y="3574253"/>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
              <p:cNvSpPr/>
              <p:nvPr/>
            </p:nvSpPr>
            <p:spPr>
              <a:xfrm flipH="1" rot="-5400000">
                <a:off x="10230644" y="3034502"/>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lt2">
                  <a:alpha val="60000"/>
                </a:schemeClr>
              </a:solidFill>
              <a:ln>
                <a:noFill/>
              </a:ln>
              <a:effectLst>
                <a:outerShdw blurRad="50800" rotWithShape="0" algn="tl" dir="2700000" dist="38100">
                  <a:srgbClr val="000000">
                    <a:alpha val="57647"/>
                  </a:srgbClr>
                </a:outerShdw>
              </a:effectLst>
            </p:spPr>
          </p:sp>
          <p:sp>
            <p:nvSpPr>
              <p:cNvPr id="303" name="Google Shape;303;p1"/>
              <p:cNvSpPr/>
              <p:nvPr/>
            </p:nvSpPr>
            <p:spPr>
              <a:xfrm rot="5400000">
                <a:off x="10034587" y="256275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solidFill>
                <a:schemeClr val="lt2">
                  <a:alpha val="60000"/>
                </a:schemeClr>
              </a:solidFill>
              <a:ln>
                <a:noFill/>
              </a:ln>
              <a:effectLst>
                <a:outerShdw blurRad="50800" rotWithShape="0" algn="tl" dir="2700000" dist="38100">
                  <a:srgbClr val="000000">
                    <a:alpha val="57647"/>
                  </a:srgbClr>
                </a:outerShdw>
              </a:effectLst>
            </p:spPr>
          </p:sp>
          <p:sp>
            <p:nvSpPr>
              <p:cNvPr id="304" name="Google Shape;304;p1"/>
              <p:cNvSpPr/>
              <p:nvPr/>
            </p:nvSpPr>
            <p:spPr>
              <a:xfrm rot="5400000">
                <a:off x="10747375" y="3232679"/>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
              <p:cNvSpPr/>
              <p:nvPr/>
            </p:nvSpPr>
            <p:spPr>
              <a:xfrm rot="5400000">
                <a:off x="11399044" y="3095360"/>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
              <p:cNvSpPr/>
              <p:nvPr/>
            </p:nvSpPr>
            <p:spPr>
              <a:xfrm rot="5400000">
                <a:off x="10353675" y="2153178"/>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lt2">
                  <a:alpha val="60000"/>
                </a:schemeClr>
              </a:solidFill>
              <a:ln>
                <a:noFill/>
              </a:ln>
              <a:effectLst>
                <a:outerShdw blurRad="50800" rotWithShape="0" algn="tl" dir="2700000" dist="38100">
                  <a:srgbClr val="000000">
                    <a:alpha val="57647"/>
                  </a:srgbClr>
                </a:outerShdw>
              </a:effectLst>
            </p:spPr>
          </p:sp>
          <p:sp>
            <p:nvSpPr>
              <p:cNvPr id="307" name="Google Shape;307;p1"/>
              <p:cNvSpPr/>
              <p:nvPr/>
            </p:nvSpPr>
            <p:spPr>
              <a:xfrm rot="5400000">
                <a:off x="9848850" y="330887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
              <p:cNvSpPr/>
              <p:nvPr/>
            </p:nvSpPr>
            <p:spPr>
              <a:xfrm rot="5400000">
                <a:off x="9721056" y="3284272"/>
                <a:ext cx="23813" cy="252413"/>
              </a:xfrm>
              <a:prstGeom prst="rect">
                <a:avLst/>
              </a:pr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
              <p:cNvSpPr/>
              <p:nvPr/>
            </p:nvSpPr>
            <p:spPr>
              <a:xfrm rot="5400000">
                <a:off x="2122751" y="3532184"/>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solidFill>
                <a:schemeClr val="lt2">
                  <a:alpha val="60000"/>
                </a:schemeClr>
              </a:solidFill>
              <a:ln>
                <a:noFill/>
              </a:ln>
              <a:effectLst>
                <a:outerShdw blurRad="50800" rotWithShape="0" algn="tl" dir="2700000" dist="38100">
                  <a:srgbClr val="000000">
                    <a:alpha val="57647"/>
                  </a:srgbClr>
                </a:outerShdw>
              </a:effectLst>
            </p:spPr>
          </p:sp>
          <p:sp>
            <p:nvSpPr>
              <p:cNvPr id="310" name="Google Shape;310;p1"/>
              <p:cNvSpPr/>
              <p:nvPr/>
            </p:nvSpPr>
            <p:spPr>
              <a:xfrm rot="5400000">
                <a:off x="1958445" y="3463128"/>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
              <p:cNvSpPr/>
              <p:nvPr/>
            </p:nvSpPr>
            <p:spPr>
              <a:xfrm rot="5400000">
                <a:off x="858308" y="3726653"/>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
              <p:cNvSpPr/>
              <p:nvPr/>
            </p:nvSpPr>
            <p:spPr>
              <a:xfrm rot="5400000">
                <a:off x="1658407" y="3186902"/>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lt2">
                  <a:alpha val="60000"/>
                </a:schemeClr>
              </a:solidFill>
              <a:ln>
                <a:noFill/>
              </a:ln>
              <a:effectLst>
                <a:outerShdw blurRad="50800" rotWithShape="0" algn="tl" dir="2700000" dist="38100">
                  <a:srgbClr val="000000">
                    <a:alpha val="57647"/>
                  </a:srgbClr>
                </a:outerShdw>
              </a:effectLst>
            </p:spPr>
          </p:sp>
          <p:sp>
            <p:nvSpPr>
              <p:cNvPr id="313" name="Google Shape;313;p1"/>
              <p:cNvSpPr/>
              <p:nvPr/>
            </p:nvSpPr>
            <p:spPr>
              <a:xfrm flipH="1" rot="-5400000">
                <a:off x="1860814" y="271515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solidFill>
                <a:schemeClr val="lt2">
                  <a:alpha val="60000"/>
                </a:schemeClr>
              </a:solidFill>
              <a:ln>
                <a:noFill/>
              </a:ln>
              <a:effectLst>
                <a:outerShdw blurRad="50800" rotWithShape="0" algn="tl" dir="2700000" dist="38100">
                  <a:srgbClr val="000000">
                    <a:alpha val="57647"/>
                  </a:srgbClr>
                </a:outerShdw>
              </a:effectLst>
            </p:spPr>
          </p:sp>
          <p:sp>
            <p:nvSpPr>
              <p:cNvPr id="314" name="Google Shape;314;p1"/>
              <p:cNvSpPr/>
              <p:nvPr/>
            </p:nvSpPr>
            <p:spPr>
              <a:xfrm flipH="1" rot="-5400000">
                <a:off x="1289314" y="3385079"/>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
              <p:cNvSpPr/>
              <p:nvPr/>
            </p:nvSpPr>
            <p:spPr>
              <a:xfrm flipH="1" rot="-5400000">
                <a:off x="605895" y="3247760"/>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
              <p:cNvSpPr/>
              <p:nvPr/>
            </p:nvSpPr>
            <p:spPr>
              <a:xfrm flipH="1" rot="-5400000">
                <a:off x="1532202" y="2305578"/>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lt2">
                  <a:alpha val="60000"/>
                </a:schemeClr>
              </a:solidFill>
              <a:ln>
                <a:noFill/>
              </a:ln>
              <a:effectLst>
                <a:outerShdw blurRad="50800" rotWithShape="0" algn="tl" dir="2700000" dist="38100">
                  <a:srgbClr val="000000">
                    <a:alpha val="57647"/>
                  </a:srgbClr>
                </a:outerShdw>
              </a:effectLst>
            </p:spPr>
          </p:sp>
          <p:sp>
            <p:nvSpPr>
              <p:cNvPr id="317" name="Google Shape;317;p1"/>
              <p:cNvSpPr/>
              <p:nvPr/>
            </p:nvSpPr>
            <p:spPr>
              <a:xfrm flipH="1" rot="-5400000">
                <a:off x="2154501" y="346127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
              <p:cNvSpPr/>
              <p:nvPr/>
            </p:nvSpPr>
            <p:spPr>
              <a:xfrm flipH="1" rot="-5400000">
                <a:off x="2448983" y="3436672"/>
                <a:ext cx="23813" cy="252413"/>
              </a:xfrm>
              <a:prstGeom prst="rect">
                <a:avLst/>
              </a:pr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19" name="Google Shape;319;p1"/>
          <p:cNvSpPr txBox="1"/>
          <p:nvPr>
            <p:ph type="ctrTitle"/>
          </p:nvPr>
        </p:nvSpPr>
        <p:spPr>
          <a:xfrm>
            <a:off x="2667000" y="2328334"/>
            <a:ext cx="6858000" cy="136789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Twentieth Century"/>
              <a:buNone/>
            </a:pPr>
            <a:r>
              <a:rPr lang="en-US" sz="4400"/>
              <a:t>NEUROSCIENCE: What is a neuron and what does it do?</a:t>
            </a:r>
            <a:endParaRPr/>
          </a:p>
        </p:txBody>
      </p:sp>
      <p:sp>
        <p:nvSpPr>
          <p:cNvPr id="320" name="Google Shape;320;p1"/>
          <p:cNvSpPr txBox="1"/>
          <p:nvPr>
            <p:ph idx="1" type="subTitle"/>
          </p:nvPr>
        </p:nvSpPr>
        <p:spPr>
          <a:xfrm>
            <a:off x="2667001" y="3602038"/>
            <a:ext cx="6857999" cy="953029"/>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Clr>
                <a:schemeClr val="lt2"/>
              </a:buClr>
              <a:buSzPts val="25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5"/>
          <p:cNvSpPr txBox="1"/>
          <p:nvPr>
            <p:ph type="title"/>
          </p:nvPr>
        </p:nvSpPr>
        <p:spPr>
          <a:xfrm>
            <a:off x="1141410" y="4304664"/>
            <a:ext cx="9912355" cy="819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Twentieth Century"/>
              <a:buNone/>
            </a:pPr>
            <a:r>
              <a:rPr lang="en-US"/>
              <a:t>  WHAT DO NEURONS DO?	</a:t>
            </a:r>
            <a:endParaRPr/>
          </a:p>
        </p:txBody>
      </p:sp>
      <p:pic>
        <p:nvPicPr>
          <p:cNvPr id="484" name="Google Shape;484;p5"/>
          <p:cNvPicPr preferRelativeResize="0"/>
          <p:nvPr>
            <p:ph idx="2" type="pic"/>
          </p:nvPr>
        </p:nvPicPr>
        <p:blipFill rotWithShape="1">
          <a:blip r:embed="rId3">
            <a:alphaModFix/>
          </a:blip>
          <a:srcRect b="12194" l="0" r="0" t="12202"/>
          <a:stretch/>
        </p:blipFill>
        <p:spPr>
          <a:xfrm>
            <a:off x="1141411" y="783406"/>
            <a:ext cx="9912300" cy="3299700"/>
          </a:xfrm>
          <a:prstGeom prst="round2DiagRect">
            <a:avLst>
              <a:gd fmla="val 4860"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pic>
      <p:sp>
        <p:nvSpPr>
          <p:cNvPr id="485" name="Google Shape;485;p5"/>
          <p:cNvSpPr txBox="1"/>
          <p:nvPr>
            <p:ph idx="1" type="body"/>
          </p:nvPr>
        </p:nvSpPr>
        <p:spPr>
          <a:xfrm>
            <a:off x="1141364" y="5124019"/>
            <a:ext cx="9910859" cy="1325941"/>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Clr>
                <a:schemeClr val="lt1"/>
              </a:buClr>
              <a:buSzPts val="3000"/>
              <a:buNone/>
            </a:pPr>
            <a:r>
              <a:rPr lang="en-US" sz="2400"/>
              <a:t>Neurons send electrical and chemical signals to transmit information. The axon sends electrical signals down and the terminal buttons release chemical signals to communicate with the next cell. Dendrites pick up chemical information.</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gbb1faaed0d_0_0"/>
          <p:cNvSpPr txBox="1"/>
          <p:nvPr>
            <p:ph type="title"/>
          </p:nvPr>
        </p:nvSpPr>
        <p:spPr>
          <a:xfrm>
            <a:off x="1141413" y="618518"/>
            <a:ext cx="9906000" cy="1478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Meet the Scientist: Kendall Clay!</a:t>
            </a:r>
            <a:endParaRPr/>
          </a:p>
        </p:txBody>
      </p:sp>
      <p:sp>
        <p:nvSpPr>
          <p:cNvPr id="492" name="Google Shape;492;gbb1faaed0d_0_0"/>
          <p:cNvSpPr txBox="1"/>
          <p:nvPr>
            <p:ph idx="2" type="body"/>
          </p:nvPr>
        </p:nvSpPr>
        <p:spPr>
          <a:xfrm>
            <a:off x="6172200" y="2249486"/>
            <a:ext cx="4875300" cy="3541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Kendall is a first year Neuroscience PhD student at the University of Georgia. She loves brains and studying how genes work together to control the brain’s many functions. In her free time, she likes to play guitar, embroider, and hang out with her cat!</a:t>
            </a:r>
            <a:endParaRPr/>
          </a:p>
        </p:txBody>
      </p:sp>
      <p:pic>
        <p:nvPicPr>
          <p:cNvPr id="493" name="Google Shape;493;gbb1faaed0d_0_0"/>
          <p:cNvPicPr preferRelativeResize="0"/>
          <p:nvPr/>
        </p:nvPicPr>
        <p:blipFill>
          <a:blip r:embed="rId3">
            <a:alphaModFix/>
          </a:blip>
          <a:stretch>
            <a:fillRect/>
          </a:stretch>
        </p:blipFill>
        <p:spPr>
          <a:xfrm>
            <a:off x="2095500" y="1706693"/>
            <a:ext cx="3341989" cy="44559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aff03f8f25_0_25"/>
          <p:cNvSpPr/>
          <p:nvPr>
            <p:ph idx="2" type="pic"/>
          </p:nvPr>
        </p:nvSpPr>
        <p:spPr>
          <a:xfrm>
            <a:off x="1141411" y="606426"/>
            <a:ext cx="9912300" cy="3299700"/>
          </a:xfrm>
          <a:prstGeom prst="round2DiagRect">
            <a:avLst>
              <a:gd fmla="val 16667" name="adj1"/>
              <a:gd fmla="val 0" name="adj2"/>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Exit ticket: 3 things you learned, 2 things you liked, 1 question you still have</a:t>
            </a:r>
            <a:endParaRPr/>
          </a:p>
        </p:txBody>
      </p:sp>
      <p:pic>
        <p:nvPicPr>
          <p:cNvPr id="500" name="Google Shape;500;gaff03f8f25_0_25"/>
          <p:cNvPicPr preferRelativeResize="0"/>
          <p:nvPr/>
        </p:nvPicPr>
        <p:blipFill>
          <a:blip r:embed="rId3">
            <a:alphaModFix/>
          </a:blip>
          <a:stretch>
            <a:fillRect/>
          </a:stretch>
        </p:blipFill>
        <p:spPr>
          <a:xfrm>
            <a:off x="2830475" y="2509925"/>
            <a:ext cx="6534151" cy="4152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5" name="Shape 325"/>
        <p:cNvGrpSpPr/>
        <p:nvPr/>
      </p:nvGrpSpPr>
      <p:grpSpPr>
        <a:xfrm>
          <a:off x="0" y="0"/>
          <a:ext cx="0" cy="0"/>
          <a:chOff x="0" y="0"/>
          <a:chExt cx="0" cy="0"/>
        </a:xfrm>
      </p:grpSpPr>
      <p:grpSp>
        <p:nvGrpSpPr>
          <p:cNvPr id="326" name="Google Shape;326;p2"/>
          <p:cNvGrpSpPr/>
          <p:nvPr/>
        </p:nvGrpSpPr>
        <p:grpSpPr>
          <a:xfrm>
            <a:off x="0" y="-1"/>
            <a:ext cx="12192003" cy="6858001"/>
            <a:chOff x="0" y="-1"/>
            <a:chExt cx="12192003" cy="6858001"/>
          </a:xfrm>
        </p:grpSpPr>
        <p:sp>
          <p:nvSpPr>
            <p:cNvPr id="327" name="Google Shape;327;p2"/>
            <p:cNvSpPr/>
            <p:nvPr/>
          </p:nvSpPr>
          <p:spPr>
            <a:xfrm>
              <a:off x="1" y="-1"/>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id="328" name="Google Shape;328;p2"/>
            <p:cNvPicPr preferRelativeResize="0"/>
            <p:nvPr/>
          </p:nvPicPr>
          <p:blipFill rotWithShape="1">
            <a:blip r:embed="rId4">
              <a:alphaModFix amt="30000"/>
            </a:blip>
            <a:srcRect b="0" l="0" r="0" t="0"/>
            <a:stretch/>
          </p:blipFill>
          <p:spPr>
            <a:xfrm>
              <a:off x="0" y="-1"/>
              <a:ext cx="12192003" cy="6858001"/>
            </a:xfrm>
            <a:prstGeom prst="rect">
              <a:avLst/>
            </a:prstGeom>
            <a:noFill/>
            <a:ln>
              <a:noFill/>
            </a:ln>
          </p:spPr>
        </p:pic>
      </p:grpSp>
      <p:sp>
        <p:nvSpPr>
          <p:cNvPr id="329" name="Google Shape;329;p2"/>
          <p:cNvSpPr txBox="1"/>
          <p:nvPr>
            <p:ph type="title"/>
          </p:nvPr>
        </p:nvSpPr>
        <p:spPr>
          <a:xfrm>
            <a:off x="7962525" y="618540"/>
            <a:ext cx="3084900" cy="4625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Twentieth Century"/>
              <a:buNone/>
            </a:pPr>
            <a:r>
              <a:rPr lang="en-US" sz="3200"/>
              <a:t>That almost instant response is an example of how quick your brain can process stimuli coming from the environment and generate an appropriate response.</a:t>
            </a:r>
            <a:endParaRPr sz="3200"/>
          </a:p>
          <a:p>
            <a:pPr indent="0" lvl="0" marL="0" rtl="0" algn="l">
              <a:lnSpc>
                <a:spcPct val="90000"/>
              </a:lnSpc>
              <a:spcBef>
                <a:spcPts val="0"/>
              </a:spcBef>
              <a:spcAft>
                <a:spcPts val="0"/>
              </a:spcAft>
              <a:buClr>
                <a:schemeClr val="lt1"/>
              </a:buClr>
              <a:buSzPts val="3200"/>
              <a:buFont typeface="Twentieth Century"/>
              <a:buNone/>
            </a:pPr>
            <a:r>
              <a:t/>
            </a:r>
            <a:endParaRPr sz="3200"/>
          </a:p>
        </p:txBody>
      </p:sp>
      <p:pic>
        <p:nvPicPr>
          <p:cNvPr descr="Optical fiber threads" id="330" name="Google Shape;330;p2"/>
          <p:cNvPicPr preferRelativeResize="0"/>
          <p:nvPr/>
        </p:nvPicPr>
        <p:blipFill rotWithShape="1">
          <a:blip r:embed="rId5">
            <a:alphaModFix/>
          </a:blip>
          <a:srcRect b="0" l="8669" r="8669" t="0"/>
          <a:stretch/>
        </p:blipFill>
        <p:spPr>
          <a:xfrm flipH="1">
            <a:off x="-5597" y="10"/>
            <a:ext cx="7558541" cy="6857990"/>
          </a:xfrm>
          <a:prstGeom prst="rect">
            <a:avLst/>
          </a:prstGeom>
          <a:noFill/>
          <a:ln>
            <a:noFill/>
          </a:ln>
        </p:spPr>
      </p:pic>
      <p:grpSp>
        <p:nvGrpSpPr>
          <p:cNvPr id="331" name="Google Shape;331;p2"/>
          <p:cNvGrpSpPr/>
          <p:nvPr/>
        </p:nvGrpSpPr>
        <p:grpSpPr>
          <a:xfrm>
            <a:off x="0" y="0"/>
            <a:ext cx="2305051" cy="6858001"/>
            <a:chOff x="0" y="0"/>
            <a:chExt cx="2305051" cy="6858001"/>
          </a:xfrm>
        </p:grpSpPr>
        <p:sp>
          <p:nvSpPr>
            <p:cNvPr id="332" name="Google Shape;332;p2"/>
            <p:cNvSpPr/>
            <p:nvPr/>
          </p:nvSpPr>
          <p:spPr>
            <a:xfrm>
              <a:off x="1209675" y="4763"/>
              <a:ext cx="23813" cy="2181225"/>
            </a:xfrm>
            <a:prstGeom prst="rect">
              <a:avLst/>
            </a:pr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
            <p:cNvSpPr/>
            <p:nvPr/>
          </p:nvSpPr>
          <p:spPr>
            <a:xfrm>
              <a:off x="414338" y="9525"/>
              <a:ext cx="28575" cy="4481513"/>
            </a:xfrm>
            <a:prstGeom prst="rect">
              <a:avLst/>
            </a:pr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solidFill>
              <a:schemeClr val="lt1">
                <a:alpha val="69803"/>
              </a:schemeClr>
            </a:solidFill>
            <a:ln>
              <a:noFill/>
            </a:ln>
          </p:spPr>
        </p:sp>
        <p:sp>
          <p:nvSpPr>
            <p:cNvPr id="338" name="Google Shape;338;p2"/>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solidFill>
              <a:schemeClr val="lt1">
                <a:alpha val="69803"/>
              </a:schemeClr>
            </a:solidFill>
            <a:ln>
              <a:noFill/>
            </a:ln>
          </p:spPr>
        </p:sp>
        <p:sp>
          <p:nvSpPr>
            <p:cNvPr id="339" name="Google Shape;339;p2"/>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solidFill>
              <a:schemeClr val="lt1">
                <a:alpha val="69803"/>
              </a:schemeClr>
            </a:solidFill>
            <a:ln>
              <a:noFill/>
            </a:ln>
          </p:spPr>
        </p:sp>
        <p:sp>
          <p:nvSpPr>
            <p:cNvPr id="341" name="Google Shape;341;p2"/>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solidFill>
              <a:schemeClr val="lt1">
                <a:alpha val="69803"/>
              </a:schemeClr>
            </a:solidFill>
            <a:ln>
              <a:noFill/>
            </a:ln>
          </p:spPr>
        </p:sp>
        <p:sp>
          <p:nvSpPr>
            <p:cNvPr id="342" name="Google Shape;342;p2"/>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solidFill>
              <a:schemeClr val="lt1">
                <a:alpha val="69803"/>
              </a:schemeClr>
            </a:solidFill>
            <a:ln>
              <a:noFill/>
            </a:ln>
          </p:spPr>
        </p:sp>
        <p:sp>
          <p:nvSpPr>
            <p:cNvPr id="345" name="Google Shape;345;p2"/>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solidFill>
              <a:schemeClr val="lt1">
                <a:alpha val="69803"/>
              </a:schemeClr>
            </a:solidFill>
            <a:ln>
              <a:noFill/>
            </a:ln>
          </p:spPr>
        </p:sp>
        <p:sp>
          <p:nvSpPr>
            <p:cNvPr id="347" name="Google Shape;347;p2"/>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solidFill>
              <a:schemeClr val="lt1">
                <a:alpha val="69803"/>
              </a:schemeClr>
            </a:solidFill>
            <a:ln>
              <a:noFill/>
            </a:ln>
          </p:spPr>
        </p:sp>
        <p:sp>
          <p:nvSpPr>
            <p:cNvPr id="350" name="Google Shape;350;p2"/>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solidFill>
              <a:schemeClr val="lt1">
                <a:alpha val="69803"/>
              </a:schemeClr>
            </a:solidFill>
            <a:ln>
              <a:noFill/>
            </a:ln>
          </p:spPr>
        </p:sp>
        <p:sp>
          <p:nvSpPr>
            <p:cNvPr id="353" name="Google Shape;353;p2"/>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solidFill>
              <a:schemeClr val="lt1">
                <a:alpha val="69803"/>
              </a:schemeClr>
            </a:solidFill>
            <a:ln>
              <a:noFill/>
            </a:ln>
          </p:spPr>
        </p:sp>
        <p:sp>
          <p:nvSpPr>
            <p:cNvPr id="355" name="Google Shape;355;p2"/>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solidFill>
              <a:schemeClr val="lt1">
                <a:alpha val="69803"/>
              </a:schemeClr>
            </a:solidFill>
            <a:ln>
              <a:noFill/>
            </a:ln>
          </p:spPr>
        </p:sp>
        <p:sp>
          <p:nvSpPr>
            <p:cNvPr id="357" name="Google Shape;357;p2"/>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solidFill>
              <a:schemeClr val="lt1">
                <a:alpha val="69803"/>
              </a:schemeClr>
            </a:solidFill>
            <a:ln>
              <a:noFill/>
            </a:ln>
          </p:spPr>
        </p:sp>
        <p:sp>
          <p:nvSpPr>
            <p:cNvPr id="359" name="Google Shape;359;p2"/>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
            <p:cNvSpPr/>
            <p:nvPr/>
          </p:nvSpPr>
          <p:spPr>
            <a:xfrm>
              <a:off x="642938" y="6610350"/>
              <a:ext cx="23813" cy="242888"/>
            </a:xfrm>
            <a:prstGeom prst="rect">
              <a:avLst/>
            </a:pr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solidFill>
              <a:schemeClr val="lt1">
                <a:alpha val="69803"/>
              </a:schemeClr>
            </a:solidFill>
            <a:ln>
              <a:noFill/>
            </a:ln>
          </p:spPr>
        </p:sp>
        <p:sp>
          <p:nvSpPr>
            <p:cNvPr id="363" name="Google Shape;363;p2"/>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solidFill>
              <a:schemeClr val="lt1">
                <a:alpha val="69803"/>
              </a:schemeClr>
            </a:solidFill>
            <a:ln>
              <a:noFill/>
            </a:ln>
          </p:spPr>
        </p:sp>
        <p:sp>
          <p:nvSpPr>
            <p:cNvPr id="364" name="Google Shape;364;p2"/>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chemeClr val="lt1">
                <a:alpha val="69803"/>
              </a:schemeClr>
            </a:solidFill>
            <a:ln>
              <a:noFill/>
            </a:ln>
          </p:spPr>
        </p:sp>
        <p:sp>
          <p:nvSpPr>
            <p:cNvPr id="366" name="Google Shape;366;p2"/>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solidFill>
              <a:schemeClr val="lt1">
                <a:alpha val="69803"/>
              </a:schemeClr>
            </a:solidFill>
            <a:ln>
              <a:noFill/>
            </a:ln>
          </p:spPr>
        </p:sp>
        <p:sp>
          <p:nvSpPr>
            <p:cNvPr id="367" name="Google Shape;367;p2"/>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solidFill>
              <a:schemeClr val="lt1">
                <a:alpha val="69803"/>
              </a:schemeClr>
            </a:solidFill>
            <a:ln>
              <a:noFill/>
            </a:ln>
          </p:spPr>
        </p:sp>
        <p:sp>
          <p:nvSpPr>
            <p:cNvPr id="369" name="Google Shape;369;p2"/>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solidFill>
              <a:schemeClr val="lt1">
                <a:alpha val="69803"/>
              </a:schemeClr>
            </a:solidFill>
            <a:ln>
              <a:noFill/>
            </a:ln>
          </p:spPr>
        </p:sp>
        <p:sp>
          <p:nvSpPr>
            <p:cNvPr id="371" name="Google Shape;371;p2"/>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
            <p:cNvSpPr/>
            <p:nvPr/>
          </p:nvSpPr>
          <p:spPr>
            <a:xfrm>
              <a:off x="1228725" y="4662488"/>
              <a:ext cx="23813" cy="2181225"/>
            </a:xfrm>
            <a:prstGeom prst="rect">
              <a:avLst/>
            </a:pr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solidFill>
              <a:schemeClr val="lt1">
                <a:alpha val="69803"/>
              </a:schemeClr>
            </a:solidFill>
            <a:ln>
              <a:noFill/>
            </a:ln>
          </p:spPr>
        </p:sp>
        <p:sp>
          <p:nvSpPr>
            <p:cNvPr id="374" name="Google Shape;374;p2"/>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solidFill>
              <a:schemeClr val="lt1">
                <a:alpha val="69803"/>
              </a:schemeClr>
            </a:solidFill>
            <a:ln>
              <a:noFill/>
            </a:ln>
          </p:spPr>
        </p:sp>
        <p:sp>
          <p:nvSpPr>
            <p:cNvPr id="376" name="Google Shape;376;p2"/>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solidFill>
              <a:schemeClr val="lt1">
                <a:alpha val="69803"/>
              </a:schemeClr>
            </a:solidFill>
            <a:ln>
              <a:noFill/>
            </a:ln>
          </p:spPr>
        </p:sp>
        <p:sp>
          <p:nvSpPr>
            <p:cNvPr id="379" name="Google Shape;379;p2"/>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solidFill>
              <a:schemeClr val="lt1">
                <a:alpha val="69803"/>
              </a:schemeClr>
            </a:solidFill>
            <a:ln>
              <a:noFill/>
            </a:ln>
          </p:spPr>
        </p:sp>
        <p:sp>
          <p:nvSpPr>
            <p:cNvPr id="380" name="Google Shape;380;p2"/>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solidFill>
              <a:schemeClr val="lt1">
                <a:alpha val="69803"/>
              </a:schemeClr>
            </a:solidFill>
            <a:ln>
              <a:noFill/>
            </a:ln>
          </p:spPr>
        </p:sp>
        <p:sp>
          <p:nvSpPr>
            <p:cNvPr id="383" name="Google Shape;383;p2"/>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chemeClr val="lt1">
                <a:alpha val="69803"/>
              </a:schemeClr>
            </a:solidFill>
            <a:ln>
              <a:noFill/>
            </a:ln>
          </p:spPr>
        </p:sp>
        <p:sp>
          <p:nvSpPr>
            <p:cNvPr id="385" name="Google Shape;385;p2"/>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aff03f8f25_0_4"/>
          <p:cNvSpPr txBox="1"/>
          <p:nvPr>
            <p:ph type="title"/>
          </p:nvPr>
        </p:nvSpPr>
        <p:spPr>
          <a:xfrm>
            <a:off x="1141413" y="618518"/>
            <a:ext cx="9906000" cy="1478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What do you think a neuron looks like?</a:t>
            </a:r>
            <a:endParaRPr/>
          </a:p>
        </p:txBody>
      </p:sp>
      <p:sp>
        <p:nvSpPr>
          <p:cNvPr id="392" name="Google Shape;392;gaff03f8f25_0_4"/>
          <p:cNvSpPr txBox="1"/>
          <p:nvPr>
            <p:ph idx="1" type="body"/>
          </p:nvPr>
        </p:nvSpPr>
        <p:spPr>
          <a:xfrm>
            <a:off x="1141412" y="2249487"/>
            <a:ext cx="9906000" cy="3541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Use the materials given to you to construct a neuron. We will come back together in five minutes.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7" name="Shape 397"/>
        <p:cNvGrpSpPr/>
        <p:nvPr/>
      </p:nvGrpSpPr>
      <p:grpSpPr>
        <a:xfrm>
          <a:off x="0" y="0"/>
          <a:ext cx="0" cy="0"/>
          <a:chOff x="0" y="0"/>
          <a:chExt cx="0" cy="0"/>
        </a:xfrm>
      </p:grpSpPr>
      <p:sp>
        <p:nvSpPr>
          <p:cNvPr id="398" name="Google Shape;398;p3"/>
          <p:cNvSpPr/>
          <p:nvPr/>
        </p:nvSpPr>
        <p:spPr>
          <a:xfrm>
            <a:off x="0" y="0"/>
            <a:ext cx="12188952" cy="6858000"/>
          </a:xfrm>
          <a:prstGeom prst="rect">
            <a:avLst/>
          </a:prstGeom>
          <a:blipFill rotWithShape="1">
            <a:blip r:embed="rId3">
              <a:alphaModFix/>
            </a:blip>
            <a:stretch>
              <a:fillRect b="0" l="0" r="0" t="0"/>
            </a:stretch>
          </a:blipFill>
          <a:ln>
            <a:noFill/>
          </a:ln>
          <a:effectLst>
            <a:outerShdw blurRad="76200" rotWithShape="0" algn="l" dist="381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id="399" name="Google Shape;399;p3"/>
          <p:cNvPicPr preferRelativeResize="0"/>
          <p:nvPr/>
        </p:nvPicPr>
        <p:blipFill rotWithShape="1">
          <a:blip r:embed="rId4">
            <a:alphaModFix amt="30000"/>
          </a:blip>
          <a:srcRect b="0" l="0" r="0" t="0"/>
          <a:stretch/>
        </p:blipFill>
        <p:spPr>
          <a:xfrm>
            <a:off x="-2783" y="0"/>
            <a:ext cx="12188952" cy="6858000"/>
          </a:xfrm>
          <a:prstGeom prst="rect">
            <a:avLst/>
          </a:prstGeom>
          <a:noFill/>
          <a:ln>
            <a:noFill/>
          </a:ln>
        </p:spPr>
      </p:pic>
      <p:grpSp>
        <p:nvGrpSpPr>
          <p:cNvPr id="400" name="Google Shape;400;p3"/>
          <p:cNvGrpSpPr/>
          <p:nvPr/>
        </p:nvGrpSpPr>
        <p:grpSpPr>
          <a:xfrm>
            <a:off x="0" y="0"/>
            <a:ext cx="1220788" cy="6858001"/>
            <a:chOff x="-14288" y="0"/>
            <a:chExt cx="1220788" cy="6858001"/>
          </a:xfrm>
        </p:grpSpPr>
        <p:sp>
          <p:nvSpPr>
            <p:cNvPr id="401" name="Google Shape;401;p3"/>
            <p:cNvSpPr/>
            <p:nvPr/>
          </p:nvSpPr>
          <p:spPr>
            <a:xfrm>
              <a:off x="114300" y="4763"/>
              <a:ext cx="23813" cy="2181225"/>
            </a:xfrm>
            <a:prstGeom prst="rect">
              <a:avLst/>
            </a:pr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B0BFC7"/>
                </a:gs>
              </a:gsLst>
              <a:lin ang="5400000" scaled="0"/>
            </a:gradFill>
            <a:ln>
              <a:noFill/>
            </a:ln>
          </p:spPr>
        </p:sp>
        <p:sp>
          <p:nvSpPr>
            <p:cNvPr id="405" name="Google Shape;405;p3"/>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B0BFC7"/>
                </a:gs>
              </a:gsLst>
              <a:lin ang="5400000" scaled="0"/>
            </a:gradFill>
            <a:ln>
              <a:noFill/>
            </a:ln>
          </p:spPr>
        </p:sp>
        <p:sp>
          <p:nvSpPr>
            <p:cNvPr id="407" name="Google Shape;407;p3"/>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B0BFC7"/>
                </a:gs>
              </a:gsLst>
              <a:lin ang="5400000" scaled="0"/>
            </a:gradFill>
            <a:ln>
              <a:noFill/>
            </a:ln>
          </p:spPr>
        </p:sp>
        <p:sp>
          <p:nvSpPr>
            <p:cNvPr id="408" name="Google Shape;408;p3"/>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B0BFC7"/>
                </a:gs>
              </a:gsLst>
              <a:lin ang="5400000" scaled="0"/>
            </a:gradFill>
            <a:ln>
              <a:noFill/>
            </a:ln>
          </p:spPr>
        </p:sp>
        <p:sp>
          <p:nvSpPr>
            <p:cNvPr id="411" name="Google Shape;411;p3"/>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2" name="Google Shape;412;p3"/>
            <p:cNvCxnSpPr/>
            <p:nvPr/>
          </p:nvCxnSpPr>
          <p:spPr>
            <a:xfrm>
              <a:off x="-4763" y="9525"/>
              <a:ext cx="0" cy="0"/>
            </a:xfrm>
            <a:prstGeom prst="straightConnector1">
              <a:avLst/>
            </a:prstGeom>
            <a:gradFill>
              <a:gsLst>
                <a:gs pos="0">
                  <a:schemeClr val="lt2"/>
                </a:gs>
                <a:gs pos="100000">
                  <a:srgbClr val="B0BFC7"/>
                </a:gs>
              </a:gsLst>
              <a:lin ang="5400000" scaled="0"/>
            </a:gradFill>
            <a:ln cap="flat" cmpd="sng" w="9525">
              <a:solidFill>
                <a:srgbClr val="FFFFFF"/>
              </a:solidFill>
              <a:prstDash val="solid"/>
              <a:miter lim="800000"/>
              <a:headEnd len="med" w="med" type="none"/>
              <a:tailEnd len="med" w="med" type="none"/>
            </a:ln>
          </p:spPr>
        </p:cxnSp>
        <p:sp>
          <p:nvSpPr>
            <p:cNvPr id="413" name="Google Shape;413;p3"/>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B0BFC7"/>
                </a:gs>
              </a:gsLst>
              <a:lin ang="5400000" scaled="0"/>
            </a:gradFill>
            <a:ln>
              <a:noFill/>
            </a:ln>
          </p:spPr>
        </p:sp>
        <p:sp>
          <p:nvSpPr>
            <p:cNvPr id="414" name="Google Shape;414;p3"/>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B0BFC7"/>
                </a:gs>
              </a:gsLst>
              <a:lin ang="5400000" scaled="0"/>
            </a:gradFill>
            <a:ln>
              <a:noFill/>
            </a:ln>
          </p:spPr>
        </p:sp>
        <p:sp>
          <p:nvSpPr>
            <p:cNvPr id="415" name="Google Shape;415;p3"/>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B0BFC7"/>
                </a:gs>
              </a:gsLst>
              <a:lin ang="5400000" scaled="0"/>
            </a:gradFill>
            <a:ln>
              <a:noFill/>
            </a:ln>
          </p:spPr>
        </p:sp>
        <p:sp>
          <p:nvSpPr>
            <p:cNvPr id="416" name="Google Shape;416;p3"/>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
            <p:cNvSpPr/>
            <p:nvPr/>
          </p:nvSpPr>
          <p:spPr>
            <a:xfrm>
              <a:off x="133350" y="4662488"/>
              <a:ext cx="23813" cy="2181225"/>
            </a:xfrm>
            <a:prstGeom prst="rect">
              <a:avLst/>
            </a:pr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B0BFC7"/>
                </a:gs>
              </a:gsLst>
              <a:lin ang="5400000" scaled="0"/>
            </a:gradFill>
            <a:ln>
              <a:noFill/>
            </a:ln>
          </p:spPr>
        </p:sp>
        <p:sp>
          <p:nvSpPr>
            <p:cNvPr id="419" name="Google Shape;419;p3"/>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B0BFC7"/>
                </a:gs>
              </a:gsLst>
              <a:lin ang="5400000" scaled="0"/>
            </a:gradFill>
            <a:ln>
              <a:noFill/>
            </a:ln>
          </p:spPr>
        </p:sp>
        <p:sp>
          <p:nvSpPr>
            <p:cNvPr id="421" name="Google Shape;421;p3"/>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B0BFC7"/>
                </a:gs>
              </a:gsLst>
              <a:lin ang="5400000" scaled="0"/>
            </a:gradFill>
            <a:ln>
              <a:noFill/>
            </a:ln>
          </p:spPr>
        </p:sp>
        <p:sp>
          <p:nvSpPr>
            <p:cNvPr id="423" name="Google Shape;423;p3"/>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B0BFC7"/>
                </a:gs>
              </a:gsLst>
              <a:lin ang="5400000" scaled="0"/>
            </a:gradFill>
            <a:ln>
              <a:noFill/>
            </a:ln>
          </p:spPr>
        </p:sp>
        <p:sp>
          <p:nvSpPr>
            <p:cNvPr id="424" name="Google Shape;424;p3"/>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B0BFC7"/>
                </a:gs>
              </a:gsLst>
              <a:lin ang="5400000" scaled="0"/>
            </a:gradFill>
            <a:ln>
              <a:noFill/>
            </a:ln>
          </p:spPr>
        </p:sp>
        <p:sp>
          <p:nvSpPr>
            <p:cNvPr id="427" name="Google Shape;427;p3"/>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8" name="Google Shape;428;p3"/>
          <p:cNvSpPr txBox="1"/>
          <p:nvPr>
            <p:ph type="title"/>
          </p:nvPr>
        </p:nvSpPr>
        <p:spPr>
          <a:xfrm>
            <a:off x="853330" y="1254035"/>
            <a:ext cx="2926190" cy="4002222"/>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FFFFFF"/>
              </a:buClr>
              <a:buSzPts val="3300"/>
              <a:buFont typeface="Twentieth Century"/>
              <a:buNone/>
            </a:pPr>
            <a:r>
              <a:rPr lang="en-US" sz="3300">
                <a:solidFill>
                  <a:srgbClr val="FFFFFF"/>
                </a:solidFill>
              </a:rPr>
              <a:t>Not all cells look the same! Brains have developed these special cells to carry out important functions in the nervous system.</a:t>
            </a:r>
            <a:endParaRPr/>
          </a:p>
        </p:txBody>
      </p:sp>
      <p:grpSp>
        <p:nvGrpSpPr>
          <p:cNvPr id="429" name="Google Shape;429;p3"/>
          <p:cNvGrpSpPr/>
          <p:nvPr/>
        </p:nvGrpSpPr>
        <p:grpSpPr>
          <a:xfrm>
            <a:off x="11379200" y="0"/>
            <a:ext cx="674688" cy="6848476"/>
            <a:chOff x="11364912" y="0"/>
            <a:chExt cx="674688" cy="6848476"/>
          </a:xfrm>
        </p:grpSpPr>
        <p:sp>
          <p:nvSpPr>
            <p:cNvPr id="430" name="Google Shape;430;p3"/>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chemeClr val="lt2"/>
                </a:gs>
                <a:gs pos="100000">
                  <a:srgbClr val="B0BFC7">
                    <a:alpha val="60000"/>
                  </a:srgbClr>
                </a:gs>
              </a:gsLst>
              <a:lin ang="5400000" scaled="0"/>
            </a:gradFill>
            <a:ln>
              <a:noFill/>
            </a:ln>
          </p:spPr>
        </p:sp>
        <p:sp>
          <p:nvSpPr>
            <p:cNvPr id="431" name="Google Shape;431;p3"/>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chemeClr val="lt2"/>
                </a:gs>
                <a:gs pos="100000">
                  <a:srgbClr val="B0BFC7">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B0BFC7">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chemeClr val="lt2"/>
                </a:gs>
                <a:gs pos="100000">
                  <a:srgbClr val="B0BFC7">
                    <a:alpha val="60000"/>
                  </a:srgbClr>
                </a:gs>
              </a:gsLst>
              <a:lin ang="5400000" scaled="0"/>
            </a:gradFill>
            <a:ln>
              <a:noFill/>
            </a:ln>
          </p:spPr>
        </p:sp>
        <p:sp>
          <p:nvSpPr>
            <p:cNvPr id="434" name="Google Shape;434;p3"/>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chemeClr val="lt2"/>
                </a:gs>
                <a:gs pos="100000">
                  <a:srgbClr val="B0BFC7">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chemeClr val="lt2"/>
                </a:gs>
                <a:gs pos="100000">
                  <a:srgbClr val="B0BFC7">
                    <a:alpha val="60000"/>
                  </a:srgbClr>
                </a:gs>
              </a:gsLst>
              <a:lin ang="5400000" scaled="0"/>
            </a:gradFill>
            <a:ln>
              <a:noFill/>
            </a:ln>
          </p:spPr>
        </p:sp>
        <p:sp>
          <p:nvSpPr>
            <p:cNvPr id="436" name="Google Shape;436;p3"/>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B0BFC7">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chemeClr val="lt2"/>
                </a:gs>
                <a:gs pos="100000">
                  <a:srgbClr val="B0BFC7">
                    <a:alpha val="60000"/>
                  </a:srgbClr>
                </a:gs>
              </a:gsLst>
              <a:lin ang="5400000" scaled="0"/>
            </a:gradFill>
            <a:ln>
              <a:noFill/>
            </a:ln>
          </p:spPr>
        </p:sp>
        <p:sp>
          <p:nvSpPr>
            <p:cNvPr id="438" name="Google Shape;438;p3"/>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B0BFC7">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
            <p:cNvSpPr/>
            <p:nvPr/>
          </p:nvSpPr>
          <p:spPr>
            <a:xfrm>
              <a:off x="11939587" y="6596063"/>
              <a:ext cx="23813" cy="252413"/>
            </a:xfrm>
            <a:prstGeom prst="rect">
              <a:avLst/>
            </a:prstGeom>
            <a:gradFill>
              <a:gsLst>
                <a:gs pos="0">
                  <a:schemeClr val="lt2"/>
                </a:gs>
                <a:gs pos="100000">
                  <a:srgbClr val="B0BFC7">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40" name="Google Shape;440;p3"/>
          <p:cNvPicPr preferRelativeResize="0"/>
          <p:nvPr/>
        </p:nvPicPr>
        <p:blipFill>
          <a:blip r:embed="rId5">
            <a:alphaModFix/>
          </a:blip>
          <a:stretch>
            <a:fillRect/>
          </a:stretch>
        </p:blipFill>
        <p:spPr>
          <a:xfrm>
            <a:off x="4150363" y="1254025"/>
            <a:ext cx="6858000" cy="3676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5" name="Shape 445"/>
        <p:cNvGrpSpPr/>
        <p:nvPr/>
      </p:nvGrpSpPr>
      <p:grpSpPr>
        <a:xfrm>
          <a:off x="0" y="0"/>
          <a:ext cx="0" cy="0"/>
          <a:chOff x="0" y="0"/>
          <a:chExt cx="0" cy="0"/>
        </a:xfrm>
      </p:grpSpPr>
      <p:sp>
        <p:nvSpPr>
          <p:cNvPr id="446" name="Google Shape;446;p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Brains are made of specialized cells called neurons which can transmit electrical and chemical signals to communicate about sensory input and motor output.</a:t>
            </a:r>
            <a:endParaRPr/>
          </a:p>
        </p:txBody>
      </p:sp>
      <p:pic>
        <p:nvPicPr>
          <p:cNvPr descr="In my 2-Minute Neuroscience videos I explain neuroscience topics in 2 minutes or less. In this video, I discuss the neuron, briefly touching on all of the parts of a neuron including the dendrites, soma, axon hillock, axon, and axon terminals or synaptic boutons. I describe how a signal travels from the dendrites of a neuron, down the axon, and to the axon terminals to communicate with another neuron through the release of neurotransmitter.&#10;&#10;For more neuroscience articles, videos, and a complete neuroscience glossary, check out my website at www.neuroscientificallychallenged.com !&#10;&#10;The image of a brain used in this video is a CC image courtesy of _DJ_ on Flickr. The work can be seen here: https://flic.kr/p/dLbzPm and the CC license can be seen here: https://creativecommons.org/licenses/by/2.0/&#10;&#10;TRANSCRIPT:&#10;&#10;Welcome to 2 minute neuroscience, where I simplistically explain neuroscience topics in 2 minutes or less. In this installment I will discuss the neuron. &#10;&#10;This is a brain. Estimates vary but right now the best guess seems to be that our brains contain around 85 billion neurons. The neuron is a nerve cell and is the primary functional unit of the nervous system.&#10;&#10;This is a generic image of a neuron. Neurons actually come in all shapes and sizes but is the prototypical version of a neuron that you’ll often see in a textbook. These structures extending from the left side of a neuron that look a little bit like tree branches are called dendrites.&#10;&#10;Dendrites are the area where neurons receive most of their information. There are receptors on dendrites that are designed to pick up signals from other neurons that come in the form of chemicals called neurotransmitters. Those signals picked up by dendrites cause electrical changes in a neuron that are interpreted in an area called the soma or the cell body. The soma contains the nucleus. The nucleus contains the DNA or genetic material of the cell. The soma takes all the information from the dendrites and puts it together in an area called the axon hillock. If the signal coming from the dendrites is strong enough then a signal is sent to the next part of the neuron called the axon. At this point the signal is called an action potential.&#10;&#10;The action potential travels down the axon which is covered with myelin, an insulatory material that helps to prevent the signal from degrading. The last step for the action potential is the axon terminals, also known as synaptic boutons. When the signal reaches the axon terminals it can cause the release of neurotransmitter. These purple structures represent the dendrites of another neuron. When a neurotransmitter is released from axon terminals, it interacts with receptors on the dendrites of the next neuron, and then the process repeats with the next neuron.&#10;&#10;REFERENCE:&#10;&#10;Purves D, Augustine GJ, Fitzpatrick D, Hall WC, Lamantia AS, McNamara JO, White LE. Neuroscience. 4th ed. Sunderland, MA. Sinauer Associates; 2008." id="447" name="Google Shape;447;p4" title="2-Minute Neuroscience: The Neuron">
            <a:hlinkClick r:id="rId4"/>
          </p:cNvPr>
          <p:cNvPicPr preferRelativeResize="0"/>
          <p:nvPr/>
        </p:nvPicPr>
        <p:blipFill>
          <a:blip r:embed="rId5">
            <a:alphaModFix/>
          </a:blip>
          <a:stretch>
            <a:fillRect/>
          </a:stretch>
        </p:blipFill>
        <p:spPr>
          <a:xfrm>
            <a:off x="2667000" y="2097104"/>
            <a:ext cx="6034100" cy="4525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aff03f8f25_0_10"/>
          <p:cNvSpPr txBox="1"/>
          <p:nvPr>
            <p:ph type="title"/>
          </p:nvPr>
        </p:nvSpPr>
        <p:spPr>
          <a:xfrm>
            <a:off x="1141413" y="618518"/>
            <a:ext cx="9906000" cy="1478700"/>
          </a:xfrm>
          <a:prstGeom prst="rect">
            <a:avLst/>
          </a:prstGeom>
        </p:spPr>
        <p:txBody>
          <a:bodyPr anchorCtr="0" anchor="ctr" bIns="45700" lIns="91425" spcFirstLastPara="1" rIns="91425" wrap="square" tIns="45700">
            <a:noAutofit/>
          </a:bodyPr>
          <a:lstStyle/>
          <a:p>
            <a:pPr indent="0" lvl="0" marL="0" rtl="0" algn="l">
              <a:lnSpc>
                <a:spcPct val="120000"/>
              </a:lnSpc>
              <a:spcBef>
                <a:spcPts val="1000"/>
              </a:spcBef>
              <a:spcAft>
                <a:spcPts val="0"/>
              </a:spcAft>
              <a:buClr>
                <a:schemeClr val="dk1"/>
              </a:buClr>
              <a:buSzPts val="1100"/>
              <a:buFont typeface="Arial"/>
              <a:buNone/>
            </a:pPr>
            <a:r>
              <a:rPr lang="en-US" sz="2400"/>
              <a:t>Now make a model of a neuron using the materials from earlier.</a:t>
            </a:r>
            <a:endParaRPr/>
          </a:p>
        </p:txBody>
      </p:sp>
      <p:sp>
        <p:nvSpPr>
          <p:cNvPr id="454" name="Google Shape;454;gaff03f8f25_0_10"/>
          <p:cNvSpPr txBox="1"/>
          <p:nvPr>
            <p:ph idx="1" type="body"/>
          </p:nvPr>
        </p:nvSpPr>
        <p:spPr>
          <a:xfrm>
            <a:off x="1141405" y="2249475"/>
            <a:ext cx="6073800" cy="3541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Play dough represents the soma.</a:t>
            </a:r>
            <a:endParaRPr/>
          </a:p>
          <a:p>
            <a:pPr indent="0" lvl="0" marL="0" rtl="0" algn="l">
              <a:spcBef>
                <a:spcPts val="1000"/>
              </a:spcBef>
              <a:spcAft>
                <a:spcPts val="0"/>
              </a:spcAft>
              <a:buNone/>
            </a:pPr>
            <a:r>
              <a:rPr lang="en-US"/>
              <a:t>The googly eye is the nucleus.</a:t>
            </a:r>
            <a:endParaRPr/>
          </a:p>
          <a:p>
            <a:pPr indent="0" lvl="0" marL="0" rtl="0" algn="l">
              <a:spcBef>
                <a:spcPts val="1000"/>
              </a:spcBef>
              <a:spcAft>
                <a:spcPts val="0"/>
              </a:spcAft>
              <a:buNone/>
            </a:pPr>
            <a:r>
              <a:rPr lang="en-US"/>
              <a:t>Short pipe cleaners represent dendrites.</a:t>
            </a:r>
            <a:endParaRPr/>
          </a:p>
          <a:p>
            <a:pPr indent="0" lvl="0" marL="0" rtl="0" algn="l">
              <a:spcBef>
                <a:spcPts val="1000"/>
              </a:spcBef>
              <a:spcAft>
                <a:spcPts val="0"/>
              </a:spcAft>
              <a:buNone/>
            </a:pPr>
            <a:r>
              <a:rPr lang="en-US"/>
              <a:t>A long pipe cleaner is the axon.</a:t>
            </a:r>
            <a:endParaRPr/>
          </a:p>
          <a:p>
            <a:pPr indent="0" lvl="0" marL="0" rtl="0" algn="l">
              <a:spcBef>
                <a:spcPts val="1000"/>
              </a:spcBef>
              <a:spcAft>
                <a:spcPts val="0"/>
              </a:spcAft>
              <a:buNone/>
            </a:pPr>
            <a:r>
              <a:rPr lang="en-US"/>
              <a:t>The medium pieces are axon collaterals, and the pompoms represent terminal buttons. </a:t>
            </a:r>
            <a:endParaRPr/>
          </a:p>
          <a:p>
            <a:pPr indent="0" lvl="0" marL="0" rtl="0" algn="l">
              <a:spcBef>
                <a:spcPts val="1000"/>
              </a:spcBef>
              <a:spcAft>
                <a:spcPts val="0"/>
              </a:spcAft>
              <a:buNone/>
            </a:pPr>
            <a:r>
              <a:t/>
            </a:r>
            <a:endParaRPr/>
          </a:p>
        </p:txBody>
      </p:sp>
      <p:pic>
        <p:nvPicPr>
          <p:cNvPr id="455" name="Google Shape;455;gaff03f8f25_0_10"/>
          <p:cNvPicPr preferRelativeResize="0"/>
          <p:nvPr/>
        </p:nvPicPr>
        <p:blipFill>
          <a:blip r:embed="rId3">
            <a:alphaModFix/>
          </a:blip>
          <a:stretch>
            <a:fillRect/>
          </a:stretch>
        </p:blipFill>
        <p:spPr>
          <a:xfrm>
            <a:off x="7467605" y="1578093"/>
            <a:ext cx="3297730" cy="44559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60" name="Shape 460"/>
        <p:cNvGrpSpPr/>
        <p:nvPr/>
      </p:nvGrpSpPr>
      <p:grpSpPr>
        <a:xfrm>
          <a:off x="0" y="0"/>
          <a:ext cx="0" cy="0"/>
          <a:chOff x="0" y="0"/>
          <a:chExt cx="0" cy="0"/>
        </a:xfrm>
      </p:grpSpPr>
      <p:sp>
        <p:nvSpPr>
          <p:cNvPr id="461" name="Google Shape;461;gba8b380140_0_1"/>
          <p:cNvSpPr txBox="1"/>
          <p:nvPr>
            <p:ph type="title"/>
          </p:nvPr>
        </p:nvSpPr>
        <p:spPr>
          <a:xfrm>
            <a:off x="1141419" y="618525"/>
            <a:ext cx="4973700" cy="1478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Myelin Sheath - insulates axon to make signal transmission faster</a:t>
            </a:r>
            <a:endParaRPr/>
          </a:p>
        </p:txBody>
      </p:sp>
      <p:sp>
        <p:nvSpPr>
          <p:cNvPr id="462" name="Google Shape;462;gba8b380140_0_1"/>
          <p:cNvSpPr txBox="1"/>
          <p:nvPr>
            <p:ph idx="1" type="body"/>
          </p:nvPr>
        </p:nvSpPr>
        <p:spPr>
          <a:xfrm>
            <a:off x="1141406" y="2249475"/>
            <a:ext cx="4716600" cy="3541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Use pieces of tape to represent the myelin sheath. It folds around the neuron just like tape!</a:t>
            </a:r>
            <a:endParaRPr/>
          </a:p>
        </p:txBody>
      </p:sp>
      <p:pic>
        <p:nvPicPr>
          <p:cNvPr id="463" name="Google Shape;463;gba8b380140_0_1"/>
          <p:cNvPicPr preferRelativeResize="0"/>
          <p:nvPr/>
        </p:nvPicPr>
        <p:blipFill>
          <a:blip r:embed="rId3">
            <a:alphaModFix/>
          </a:blip>
          <a:stretch>
            <a:fillRect/>
          </a:stretch>
        </p:blipFill>
        <p:spPr>
          <a:xfrm>
            <a:off x="6282046" y="128575"/>
            <a:ext cx="5114308" cy="6857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gba856644be_0_0"/>
          <p:cNvSpPr txBox="1"/>
          <p:nvPr>
            <p:ph type="title"/>
          </p:nvPr>
        </p:nvSpPr>
        <p:spPr>
          <a:xfrm>
            <a:off x="1141413" y="618518"/>
            <a:ext cx="9906000" cy="1478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Organelles can move down the axon! Shown here are mitochondria moving down the axon to provide energy</a:t>
            </a:r>
            <a:endParaRPr/>
          </a:p>
        </p:txBody>
      </p:sp>
      <p:pic>
        <p:nvPicPr>
          <p:cNvPr descr="The laboratory of Eugenia Trushina, Ph.D., is focused on mitochondrial dysfunction. For more information: http://www.mayo.edu/research/faculty/trushina-eugenia-ph-d/bio-00027310&#10;&#10;Visualization of mitochondria in E17 hippocampal neuron was done using mitochondria-specific dye, TMRM. 600 frames were acquired by imaging the axon every second using LSM 510 confocal microscope. Imaging was done focusing on the axon with the cell body located at the top of the image. Resulting movie was analyzed using Analyze, a comprehensive multidimensional medical image processing, visualization and analysis software package developed by the Biomedical Imaging Resource of the Mayo Clinic. By treating the microscope image sequence as a spatial stack of cross-sectional images, the volume rendering algorithms in Analyze produce a 3D digital kymograph, allowing the motion of multiple organelles over a period of time to be visualized in a single static 2D image. Final kympgraph allows tracing each mitochondrion through all 600 frames to generate a final profile of movement. This application allowed demonstrating that inhibition of axonal trafficking precedes the development of multiple neurodegenerative diseases providing potential therapeutic targets." id="470" name="Google Shape;470;gba856644be_0_0" title="Axonal trafficking of mitochondria in primary neuron from a wild type mouse">
            <a:hlinkClick r:id="rId3"/>
          </p:cNvPr>
          <p:cNvPicPr preferRelativeResize="0"/>
          <p:nvPr/>
        </p:nvPicPr>
        <p:blipFill>
          <a:blip r:embed="rId4">
            <a:alphaModFix/>
          </a:blip>
          <a:stretch>
            <a:fillRect/>
          </a:stretch>
        </p:blipFill>
        <p:spPr>
          <a:xfrm>
            <a:off x="3624275" y="24574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gaff03f8f25_0_18"/>
          <p:cNvSpPr/>
          <p:nvPr>
            <p:ph idx="2" type="pic"/>
          </p:nvPr>
        </p:nvSpPr>
        <p:spPr>
          <a:xfrm>
            <a:off x="1141411" y="606426"/>
            <a:ext cx="9912300" cy="3299700"/>
          </a:xfrm>
          <a:prstGeom prst="round2DiagRect">
            <a:avLst>
              <a:gd fmla="val 16667" name="adj1"/>
              <a:gd fmla="val 0" name="adj2"/>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Remember from cellular biology, what does the nucleus of the cell do?</a:t>
            </a:r>
            <a:endParaRPr/>
          </a:p>
          <a:p>
            <a:pPr indent="0" lvl="0" marL="0" rtl="0" algn="l">
              <a:spcBef>
                <a:spcPts val="1000"/>
              </a:spcBef>
              <a:spcAft>
                <a:spcPts val="0"/>
              </a:spcAft>
              <a:buNone/>
            </a:pPr>
            <a:r>
              <a:rPr lang="en-US"/>
              <a:t>What do you think the other parts of the neuron do?</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id="477" name="Google Shape;477;gaff03f8f25_0_18"/>
          <p:cNvPicPr preferRelativeResize="0"/>
          <p:nvPr/>
        </p:nvPicPr>
        <p:blipFill>
          <a:blip r:embed="rId3">
            <a:alphaModFix/>
          </a:blip>
          <a:stretch>
            <a:fillRect/>
          </a:stretch>
        </p:blipFill>
        <p:spPr>
          <a:xfrm>
            <a:off x="3267713" y="3038000"/>
            <a:ext cx="5656576" cy="3181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2021-01-30T15:48:53Z</dcterms:created>
  <dc:creator>Kendall Clay</dc:creator>
</cp:coreProperties>
</file>