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6" r:id="rId1"/>
  </p:sldMasterIdLst>
  <p:notesMasterIdLst>
    <p:notesMasterId r:id="rId23"/>
  </p:notesMasterIdLst>
  <p:handoutMasterIdLst>
    <p:handoutMasterId r:id="rId24"/>
  </p:handoutMasterIdLst>
  <p:sldIdLst>
    <p:sldId id="256" r:id="rId2"/>
    <p:sldId id="292" r:id="rId3"/>
    <p:sldId id="294" r:id="rId4"/>
    <p:sldId id="271" r:id="rId5"/>
    <p:sldId id="284" r:id="rId6"/>
    <p:sldId id="285" r:id="rId7"/>
    <p:sldId id="286" r:id="rId8"/>
    <p:sldId id="287" r:id="rId9"/>
    <p:sldId id="288" r:id="rId10"/>
    <p:sldId id="289" r:id="rId11"/>
    <p:sldId id="290" r:id="rId12"/>
    <p:sldId id="275" r:id="rId13"/>
    <p:sldId id="276" r:id="rId14"/>
    <p:sldId id="277" r:id="rId15"/>
    <p:sldId id="278" r:id="rId16"/>
    <p:sldId id="279" r:id="rId17"/>
    <p:sldId id="282" r:id="rId18"/>
    <p:sldId id="280" r:id="rId19"/>
    <p:sldId id="283" r:id="rId20"/>
    <p:sldId id="295" r:id="rId21"/>
    <p:sldId id="281"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87391" autoAdjust="0"/>
  </p:normalViewPr>
  <p:slideViewPr>
    <p:cSldViewPr>
      <p:cViewPr varScale="1">
        <p:scale>
          <a:sx n="75" d="100"/>
          <a:sy n="75" d="100"/>
        </p:scale>
        <p:origin x="1637" y="62"/>
      </p:cViewPr>
      <p:guideLst>
        <p:guide orient="horz" pos="2160"/>
        <p:guide pos="2880"/>
      </p:guideLst>
    </p:cSldViewPr>
  </p:slideViewPr>
  <p:outlineViewPr>
    <p:cViewPr>
      <p:scale>
        <a:sx n="33" d="100"/>
        <a:sy n="33" d="100"/>
      </p:scale>
      <p:origin x="0" y="715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58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923F0AE9-D865-954F-B41D-350217B842BE}" type="datetimeFigureOut">
              <a:rPr lang="en-US" smtClean="0"/>
              <a:t>2/3/2021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11FA096-3E6A-6344-9A0D-5B31E6BC3C95}" type="slidenum">
              <a:rPr lang="en-US" smtClean="0"/>
              <a:t>‹#›</a:t>
            </a:fld>
            <a:endParaRPr lang="en-US"/>
          </a:p>
        </p:txBody>
      </p:sp>
    </p:spTree>
    <p:extLst>
      <p:ext uri="{BB962C8B-B14F-4D97-AF65-F5344CB8AC3E}">
        <p14:creationId xmlns:p14="http://schemas.microsoft.com/office/powerpoint/2010/main" val="1941758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6B29BB5-B446-4167-8EC5-809D96C92C2B}" type="datetimeFigureOut">
              <a:rPr lang="en-US" smtClean="0"/>
              <a:t>2/3/2021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C175A08-B86D-4DE7-BA42-D112BAC581B4}" type="slidenum">
              <a:rPr lang="en-US" smtClean="0"/>
              <a:t>‹#›</a:t>
            </a:fld>
            <a:endParaRPr lang="en-US"/>
          </a:p>
        </p:txBody>
      </p:sp>
    </p:spTree>
    <p:extLst>
      <p:ext uri="{BB962C8B-B14F-4D97-AF65-F5344CB8AC3E}">
        <p14:creationId xmlns:p14="http://schemas.microsoft.com/office/powerpoint/2010/main" val="91050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75A08-B86D-4DE7-BA42-D112BAC581B4}" type="slidenum">
              <a:rPr lang="en-US" smtClean="0"/>
              <a:t>1</a:t>
            </a:fld>
            <a:endParaRPr lang="en-US"/>
          </a:p>
        </p:txBody>
      </p:sp>
    </p:spTree>
    <p:extLst>
      <p:ext uri="{BB962C8B-B14F-4D97-AF65-F5344CB8AC3E}">
        <p14:creationId xmlns:p14="http://schemas.microsoft.com/office/powerpoint/2010/main" val="3021907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Is everyone familiar with tic-tac-toe? In the usual game, two people take turns placing x’s and o’s in a grid, and the first person to make three in a row wins. Usually, “three in a row” can look like...</a:t>
            </a:r>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4C175A08-B86D-4DE7-BA42-D112BAC581B4}" type="slidenum">
              <a:rPr lang="en-US" smtClean="0"/>
              <a:t>10</a:t>
            </a:fld>
            <a:endParaRPr lang="en-US"/>
          </a:p>
        </p:txBody>
      </p:sp>
    </p:spTree>
    <p:extLst>
      <p:ext uri="{BB962C8B-B14F-4D97-AF65-F5344CB8AC3E}">
        <p14:creationId xmlns:p14="http://schemas.microsoft.com/office/powerpoint/2010/main" val="1188085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Is everyone familiar with tic-tac-toe? In the usual game, two people take turns placing x’s and o’s in a grid, and the first person to make three in a row wins. Usually, “three in a row” can look like...</a:t>
            </a:r>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4C175A08-B86D-4DE7-BA42-D112BAC581B4}" type="slidenum">
              <a:rPr lang="en-US" smtClean="0"/>
              <a:t>11</a:t>
            </a:fld>
            <a:endParaRPr lang="en-US"/>
          </a:p>
        </p:txBody>
      </p:sp>
    </p:spTree>
    <p:extLst>
      <p:ext uri="{BB962C8B-B14F-4D97-AF65-F5344CB8AC3E}">
        <p14:creationId xmlns:p14="http://schemas.microsoft.com/office/powerpoint/2010/main" val="1188085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This (horizontal)...</a:t>
            </a:r>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4C175A08-B86D-4DE7-BA42-D112BAC581B4}" type="slidenum">
              <a:rPr lang="en-US" smtClean="0"/>
              <a:t>12</a:t>
            </a:fld>
            <a:endParaRPr lang="en-US"/>
          </a:p>
        </p:txBody>
      </p:sp>
    </p:spTree>
    <p:extLst>
      <p:ext uri="{BB962C8B-B14F-4D97-AF65-F5344CB8AC3E}">
        <p14:creationId xmlns:p14="http://schemas.microsoft.com/office/powerpoint/2010/main" val="1188085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This (vertical)...</a:t>
            </a:r>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4C175A08-B86D-4DE7-BA42-D112BAC581B4}" type="slidenum">
              <a:rPr lang="en-US" smtClean="0"/>
              <a:t>13</a:t>
            </a:fld>
            <a:endParaRPr lang="en-US"/>
          </a:p>
        </p:txBody>
      </p:sp>
    </p:spTree>
    <p:extLst>
      <p:ext uri="{BB962C8B-B14F-4D97-AF65-F5344CB8AC3E}">
        <p14:creationId xmlns:p14="http://schemas.microsoft.com/office/powerpoint/2010/main" val="118808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Or this (diagonal). Now I want to add a new rule. </a:t>
            </a:r>
          </a:p>
          <a:p>
            <a:endParaRPr lang="en-US" dirty="0"/>
          </a:p>
        </p:txBody>
      </p:sp>
      <p:sp>
        <p:nvSpPr>
          <p:cNvPr id="4" name="Slide Number Placeholder 3"/>
          <p:cNvSpPr>
            <a:spLocks noGrp="1"/>
          </p:cNvSpPr>
          <p:nvPr>
            <p:ph type="sldNum" sz="quarter" idx="10"/>
          </p:nvPr>
        </p:nvSpPr>
        <p:spPr/>
        <p:txBody>
          <a:bodyPr/>
          <a:lstStyle/>
          <a:p>
            <a:fld id="{4C175A08-B86D-4DE7-BA42-D112BAC581B4}" type="slidenum">
              <a:rPr lang="en-US" smtClean="0"/>
              <a:t>14</a:t>
            </a:fld>
            <a:endParaRPr lang="en-US"/>
          </a:p>
        </p:txBody>
      </p:sp>
    </p:spTree>
    <p:extLst>
      <p:ext uri="{BB962C8B-B14F-4D97-AF65-F5344CB8AC3E}">
        <p14:creationId xmlns:p14="http://schemas.microsoft.com/office/powerpoint/2010/main" val="1188085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Let’s pretend that we are “gluing” opposite sides of the grid together as we did before. (Show on diagram. The orange sides go together and the green sides go together. That is, the orange sides become the same line, and the green sides become the same line.) What that means is if I go off the right side (point to grid), I come out over on the left side (point again). And if I move up (point to grid), then I come out down below (point again). This is like the arcade game “Asteroids:” when you move off one side of the screen, you appear on the other side. How does this change the game? Everything else is the same, except there are new ways you can win…</a:t>
            </a:r>
          </a:p>
        </p:txBody>
      </p:sp>
      <p:sp>
        <p:nvSpPr>
          <p:cNvPr id="4" name="Slide Number Placeholder 3"/>
          <p:cNvSpPr>
            <a:spLocks noGrp="1"/>
          </p:cNvSpPr>
          <p:nvPr>
            <p:ph type="sldNum" sz="quarter" idx="10"/>
          </p:nvPr>
        </p:nvSpPr>
        <p:spPr/>
        <p:txBody>
          <a:bodyPr/>
          <a:lstStyle/>
          <a:p>
            <a:fld id="{4C175A08-B86D-4DE7-BA42-D112BAC581B4}" type="slidenum">
              <a:rPr lang="en-US" smtClean="0"/>
              <a:t>15</a:t>
            </a:fld>
            <a:endParaRPr lang="en-US"/>
          </a:p>
        </p:txBody>
      </p:sp>
    </p:spTree>
    <p:extLst>
      <p:ext uri="{BB962C8B-B14F-4D97-AF65-F5344CB8AC3E}">
        <p14:creationId xmlns:p14="http://schemas.microsoft.com/office/powerpoint/2010/main" val="1188085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These X’s now count as being “in a row.” Why? Remember the orange sides are the same. So this X on the bottom...is also over here. </a:t>
            </a:r>
          </a:p>
          <a:p>
            <a:endParaRPr lang="en-US" dirty="0"/>
          </a:p>
        </p:txBody>
      </p:sp>
      <p:sp>
        <p:nvSpPr>
          <p:cNvPr id="4" name="Slide Number Placeholder 3"/>
          <p:cNvSpPr>
            <a:spLocks noGrp="1"/>
          </p:cNvSpPr>
          <p:nvPr>
            <p:ph type="sldNum" sz="quarter" idx="10"/>
          </p:nvPr>
        </p:nvSpPr>
        <p:spPr/>
        <p:txBody>
          <a:bodyPr/>
          <a:lstStyle/>
          <a:p>
            <a:fld id="{4C175A08-B86D-4DE7-BA42-D112BAC581B4}" type="slidenum">
              <a:rPr lang="en-US" smtClean="0"/>
              <a:t>16</a:t>
            </a:fld>
            <a:endParaRPr lang="en-US"/>
          </a:p>
        </p:txBody>
      </p:sp>
    </p:spTree>
    <p:extLst>
      <p:ext uri="{BB962C8B-B14F-4D97-AF65-F5344CB8AC3E}">
        <p14:creationId xmlns:p14="http://schemas.microsoft.com/office/powerpoint/2010/main" val="1188085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...is also over here. (Both are on the bottom and to the left of the orange line.) </a:t>
            </a:r>
          </a:p>
          <a:p>
            <a:endParaRPr lang="en-US" dirty="0"/>
          </a:p>
        </p:txBody>
      </p:sp>
      <p:sp>
        <p:nvSpPr>
          <p:cNvPr id="4" name="Slide Number Placeholder 3"/>
          <p:cNvSpPr>
            <a:spLocks noGrp="1"/>
          </p:cNvSpPr>
          <p:nvPr>
            <p:ph type="sldNum" sz="quarter" idx="10"/>
          </p:nvPr>
        </p:nvSpPr>
        <p:spPr/>
        <p:txBody>
          <a:bodyPr/>
          <a:lstStyle/>
          <a:p>
            <a:fld id="{4C175A08-B86D-4DE7-BA42-D112BAC581B4}" type="slidenum">
              <a:rPr lang="en-US" smtClean="0"/>
              <a:t>17</a:t>
            </a:fld>
            <a:endParaRPr lang="en-US"/>
          </a:p>
        </p:txBody>
      </p:sp>
    </p:spTree>
    <p:extLst>
      <p:ext uri="{BB962C8B-B14F-4D97-AF65-F5344CB8AC3E}">
        <p14:creationId xmlns:p14="http://schemas.microsoft.com/office/powerpoint/2010/main" val="1188085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Does this make sense?</a:t>
            </a:r>
          </a:p>
          <a:p>
            <a:endParaRPr lang="en-US" dirty="0"/>
          </a:p>
        </p:txBody>
      </p:sp>
      <p:sp>
        <p:nvSpPr>
          <p:cNvPr id="4" name="Slide Number Placeholder 3"/>
          <p:cNvSpPr>
            <a:spLocks noGrp="1"/>
          </p:cNvSpPr>
          <p:nvPr>
            <p:ph type="sldNum" sz="quarter" idx="10"/>
          </p:nvPr>
        </p:nvSpPr>
        <p:spPr/>
        <p:txBody>
          <a:bodyPr/>
          <a:lstStyle/>
          <a:p>
            <a:fld id="{4C175A08-B86D-4DE7-BA42-D112BAC581B4}" type="slidenum">
              <a:rPr lang="en-US" smtClean="0"/>
              <a:t>18</a:t>
            </a:fld>
            <a:endParaRPr lang="en-US"/>
          </a:p>
        </p:txBody>
      </p:sp>
    </p:spTree>
    <p:extLst>
      <p:ext uri="{BB962C8B-B14F-4D97-AF65-F5344CB8AC3E}">
        <p14:creationId xmlns:p14="http://schemas.microsoft.com/office/powerpoint/2010/main" val="1188085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So here is one new way to win. During the activity, we will think about whether there are more new ways to win!</a:t>
            </a:r>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4C175A08-B86D-4DE7-BA42-D112BAC581B4}" type="slidenum">
              <a:rPr lang="en-US" smtClean="0"/>
              <a:t>19</a:t>
            </a:fld>
            <a:endParaRPr lang="en-US"/>
          </a:p>
        </p:txBody>
      </p:sp>
    </p:spTree>
    <p:extLst>
      <p:ext uri="{BB962C8B-B14F-4D97-AF65-F5344CB8AC3E}">
        <p14:creationId xmlns:p14="http://schemas.microsoft.com/office/powerpoint/2010/main" val="118808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mathematics research- see slide.)</a:t>
            </a:r>
          </a:p>
        </p:txBody>
      </p:sp>
      <p:sp>
        <p:nvSpPr>
          <p:cNvPr id="4" name="Slide Number Placeholder 3"/>
          <p:cNvSpPr>
            <a:spLocks noGrp="1"/>
          </p:cNvSpPr>
          <p:nvPr>
            <p:ph type="sldNum" sz="quarter" idx="10"/>
          </p:nvPr>
        </p:nvSpPr>
        <p:spPr/>
        <p:txBody>
          <a:bodyPr/>
          <a:lstStyle/>
          <a:p>
            <a:fld id="{4C175A08-B86D-4DE7-BA42-D112BAC581B4}" type="slidenum">
              <a:rPr lang="en-US" smtClean="0"/>
              <a:t>2</a:t>
            </a:fld>
            <a:endParaRPr lang="en-US"/>
          </a:p>
        </p:txBody>
      </p:sp>
    </p:spTree>
    <p:extLst>
      <p:ext uri="{BB962C8B-B14F-4D97-AF65-F5344CB8AC3E}">
        <p14:creationId xmlns:p14="http://schemas.microsoft.com/office/powerpoint/2010/main" val="440696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Now let’s start on the activity! </a:t>
            </a:r>
            <a:endParaRPr lang="en-US" dirty="0"/>
          </a:p>
        </p:txBody>
      </p:sp>
      <p:sp>
        <p:nvSpPr>
          <p:cNvPr id="4" name="Slide Number Placeholder 3"/>
          <p:cNvSpPr>
            <a:spLocks noGrp="1"/>
          </p:cNvSpPr>
          <p:nvPr>
            <p:ph type="sldNum" sz="quarter" idx="10"/>
          </p:nvPr>
        </p:nvSpPr>
        <p:spPr/>
        <p:txBody>
          <a:bodyPr/>
          <a:lstStyle/>
          <a:p>
            <a:fld id="{4C175A08-B86D-4DE7-BA42-D112BAC581B4}" type="slidenum">
              <a:rPr lang="en-US" smtClean="0"/>
              <a:t>20</a:t>
            </a:fld>
            <a:endParaRPr lang="en-US"/>
          </a:p>
        </p:txBody>
      </p:sp>
    </p:spTree>
    <p:extLst>
      <p:ext uri="{BB962C8B-B14F-4D97-AF65-F5344CB8AC3E}">
        <p14:creationId xmlns:p14="http://schemas.microsoft.com/office/powerpoint/2010/main" val="2993671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a:t>Note: </a:t>
            </a:r>
            <a:r>
              <a:rPr lang="en-US" sz="1300" dirty="0"/>
              <a:t>don’t show this slide to students, but here are all the additional ways to win at torus tic-tac-toe. (This is the answer to discussion question #3.) It is not too hard to see that these are winning positions, but what is harder is seeing why these are the *only* new winning positions.</a:t>
            </a:r>
          </a:p>
        </p:txBody>
      </p:sp>
      <p:sp>
        <p:nvSpPr>
          <p:cNvPr id="4" name="Slide Number Placeholder 3"/>
          <p:cNvSpPr>
            <a:spLocks noGrp="1"/>
          </p:cNvSpPr>
          <p:nvPr>
            <p:ph type="sldNum" sz="quarter" idx="10"/>
          </p:nvPr>
        </p:nvSpPr>
        <p:spPr/>
        <p:txBody>
          <a:bodyPr/>
          <a:lstStyle/>
          <a:p>
            <a:fld id="{4C175A08-B86D-4DE7-BA42-D112BAC581B4}" type="slidenum">
              <a:rPr lang="en-US" smtClean="0"/>
              <a:t>21</a:t>
            </a:fld>
            <a:endParaRPr lang="en-US"/>
          </a:p>
        </p:txBody>
      </p:sp>
    </p:spTree>
    <p:extLst>
      <p:ext uri="{BB962C8B-B14F-4D97-AF65-F5344CB8AC3E}">
        <p14:creationId xmlns:p14="http://schemas.microsoft.com/office/powerpoint/2010/main" val="1188085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torus is </a:t>
            </a:r>
            <a:r>
              <a:rPr lang="en-US"/>
              <a:t>a shape </a:t>
            </a:r>
            <a:r>
              <a:rPr lang="en-US" dirty="0"/>
              <a:t>in mathematics that looks like an inner tube or the surface of a donut. In particular, it is hollow on the inside, just like a sphere. We can build tori (which is the plural of torus) by gluing together opposite sides of a square in the following way. First let’s glue the orange sides together. After doing this we get a cylinder. Now let’s glue the green sides together. Voila! We get a torus!</a:t>
            </a:r>
          </a:p>
          <a:p>
            <a:endParaRPr lang="en-US" dirty="0"/>
          </a:p>
          <a:p>
            <a:r>
              <a:rPr lang="en-US" dirty="0"/>
              <a:t>Now we are going to play tic-tac-toe, but instead of playing it on a square, we will play it on a torus…</a:t>
            </a:r>
          </a:p>
        </p:txBody>
      </p:sp>
      <p:sp>
        <p:nvSpPr>
          <p:cNvPr id="4" name="Slide Number Placeholder 3"/>
          <p:cNvSpPr>
            <a:spLocks noGrp="1"/>
          </p:cNvSpPr>
          <p:nvPr>
            <p:ph type="sldNum" sz="quarter" idx="10"/>
          </p:nvPr>
        </p:nvSpPr>
        <p:spPr/>
        <p:txBody>
          <a:bodyPr/>
          <a:lstStyle/>
          <a:p>
            <a:fld id="{4C175A08-B86D-4DE7-BA42-D112BAC581B4}" type="slidenum">
              <a:rPr lang="en-US" smtClean="0"/>
              <a:t>3</a:t>
            </a:fld>
            <a:endParaRPr lang="en-US"/>
          </a:p>
        </p:txBody>
      </p:sp>
    </p:spTree>
    <p:extLst>
      <p:ext uri="{BB962C8B-B14F-4D97-AF65-F5344CB8AC3E}">
        <p14:creationId xmlns:p14="http://schemas.microsoft.com/office/powerpoint/2010/main" val="233533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Is everyone familiar with tic-tac-toe? In the usual game, two people take turns placing x’s and o’s in a grid, and the first person to make three in a row wins. Usually, “three in a row” can look like...</a:t>
            </a:r>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4C175A08-B86D-4DE7-BA42-D112BAC581B4}" type="slidenum">
              <a:rPr lang="en-US" smtClean="0"/>
              <a:t>4</a:t>
            </a:fld>
            <a:endParaRPr lang="en-US"/>
          </a:p>
        </p:txBody>
      </p:sp>
    </p:spTree>
    <p:extLst>
      <p:ext uri="{BB962C8B-B14F-4D97-AF65-F5344CB8AC3E}">
        <p14:creationId xmlns:p14="http://schemas.microsoft.com/office/powerpoint/2010/main" val="118808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Is everyone familiar with tic-tac-toe? In the usual game, two people take turns placing x’s and o’s in a grid, and the first person to make three in a row wins. Usually, “three in a row” can look like...</a:t>
            </a:r>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4C175A08-B86D-4DE7-BA42-D112BAC581B4}" type="slidenum">
              <a:rPr lang="en-US" smtClean="0"/>
              <a:t>5</a:t>
            </a:fld>
            <a:endParaRPr lang="en-US"/>
          </a:p>
        </p:txBody>
      </p:sp>
    </p:spTree>
    <p:extLst>
      <p:ext uri="{BB962C8B-B14F-4D97-AF65-F5344CB8AC3E}">
        <p14:creationId xmlns:p14="http://schemas.microsoft.com/office/powerpoint/2010/main" val="1188085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Is everyone familiar with tic-tac-toe? In the usual game, two people take turns placing x’s and o’s in a grid, and the first person to make three in a row wins. Usually, “three in a row” can look like...</a:t>
            </a:r>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4C175A08-B86D-4DE7-BA42-D112BAC581B4}" type="slidenum">
              <a:rPr lang="en-US" smtClean="0"/>
              <a:t>6</a:t>
            </a:fld>
            <a:endParaRPr lang="en-US"/>
          </a:p>
        </p:txBody>
      </p:sp>
    </p:spTree>
    <p:extLst>
      <p:ext uri="{BB962C8B-B14F-4D97-AF65-F5344CB8AC3E}">
        <p14:creationId xmlns:p14="http://schemas.microsoft.com/office/powerpoint/2010/main" val="118808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Is everyone familiar with tic-tac-toe? In the usual game, two people take turns placing x’s and o’s in a grid, and the first person to make three in a row wins. Usually, “three in a row” can look like...</a:t>
            </a:r>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4C175A08-B86D-4DE7-BA42-D112BAC581B4}" type="slidenum">
              <a:rPr lang="en-US" smtClean="0"/>
              <a:t>7</a:t>
            </a:fld>
            <a:endParaRPr lang="en-US"/>
          </a:p>
        </p:txBody>
      </p:sp>
    </p:spTree>
    <p:extLst>
      <p:ext uri="{BB962C8B-B14F-4D97-AF65-F5344CB8AC3E}">
        <p14:creationId xmlns:p14="http://schemas.microsoft.com/office/powerpoint/2010/main" val="1188085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Is everyone familiar with tic-tac-toe? In the usual game, two people take turns placing x’s and o’s in a grid, and the first person to make three in a row wins. Usually, “three in a row” can look like...</a:t>
            </a:r>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4C175A08-B86D-4DE7-BA42-D112BAC581B4}" type="slidenum">
              <a:rPr lang="en-US" smtClean="0"/>
              <a:t>8</a:t>
            </a:fld>
            <a:endParaRPr lang="en-US"/>
          </a:p>
        </p:txBody>
      </p:sp>
    </p:spTree>
    <p:extLst>
      <p:ext uri="{BB962C8B-B14F-4D97-AF65-F5344CB8AC3E}">
        <p14:creationId xmlns:p14="http://schemas.microsoft.com/office/powerpoint/2010/main" val="1188085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Is everyone familiar with tic-tac-toe? In the usual game, two people take turns placing x’s and o’s in a grid, and the first person to make three in a row wins. Usually, “three in a row” can look like...</a:t>
            </a:r>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4C175A08-B86D-4DE7-BA42-D112BAC581B4}" type="slidenum">
              <a:rPr lang="en-US" smtClean="0"/>
              <a:t>9</a:t>
            </a:fld>
            <a:endParaRPr lang="en-US"/>
          </a:p>
        </p:txBody>
      </p:sp>
    </p:spTree>
    <p:extLst>
      <p:ext uri="{BB962C8B-B14F-4D97-AF65-F5344CB8AC3E}">
        <p14:creationId xmlns:p14="http://schemas.microsoft.com/office/powerpoint/2010/main" val="1188085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EBA132-DADE-476C-B6AC-B389F0C204F5}"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BB3A181-FAE8-4224-8D14-744D6C0783B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EBA132-DADE-476C-B6AC-B389F0C204F5}"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3A181-FAE8-4224-8D14-744D6C0783B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EBA132-DADE-476C-B6AC-B389F0C204F5}"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3A181-FAE8-4224-8D14-744D6C0783B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EBA132-DADE-476C-B6AC-B389F0C204F5}"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3A181-FAE8-4224-8D14-744D6C0783B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7EBA132-DADE-476C-B6AC-B389F0C204F5}" type="datetimeFigureOut">
              <a:rPr lang="en-US" smtClean="0"/>
              <a:t>2/3/2021</a:t>
            </a:fld>
            <a:endParaRPr lang="en-US"/>
          </a:p>
        </p:txBody>
      </p:sp>
      <p:sp>
        <p:nvSpPr>
          <p:cNvPr id="8" name="Slide Number Placeholder 7"/>
          <p:cNvSpPr>
            <a:spLocks noGrp="1"/>
          </p:cNvSpPr>
          <p:nvPr>
            <p:ph type="sldNum" sz="quarter" idx="11"/>
          </p:nvPr>
        </p:nvSpPr>
        <p:spPr/>
        <p:txBody>
          <a:bodyPr/>
          <a:lstStyle/>
          <a:p>
            <a:fld id="{DBB3A181-FAE8-4224-8D14-744D6C0783B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EBA132-DADE-476C-B6AC-B389F0C204F5}"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3A181-FAE8-4224-8D14-744D6C0783B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EBA132-DADE-476C-B6AC-B389F0C204F5}" type="datetimeFigureOut">
              <a:rPr lang="en-US" smtClean="0"/>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B3A181-FAE8-4224-8D14-744D6C0783B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EBA132-DADE-476C-B6AC-B389F0C204F5}" type="datetimeFigureOut">
              <a:rPr lang="en-US" smtClean="0"/>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B3A181-FAE8-4224-8D14-744D6C0783B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BA132-DADE-476C-B6AC-B389F0C204F5}" type="datetimeFigureOut">
              <a:rPr lang="en-US" smtClean="0"/>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B3A181-FAE8-4224-8D14-744D6C0783B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EBA132-DADE-476C-B6AC-B389F0C204F5}"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3A181-FAE8-4224-8D14-744D6C0783B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EBA132-DADE-476C-B6AC-B389F0C204F5}"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BB3A181-FAE8-4224-8D14-744D6C0783B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07EBA132-DADE-476C-B6AC-B389F0C204F5}" type="datetimeFigureOut">
              <a:rPr lang="en-US" smtClean="0"/>
              <a:t>2/3/2021</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DBB3A181-FAE8-4224-8D14-744D6C0783BC}"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6096000"/>
          </a:xfrm>
        </p:spPr>
        <p:txBody>
          <a:bodyPr>
            <a:normAutofit/>
          </a:bodyPr>
          <a:lstStyle/>
          <a:p>
            <a:r>
              <a:rPr lang="en-US" sz="3600" dirty="0">
                <a:solidFill>
                  <a:schemeClr val="tx2"/>
                </a:solidFill>
              </a:rPr>
              <a:t>Investigating mathematics research through a game:</a:t>
            </a:r>
            <a:br>
              <a:rPr lang="en-US" sz="6000" dirty="0">
                <a:solidFill>
                  <a:schemeClr val="accent6">
                    <a:lumMod val="75000"/>
                  </a:schemeClr>
                </a:solidFill>
              </a:rPr>
            </a:br>
            <a:r>
              <a:rPr lang="en-US" sz="6000" dirty="0">
                <a:solidFill>
                  <a:schemeClr val="accent6">
                    <a:lumMod val="75000"/>
                  </a:schemeClr>
                </a:solidFill>
              </a:rPr>
              <a:t>Torus </a:t>
            </a:r>
            <a:br>
              <a:rPr lang="en-US" sz="6000" dirty="0">
                <a:solidFill>
                  <a:schemeClr val="accent6">
                    <a:lumMod val="75000"/>
                  </a:schemeClr>
                </a:solidFill>
              </a:rPr>
            </a:br>
            <a:r>
              <a:rPr lang="en-US" sz="6000" dirty="0">
                <a:solidFill>
                  <a:schemeClr val="accent6">
                    <a:lumMod val="75000"/>
                  </a:schemeClr>
                </a:solidFill>
              </a:rPr>
              <a:t>tic-tac-toe</a:t>
            </a:r>
            <a:endParaRPr lang="en-US" sz="6000" dirty="0">
              <a:solidFill>
                <a:schemeClr val="tx2"/>
              </a:solidFill>
            </a:endParaRPr>
          </a:p>
        </p:txBody>
      </p:sp>
    </p:spTree>
    <p:extLst>
      <p:ext uri="{BB962C8B-B14F-4D97-AF65-F5344CB8AC3E}">
        <p14:creationId xmlns:p14="http://schemas.microsoft.com/office/powerpoint/2010/main" val="43634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92930078"/>
              </p:ext>
            </p:extLst>
          </p:nvPr>
        </p:nvGraphicFramePr>
        <p:xfrm>
          <a:off x="2514600" y="1828800"/>
          <a:ext cx="4038600" cy="3784599"/>
        </p:xfrm>
        <a:graphic>
          <a:graphicData uri="http://schemas.openxmlformats.org/drawingml/2006/table">
            <a:tbl>
              <a:tblPr firstRow="1" bandRow="1">
                <a:tableStyleId>{616DA210-FB5B-4158-B5E0-FEB733F419BA}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261533">
                <a:tc>
                  <a:txBody>
                    <a:bodyPr/>
                    <a:lstStyle/>
                    <a:p>
                      <a:pPr algn="ctr"/>
                      <a:r>
                        <a:rPr lang="en-US" sz="7200" dirty="0"/>
                        <a:t>X</a:t>
                      </a:r>
                    </a:p>
                  </a:txBody>
                  <a:tcPr/>
                </a:tc>
                <a:tc>
                  <a:txBody>
                    <a:bodyPr/>
                    <a:lstStyle/>
                    <a:p>
                      <a:pPr algn="ctr"/>
                      <a:r>
                        <a:rPr lang="en-US" sz="7200" dirty="0"/>
                        <a:t>O</a:t>
                      </a:r>
                    </a:p>
                  </a:txBody>
                  <a:tcPr/>
                </a:tc>
                <a:tc>
                  <a:txBody>
                    <a:bodyPr/>
                    <a:lstStyle/>
                    <a:p>
                      <a:pPr algn="ctr"/>
                      <a:endParaRPr lang="en-US" sz="7200" dirty="0"/>
                    </a:p>
                  </a:txBody>
                  <a:tcPr/>
                </a:tc>
                <a:extLst>
                  <a:ext uri="{0D108BD9-81ED-4DB2-BD59-A6C34878D82A}">
                    <a16:rowId xmlns:a16="http://schemas.microsoft.com/office/drawing/2014/main" val="10000"/>
                  </a:ext>
                </a:extLst>
              </a:tr>
              <a:tr h="1261533">
                <a:tc>
                  <a:txBody>
                    <a:bodyPr/>
                    <a:lstStyle/>
                    <a:p>
                      <a:pPr algn="ctr"/>
                      <a:r>
                        <a:rPr lang="en-US" sz="7200" b="1" dirty="0"/>
                        <a:t>X</a:t>
                      </a:r>
                    </a:p>
                  </a:txBody>
                  <a:tcPr>
                    <a:solidFill>
                      <a:schemeClr val="bg1"/>
                    </a:solidFill>
                  </a:tcPr>
                </a:tc>
                <a:tc>
                  <a:txBody>
                    <a:bodyPr/>
                    <a:lstStyle/>
                    <a:p>
                      <a:pPr algn="ctr"/>
                      <a:r>
                        <a:rPr lang="en-US" sz="7200" b="1" i="0" dirty="0"/>
                        <a:t>X</a:t>
                      </a:r>
                    </a:p>
                  </a:txBody>
                  <a:tcPr>
                    <a:solidFill>
                      <a:schemeClr val="bg1"/>
                    </a:solidFill>
                  </a:tcPr>
                </a:tc>
                <a:tc>
                  <a:txBody>
                    <a:bodyPr/>
                    <a:lstStyle/>
                    <a:p>
                      <a:pPr algn="ctr"/>
                      <a:r>
                        <a:rPr lang="en-US" sz="7200" b="1" i="0" dirty="0"/>
                        <a:t>O</a:t>
                      </a:r>
                    </a:p>
                  </a:txBody>
                  <a:tcPr>
                    <a:solidFill>
                      <a:schemeClr val="bg1"/>
                    </a:solidFill>
                  </a:tcPr>
                </a:tc>
                <a:extLst>
                  <a:ext uri="{0D108BD9-81ED-4DB2-BD59-A6C34878D82A}">
                    <a16:rowId xmlns:a16="http://schemas.microsoft.com/office/drawing/2014/main" val="10001"/>
                  </a:ext>
                </a:extLst>
              </a:tr>
              <a:tr h="1261533">
                <a:tc>
                  <a:txBody>
                    <a:bodyPr/>
                    <a:lstStyle/>
                    <a:p>
                      <a:pPr algn="ctr"/>
                      <a:endParaRPr lang="en-US" sz="7200" b="1" i="0" dirty="0"/>
                    </a:p>
                  </a:txBody>
                  <a:tcPr>
                    <a:solidFill>
                      <a:schemeClr val="bg1"/>
                    </a:solidFill>
                  </a:tcPr>
                </a:tc>
                <a:tc>
                  <a:txBody>
                    <a:bodyPr/>
                    <a:lstStyle/>
                    <a:p>
                      <a:endParaRPr lang="en-US"/>
                    </a:p>
                  </a:txBody>
                  <a:tcPr>
                    <a:solidFill>
                      <a:schemeClr val="bg1"/>
                    </a:solidFill>
                  </a:tcPr>
                </a:tc>
                <a:tc>
                  <a:txBody>
                    <a:bodyPr/>
                    <a:lstStyle/>
                    <a:p>
                      <a:pPr algn="ctr"/>
                      <a:r>
                        <a:rPr lang="en-US" sz="7200" b="1" dirty="0"/>
                        <a:t>O</a:t>
                      </a:r>
                    </a:p>
                  </a:txBody>
                  <a:tcPr>
                    <a:solidFill>
                      <a:schemeClr val="bg1"/>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Torus tic-tac-toe</a:t>
            </a:r>
            <a:endParaRPr lang="en-US" dirty="0">
              <a:solidFill>
                <a:schemeClr val="accent6">
                  <a:lumMod val="75000"/>
                </a:schemeClr>
              </a:solidFill>
            </a:endParaRPr>
          </a:p>
        </p:txBody>
      </p:sp>
    </p:spTree>
    <p:extLst>
      <p:ext uri="{BB962C8B-B14F-4D97-AF65-F5344CB8AC3E}">
        <p14:creationId xmlns:p14="http://schemas.microsoft.com/office/powerpoint/2010/main" val="1745869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95641606"/>
              </p:ext>
            </p:extLst>
          </p:nvPr>
        </p:nvGraphicFramePr>
        <p:xfrm>
          <a:off x="2514600" y="1828800"/>
          <a:ext cx="4038600" cy="3784599"/>
        </p:xfrm>
        <a:graphic>
          <a:graphicData uri="http://schemas.openxmlformats.org/drawingml/2006/table">
            <a:tbl>
              <a:tblPr firstRow="1" bandRow="1">
                <a:tableStyleId>{616DA210-FB5B-4158-B5E0-FEB733F419BA}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261533">
                <a:tc>
                  <a:txBody>
                    <a:bodyPr/>
                    <a:lstStyle/>
                    <a:p>
                      <a:pPr algn="ctr"/>
                      <a:r>
                        <a:rPr lang="en-US" sz="7200" dirty="0"/>
                        <a:t>X</a:t>
                      </a:r>
                    </a:p>
                  </a:txBody>
                  <a:tcPr/>
                </a:tc>
                <a:tc>
                  <a:txBody>
                    <a:bodyPr/>
                    <a:lstStyle/>
                    <a:p>
                      <a:pPr algn="ctr"/>
                      <a:r>
                        <a:rPr lang="en-US" sz="7200" dirty="0"/>
                        <a:t>O</a:t>
                      </a:r>
                    </a:p>
                  </a:txBody>
                  <a:tcPr/>
                </a:tc>
                <a:tc>
                  <a:txBody>
                    <a:bodyPr/>
                    <a:lstStyle/>
                    <a:p>
                      <a:pPr algn="ctr"/>
                      <a:endParaRPr lang="en-US" sz="7200" dirty="0"/>
                    </a:p>
                  </a:txBody>
                  <a:tcPr/>
                </a:tc>
                <a:extLst>
                  <a:ext uri="{0D108BD9-81ED-4DB2-BD59-A6C34878D82A}">
                    <a16:rowId xmlns:a16="http://schemas.microsoft.com/office/drawing/2014/main" val="10000"/>
                  </a:ext>
                </a:extLst>
              </a:tr>
              <a:tr h="1261533">
                <a:tc>
                  <a:txBody>
                    <a:bodyPr/>
                    <a:lstStyle/>
                    <a:p>
                      <a:pPr algn="ctr"/>
                      <a:r>
                        <a:rPr lang="en-US" sz="7200" b="1" dirty="0"/>
                        <a:t>X</a:t>
                      </a:r>
                    </a:p>
                  </a:txBody>
                  <a:tcPr>
                    <a:solidFill>
                      <a:schemeClr val="bg1"/>
                    </a:solidFill>
                  </a:tcPr>
                </a:tc>
                <a:tc>
                  <a:txBody>
                    <a:bodyPr/>
                    <a:lstStyle/>
                    <a:p>
                      <a:pPr algn="ctr"/>
                      <a:r>
                        <a:rPr lang="en-US" sz="7200" b="1" i="0" dirty="0"/>
                        <a:t>X</a:t>
                      </a:r>
                    </a:p>
                  </a:txBody>
                  <a:tcPr>
                    <a:solidFill>
                      <a:schemeClr val="bg1"/>
                    </a:solidFill>
                  </a:tcPr>
                </a:tc>
                <a:tc>
                  <a:txBody>
                    <a:bodyPr/>
                    <a:lstStyle/>
                    <a:p>
                      <a:pPr algn="ctr"/>
                      <a:r>
                        <a:rPr lang="en-US" sz="7200" b="1" i="0" dirty="0"/>
                        <a:t>O</a:t>
                      </a:r>
                    </a:p>
                  </a:txBody>
                  <a:tcPr>
                    <a:solidFill>
                      <a:schemeClr val="bg1"/>
                    </a:solidFill>
                  </a:tcPr>
                </a:tc>
                <a:extLst>
                  <a:ext uri="{0D108BD9-81ED-4DB2-BD59-A6C34878D82A}">
                    <a16:rowId xmlns:a16="http://schemas.microsoft.com/office/drawing/2014/main" val="10001"/>
                  </a:ext>
                </a:extLst>
              </a:tr>
              <a:tr h="1261533">
                <a:tc>
                  <a:txBody>
                    <a:bodyPr/>
                    <a:lstStyle/>
                    <a:p>
                      <a:pPr algn="ctr"/>
                      <a:r>
                        <a:rPr lang="en-US" sz="7200" b="1" i="0" dirty="0"/>
                        <a:t>X</a:t>
                      </a:r>
                    </a:p>
                  </a:txBody>
                  <a:tcPr>
                    <a:solidFill>
                      <a:schemeClr val="bg1"/>
                    </a:solidFill>
                  </a:tcPr>
                </a:tc>
                <a:tc>
                  <a:txBody>
                    <a:bodyPr/>
                    <a:lstStyle/>
                    <a:p>
                      <a:endParaRPr lang="en-US"/>
                    </a:p>
                  </a:txBody>
                  <a:tcPr>
                    <a:solidFill>
                      <a:schemeClr val="bg1"/>
                    </a:solidFill>
                  </a:tcPr>
                </a:tc>
                <a:tc>
                  <a:txBody>
                    <a:bodyPr/>
                    <a:lstStyle/>
                    <a:p>
                      <a:pPr algn="ctr"/>
                      <a:r>
                        <a:rPr lang="en-US" sz="7200" b="1" dirty="0"/>
                        <a:t>O</a:t>
                      </a:r>
                    </a:p>
                  </a:txBody>
                  <a:tcPr>
                    <a:solidFill>
                      <a:schemeClr val="bg1"/>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Torus tic-tac-toe</a:t>
            </a:r>
            <a:endParaRPr lang="en-US" dirty="0">
              <a:solidFill>
                <a:schemeClr val="accent6">
                  <a:lumMod val="75000"/>
                </a:schemeClr>
              </a:solidFill>
            </a:endParaRPr>
          </a:p>
        </p:txBody>
      </p:sp>
      <p:cxnSp>
        <p:nvCxnSpPr>
          <p:cNvPr id="5" name="Straight Connector 4"/>
          <p:cNvCxnSpPr/>
          <p:nvPr/>
        </p:nvCxnSpPr>
        <p:spPr>
          <a:xfrm>
            <a:off x="3200400" y="1905000"/>
            <a:ext cx="0" cy="35052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859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3777198"/>
              </p:ext>
            </p:extLst>
          </p:nvPr>
        </p:nvGraphicFramePr>
        <p:xfrm>
          <a:off x="2514600" y="1828800"/>
          <a:ext cx="4038600" cy="3784599"/>
        </p:xfrm>
        <a:graphic>
          <a:graphicData uri="http://schemas.openxmlformats.org/drawingml/2006/table">
            <a:tbl>
              <a:tblPr firstRow="1" bandRow="1">
                <a:tableStyleId>{616DA210-FB5B-4158-B5E0-FEB733F419BA}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261533">
                <a:tc>
                  <a:txBody>
                    <a:bodyPr/>
                    <a:lstStyle/>
                    <a:p>
                      <a:pPr algn="ctr"/>
                      <a:r>
                        <a:rPr lang="en-US" sz="7200" dirty="0"/>
                        <a:t>X</a:t>
                      </a:r>
                    </a:p>
                  </a:txBody>
                  <a:tcPr/>
                </a:tc>
                <a:tc>
                  <a:txBody>
                    <a:bodyPr/>
                    <a:lstStyle/>
                    <a:p>
                      <a:pPr algn="ctr"/>
                      <a:r>
                        <a:rPr lang="en-US" sz="7200" dirty="0"/>
                        <a:t>X</a:t>
                      </a:r>
                    </a:p>
                  </a:txBody>
                  <a:tcPr/>
                </a:tc>
                <a:tc>
                  <a:txBody>
                    <a:bodyPr/>
                    <a:lstStyle/>
                    <a:p>
                      <a:pPr algn="ctr"/>
                      <a:r>
                        <a:rPr lang="en-US" sz="7200" dirty="0"/>
                        <a:t>X</a:t>
                      </a:r>
                    </a:p>
                  </a:txBody>
                  <a:tcPr/>
                </a:tc>
                <a:extLst>
                  <a:ext uri="{0D108BD9-81ED-4DB2-BD59-A6C34878D82A}">
                    <a16:rowId xmlns:a16="http://schemas.microsoft.com/office/drawing/2014/main" val="10000"/>
                  </a:ext>
                </a:extLst>
              </a:tr>
              <a:tr h="1261533">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1"/>
                  </a:ext>
                </a:extLst>
              </a:tr>
              <a:tr h="1261533">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Torus tic-tac-toe</a:t>
            </a:r>
            <a:endParaRPr lang="en-US" dirty="0">
              <a:solidFill>
                <a:schemeClr val="accent6">
                  <a:lumMod val="75000"/>
                </a:schemeClr>
              </a:solidFill>
            </a:endParaRPr>
          </a:p>
        </p:txBody>
      </p:sp>
    </p:spTree>
    <p:extLst>
      <p:ext uri="{BB962C8B-B14F-4D97-AF65-F5344CB8AC3E}">
        <p14:creationId xmlns:p14="http://schemas.microsoft.com/office/powerpoint/2010/main" val="541882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35153727"/>
              </p:ext>
            </p:extLst>
          </p:nvPr>
        </p:nvGraphicFramePr>
        <p:xfrm>
          <a:off x="2514600" y="1828800"/>
          <a:ext cx="4038600" cy="3784599"/>
        </p:xfrm>
        <a:graphic>
          <a:graphicData uri="http://schemas.openxmlformats.org/drawingml/2006/table">
            <a:tbl>
              <a:tblPr firstRow="1" bandRow="1">
                <a:tableStyleId>{616DA210-FB5B-4158-B5E0-FEB733F419BA}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261533">
                <a:tc>
                  <a:txBody>
                    <a:bodyPr/>
                    <a:lstStyle/>
                    <a:p>
                      <a:pPr algn="ctr"/>
                      <a:r>
                        <a:rPr lang="en-US" sz="7200" dirty="0"/>
                        <a:t>X</a:t>
                      </a:r>
                    </a:p>
                  </a:txBody>
                  <a:tcPr/>
                </a:tc>
                <a:tc>
                  <a:txBody>
                    <a:bodyPr/>
                    <a:lstStyle/>
                    <a:p>
                      <a:pPr algn="ctr"/>
                      <a:endParaRPr lang="en-US" sz="7200" dirty="0"/>
                    </a:p>
                  </a:txBody>
                  <a:tcPr/>
                </a:tc>
                <a:tc>
                  <a:txBody>
                    <a:bodyPr/>
                    <a:lstStyle/>
                    <a:p>
                      <a:pPr algn="ctr"/>
                      <a:endParaRPr lang="en-US" sz="7200" dirty="0"/>
                    </a:p>
                  </a:txBody>
                  <a:tcPr/>
                </a:tc>
                <a:extLst>
                  <a:ext uri="{0D108BD9-81ED-4DB2-BD59-A6C34878D82A}">
                    <a16:rowId xmlns:a16="http://schemas.microsoft.com/office/drawing/2014/main" val="10000"/>
                  </a:ext>
                </a:extLst>
              </a:tr>
              <a:tr h="1261533">
                <a:tc>
                  <a:txBody>
                    <a:bodyPr/>
                    <a:lstStyle/>
                    <a:p>
                      <a:pPr algn="ctr"/>
                      <a:r>
                        <a:rPr lang="en-US" sz="7200" b="1" dirty="0"/>
                        <a:t>X</a:t>
                      </a:r>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1"/>
                  </a:ext>
                </a:extLst>
              </a:tr>
              <a:tr h="1261533">
                <a:tc>
                  <a:txBody>
                    <a:bodyPr/>
                    <a:lstStyle/>
                    <a:p>
                      <a:pPr algn="ctr"/>
                      <a:r>
                        <a:rPr lang="en-US" sz="7200" b="1" dirty="0"/>
                        <a:t>X</a:t>
                      </a:r>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Torus tic-tac-toe</a:t>
            </a:r>
            <a:endParaRPr lang="en-US" dirty="0">
              <a:solidFill>
                <a:schemeClr val="accent6">
                  <a:lumMod val="75000"/>
                </a:schemeClr>
              </a:solidFill>
            </a:endParaRPr>
          </a:p>
        </p:txBody>
      </p:sp>
    </p:spTree>
    <p:extLst>
      <p:ext uri="{BB962C8B-B14F-4D97-AF65-F5344CB8AC3E}">
        <p14:creationId xmlns:p14="http://schemas.microsoft.com/office/powerpoint/2010/main" val="2307683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64220990"/>
              </p:ext>
            </p:extLst>
          </p:nvPr>
        </p:nvGraphicFramePr>
        <p:xfrm>
          <a:off x="2514600" y="1828800"/>
          <a:ext cx="4038600" cy="3784599"/>
        </p:xfrm>
        <a:graphic>
          <a:graphicData uri="http://schemas.openxmlformats.org/drawingml/2006/table">
            <a:tbl>
              <a:tblPr firstRow="1" bandRow="1">
                <a:tableStyleId>{616DA210-FB5B-4158-B5E0-FEB733F419BA}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261533">
                <a:tc>
                  <a:txBody>
                    <a:bodyPr/>
                    <a:lstStyle/>
                    <a:p>
                      <a:pPr algn="ctr"/>
                      <a:r>
                        <a:rPr lang="en-US" sz="7200" dirty="0"/>
                        <a:t>X</a:t>
                      </a:r>
                    </a:p>
                  </a:txBody>
                  <a:tcPr/>
                </a:tc>
                <a:tc>
                  <a:txBody>
                    <a:bodyPr/>
                    <a:lstStyle/>
                    <a:p>
                      <a:pPr algn="ctr"/>
                      <a:endParaRPr lang="en-US" sz="7200" dirty="0"/>
                    </a:p>
                  </a:txBody>
                  <a:tcPr/>
                </a:tc>
                <a:tc>
                  <a:txBody>
                    <a:bodyPr/>
                    <a:lstStyle/>
                    <a:p>
                      <a:pPr algn="ctr"/>
                      <a:endParaRPr lang="en-US" sz="7200" dirty="0"/>
                    </a:p>
                  </a:txBody>
                  <a:tcPr/>
                </a:tc>
                <a:extLst>
                  <a:ext uri="{0D108BD9-81ED-4DB2-BD59-A6C34878D82A}">
                    <a16:rowId xmlns:a16="http://schemas.microsoft.com/office/drawing/2014/main" val="10000"/>
                  </a:ext>
                </a:extLst>
              </a:tr>
              <a:tr h="1261533">
                <a:tc>
                  <a:txBody>
                    <a:bodyPr/>
                    <a:lstStyle/>
                    <a:p>
                      <a:endParaRPr lang="en-US" dirty="0"/>
                    </a:p>
                  </a:txBody>
                  <a:tcPr>
                    <a:solidFill>
                      <a:schemeClr val="bg1"/>
                    </a:solidFill>
                  </a:tcPr>
                </a:tc>
                <a:tc>
                  <a:txBody>
                    <a:bodyPr/>
                    <a:lstStyle/>
                    <a:p>
                      <a:pPr algn="ctr"/>
                      <a:r>
                        <a:rPr lang="en-US" sz="7200" b="1" dirty="0"/>
                        <a:t>X</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1"/>
                  </a:ext>
                </a:extLst>
              </a:tr>
              <a:tr h="1261533">
                <a:tc>
                  <a:txBody>
                    <a:bodyPr/>
                    <a:lstStyle/>
                    <a:p>
                      <a:endParaRPr lang="en-US"/>
                    </a:p>
                  </a:txBody>
                  <a:tcPr>
                    <a:solidFill>
                      <a:schemeClr val="bg1"/>
                    </a:solidFill>
                  </a:tcPr>
                </a:tc>
                <a:tc>
                  <a:txBody>
                    <a:bodyPr/>
                    <a:lstStyle/>
                    <a:p>
                      <a:endParaRPr lang="en-US"/>
                    </a:p>
                  </a:txBody>
                  <a:tcPr>
                    <a:solidFill>
                      <a:schemeClr val="bg1"/>
                    </a:solidFill>
                  </a:tcPr>
                </a:tc>
                <a:tc>
                  <a:txBody>
                    <a:bodyPr/>
                    <a:lstStyle/>
                    <a:p>
                      <a:pPr algn="ctr"/>
                      <a:r>
                        <a:rPr lang="en-US" sz="7200" b="1" dirty="0"/>
                        <a:t>X</a:t>
                      </a:r>
                    </a:p>
                  </a:txBody>
                  <a:tcPr>
                    <a:solidFill>
                      <a:schemeClr val="bg1"/>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Torus tic-tac-toe</a:t>
            </a:r>
            <a:endParaRPr lang="en-US" dirty="0">
              <a:solidFill>
                <a:schemeClr val="accent6">
                  <a:lumMod val="75000"/>
                </a:schemeClr>
              </a:solidFill>
            </a:endParaRPr>
          </a:p>
        </p:txBody>
      </p:sp>
    </p:spTree>
    <p:extLst>
      <p:ext uri="{BB962C8B-B14F-4D97-AF65-F5344CB8AC3E}">
        <p14:creationId xmlns:p14="http://schemas.microsoft.com/office/powerpoint/2010/main" val="2233129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77607105"/>
              </p:ext>
            </p:extLst>
          </p:nvPr>
        </p:nvGraphicFramePr>
        <p:xfrm>
          <a:off x="2514600" y="1828800"/>
          <a:ext cx="4038600" cy="3784599"/>
        </p:xfrm>
        <a:graphic>
          <a:graphicData uri="http://schemas.openxmlformats.org/drawingml/2006/table">
            <a:tbl>
              <a:tblPr firstRow="1" bandRow="1">
                <a:tableStyleId>{616DA210-FB5B-4158-B5E0-FEB733F419BA}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261533">
                <a:tc>
                  <a:txBody>
                    <a:bodyPr/>
                    <a:lstStyle/>
                    <a:p>
                      <a:pPr algn="ctr"/>
                      <a:r>
                        <a:rPr lang="en-US" sz="7200" dirty="0"/>
                        <a:t>X</a:t>
                      </a:r>
                    </a:p>
                  </a:txBody>
                  <a:tcPr>
                    <a:lnL w="38100" cap="flat" cmpd="sng" algn="ctr">
                      <a:solidFill>
                        <a:srgbClr val="FF5050"/>
                      </a:solidFill>
                      <a:prstDash val="solid"/>
                      <a:round/>
                      <a:headEnd type="none" w="med" len="med"/>
                      <a:tailEnd type="none" w="med" len="med"/>
                    </a:lnL>
                    <a:lnT w="38100" cap="flat" cmpd="sng" algn="ctr">
                      <a:solidFill>
                        <a:schemeClr val="accent3">
                          <a:lumMod val="75000"/>
                        </a:schemeClr>
                      </a:solidFill>
                      <a:prstDash val="solid"/>
                      <a:round/>
                      <a:headEnd type="none" w="med" len="med"/>
                      <a:tailEnd type="none" w="med" len="med"/>
                    </a:lnT>
                  </a:tcPr>
                </a:tc>
                <a:tc>
                  <a:txBody>
                    <a:bodyPr/>
                    <a:lstStyle/>
                    <a:p>
                      <a:pPr algn="ctr"/>
                      <a:endParaRPr lang="en-US" sz="7200" dirty="0"/>
                    </a:p>
                  </a:txBody>
                  <a:tcPr>
                    <a:lnT w="38100" cap="flat" cmpd="sng" algn="ctr">
                      <a:solidFill>
                        <a:schemeClr val="accent3">
                          <a:lumMod val="75000"/>
                        </a:schemeClr>
                      </a:solidFill>
                      <a:prstDash val="solid"/>
                      <a:round/>
                      <a:headEnd type="none" w="med" len="med"/>
                      <a:tailEnd type="none" w="med" len="med"/>
                    </a:lnT>
                  </a:tcPr>
                </a:tc>
                <a:tc>
                  <a:txBody>
                    <a:bodyPr/>
                    <a:lstStyle/>
                    <a:p>
                      <a:pPr algn="ctr"/>
                      <a:endParaRPr lang="en-US" sz="7200" dirty="0"/>
                    </a:p>
                  </a:txBody>
                  <a:tcPr>
                    <a:lnT w="38100" cap="flat" cmpd="sng" algn="ctr">
                      <a:solidFill>
                        <a:schemeClr val="accent3">
                          <a:lumMod val="75000"/>
                        </a:schemeClr>
                      </a:solidFill>
                      <a:prstDash val="solid"/>
                      <a:round/>
                      <a:headEnd type="none" w="med" len="med"/>
                      <a:tailEnd type="none" w="med" len="med"/>
                    </a:lnT>
                  </a:tcPr>
                </a:tc>
                <a:extLst>
                  <a:ext uri="{0D108BD9-81ED-4DB2-BD59-A6C34878D82A}">
                    <a16:rowId xmlns:a16="http://schemas.microsoft.com/office/drawing/2014/main" val="10000"/>
                  </a:ext>
                </a:extLst>
              </a:tr>
              <a:tr h="1261533">
                <a:tc>
                  <a:txBody>
                    <a:bodyPr/>
                    <a:lstStyle/>
                    <a:p>
                      <a:endParaRPr lang="en-US" dirty="0"/>
                    </a:p>
                  </a:txBody>
                  <a:tcPr>
                    <a:lnL w="38100" cap="flat" cmpd="sng" algn="ctr">
                      <a:solidFill>
                        <a:srgbClr val="FF5050"/>
                      </a:solidFill>
                      <a:prstDash val="solid"/>
                      <a:round/>
                      <a:headEnd type="none" w="med" len="med"/>
                      <a:tailEnd type="none" w="med" len="med"/>
                    </a:lnL>
                    <a:solidFill>
                      <a:schemeClr val="bg1"/>
                    </a:solidFill>
                  </a:tcPr>
                </a:tc>
                <a:tc>
                  <a:txBody>
                    <a:bodyPr/>
                    <a:lstStyle/>
                    <a:p>
                      <a:pPr algn="ctr"/>
                      <a:r>
                        <a:rPr lang="en-US" sz="7200" b="1" dirty="0"/>
                        <a:t>X</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1"/>
                  </a:ext>
                </a:extLst>
              </a:tr>
              <a:tr h="1261533">
                <a:tc>
                  <a:txBody>
                    <a:bodyPr/>
                    <a:lstStyle/>
                    <a:p>
                      <a:endParaRPr lang="en-US" dirty="0"/>
                    </a:p>
                  </a:txBody>
                  <a:tcPr>
                    <a:lnL w="38100" cap="flat" cmpd="sng" algn="ctr">
                      <a:solidFill>
                        <a:srgbClr val="FF5050"/>
                      </a:solidFill>
                      <a:prstDash val="solid"/>
                      <a:round/>
                      <a:headEnd type="none" w="med" len="med"/>
                      <a:tailEnd type="none" w="med" len="med"/>
                    </a:lnL>
                    <a:lnB w="38100" cap="flat" cmpd="sng" algn="ctr">
                      <a:solidFill>
                        <a:schemeClr val="accent3">
                          <a:lumMod val="75000"/>
                        </a:schemeClr>
                      </a:solidFill>
                      <a:prstDash val="solid"/>
                      <a:round/>
                      <a:headEnd type="none" w="med" len="med"/>
                      <a:tailEnd type="none" w="med" len="med"/>
                    </a:lnB>
                    <a:solidFill>
                      <a:schemeClr val="bg1"/>
                    </a:solidFill>
                  </a:tcPr>
                </a:tc>
                <a:tc>
                  <a:txBody>
                    <a:bodyPr/>
                    <a:lstStyle/>
                    <a:p>
                      <a:endParaRPr lang="en-US" dirty="0"/>
                    </a:p>
                  </a:txBody>
                  <a:tcPr>
                    <a:lnB w="381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a:r>
                        <a:rPr lang="en-US" sz="7200" b="1" dirty="0"/>
                        <a:t>X</a:t>
                      </a:r>
                    </a:p>
                  </a:txBody>
                  <a:tcPr>
                    <a:lnB w="38100" cap="flat" cmpd="sng" algn="ctr">
                      <a:solidFill>
                        <a:schemeClr val="accent3">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Torus tic-tac-toe</a:t>
            </a:r>
            <a:endParaRPr lang="en-US" dirty="0">
              <a:solidFill>
                <a:schemeClr val="accent6">
                  <a:lumMod val="75000"/>
                </a:schemeClr>
              </a:solidFill>
            </a:endParaRPr>
          </a:p>
        </p:txBody>
      </p:sp>
      <p:cxnSp>
        <p:nvCxnSpPr>
          <p:cNvPr id="5" name="Straight Connector 4"/>
          <p:cNvCxnSpPr/>
          <p:nvPr/>
        </p:nvCxnSpPr>
        <p:spPr>
          <a:xfrm>
            <a:off x="2514600" y="1828800"/>
            <a:ext cx="4038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5638800"/>
            <a:ext cx="4038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4600" y="1828800"/>
            <a:ext cx="0" cy="38100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30788" y="1828800"/>
            <a:ext cx="0" cy="38100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724400" y="1371600"/>
            <a:ext cx="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V="1">
            <a:off x="4724400" y="5065059"/>
            <a:ext cx="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2057400" y="3733800"/>
            <a:ext cx="914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5961529" y="3733800"/>
            <a:ext cx="914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53675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67061814"/>
              </p:ext>
            </p:extLst>
          </p:nvPr>
        </p:nvGraphicFramePr>
        <p:xfrm>
          <a:off x="2514600" y="1828800"/>
          <a:ext cx="4038600" cy="3784599"/>
        </p:xfrm>
        <a:graphic>
          <a:graphicData uri="http://schemas.openxmlformats.org/drawingml/2006/table">
            <a:tbl>
              <a:tblPr firstRow="1" bandRow="1">
                <a:tableStyleId>{616DA210-FB5B-4158-B5E0-FEB733F419BA}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261533">
                <a:tc>
                  <a:txBody>
                    <a:bodyPr/>
                    <a:lstStyle/>
                    <a:p>
                      <a:pPr algn="ctr"/>
                      <a:endParaRPr lang="en-US" sz="7200" dirty="0"/>
                    </a:p>
                  </a:txBody>
                  <a:tcPr>
                    <a:lnL w="38100" cap="flat" cmpd="sng" algn="ctr">
                      <a:solidFill>
                        <a:srgbClr val="FF5050"/>
                      </a:solidFill>
                      <a:prstDash val="solid"/>
                      <a:round/>
                      <a:headEnd type="none" w="med" len="med"/>
                      <a:tailEnd type="none" w="med" len="med"/>
                    </a:lnL>
                    <a:lnT w="38100" cap="flat" cmpd="sng" algn="ctr">
                      <a:solidFill>
                        <a:schemeClr val="accent3">
                          <a:lumMod val="75000"/>
                        </a:schemeClr>
                      </a:solidFill>
                      <a:prstDash val="solid"/>
                      <a:round/>
                      <a:headEnd type="none" w="med" len="med"/>
                      <a:tailEnd type="none" w="med" len="med"/>
                    </a:lnT>
                  </a:tcPr>
                </a:tc>
                <a:tc>
                  <a:txBody>
                    <a:bodyPr/>
                    <a:lstStyle/>
                    <a:p>
                      <a:pPr algn="ctr"/>
                      <a:r>
                        <a:rPr lang="en-US" sz="7200" dirty="0"/>
                        <a:t>X</a:t>
                      </a:r>
                    </a:p>
                  </a:txBody>
                  <a:tcPr>
                    <a:lnT w="38100" cap="flat" cmpd="sng" algn="ctr">
                      <a:solidFill>
                        <a:schemeClr val="accent3">
                          <a:lumMod val="75000"/>
                        </a:schemeClr>
                      </a:solidFill>
                      <a:prstDash val="solid"/>
                      <a:round/>
                      <a:headEnd type="none" w="med" len="med"/>
                      <a:tailEnd type="none" w="med" len="med"/>
                    </a:lnT>
                  </a:tcPr>
                </a:tc>
                <a:tc>
                  <a:txBody>
                    <a:bodyPr/>
                    <a:lstStyle/>
                    <a:p>
                      <a:pPr algn="ctr"/>
                      <a:endParaRPr lang="en-US" sz="7200" dirty="0"/>
                    </a:p>
                  </a:txBody>
                  <a:tcPr>
                    <a:lnT w="38100" cap="flat" cmpd="sng" algn="ctr">
                      <a:solidFill>
                        <a:schemeClr val="accent3">
                          <a:lumMod val="75000"/>
                        </a:schemeClr>
                      </a:solidFill>
                      <a:prstDash val="solid"/>
                      <a:round/>
                      <a:headEnd type="none" w="med" len="med"/>
                      <a:tailEnd type="none" w="med" len="med"/>
                    </a:lnT>
                  </a:tcPr>
                </a:tc>
                <a:extLst>
                  <a:ext uri="{0D108BD9-81ED-4DB2-BD59-A6C34878D82A}">
                    <a16:rowId xmlns:a16="http://schemas.microsoft.com/office/drawing/2014/main" val="10000"/>
                  </a:ext>
                </a:extLst>
              </a:tr>
              <a:tr h="1261533">
                <a:tc>
                  <a:txBody>
                    <a:bodyPr/>
                    <a:lstStyle/>
                    <a:p>
                      <a:pPr algn="ctr"/>
                      <a:r>
                        <a:rPr lang="en-US" sz="7200" b="1" u="none" dirty="0"/>
                        <a:t>X</a:t>
                      </a:r>
                    </a:p>
                  </a:txBody>
                  <a:tcPr>
                    <a:lnL w="38100" cap="flat" cmpd="sng" algn="ctr">
                      <a:solidFill>
                        <a:srgbClr val="FF5050"/>
                      </a:solidFill>
                      <a:prstDash val="solid"/>
                      <a:round/>
                      <a:headEnd type="none" w="med" len="med"/>
                      <a:tailEnd type="none" w="med" len="med"/>
                    </a:lnL>
                    <a:solidFill>
                      <a:schemeClr val="bg1"/>
                    </a:solidFill>
                  </a:tcPr>
                </a:tc>
                <a:tc>
                  <a:txBody>
                    <a:bodyPr/>
                    <a:lstStyle/>
                    <a:p>
                      <a:pPr algn="ctr"/>
                      <a:endParaRPr lang="en-US" sz="7200" b="1"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1"/>
                  </a:ext>
                </a:extLst>
              </a:tr>
              <a:tr h="1261533">
                <a:tc>
                  <a:txBody>
                    <a:bodyPr/>
                    <a:lstStyle/>
                    <a:p>
                      <a:endParaRPr lang="en-US" dirty="0"/>
                    </a:p>
                  </a:txBody>
                  <a:tcPr>
                    <a:lnL w="38100" cap="flat" cmpd="sng" algn="ctr">
                      <a:solidFill>
                        <a:srgbClr val="FF5050"/>
                      </a:solidFill>
                      <a:prstDash val="solid"/>
                      <a:round/>
                      <a:headEnd type="none" w="med" len="med"/>
                      <a:tailEnd type="none" w="med" len="med"/>
                    </a:lnL>
                    <a:lnB w="38100" cap="flat" cmpd="sng" algn="ctr">
                      <a:solidFill>
                        <a:schemeClr val="accent3">
                          <a:lumMod val="75000"/>
                        </a:schemeClr>
                      </a:solidFill>
                      <a:prstDash val="solid"/>
                      <a:round/>
                      <a:headEnd type="none" w="med" len="med"/>
                      <a:tailEnd type="none" w="med" len="med"/>
                    </a:lnB>
                    <a:solidFill>
                      <a:schemeClr val="bg1"/>
                    </a:solidFill>
                  </a:tcPr>
                </a:tc>
                <a:tc>
                  <a:txBody>
                    <a:bodyPr/>
                    <a:lstStyle/>
                    <a:p>
                      <a:endParaRPr lang="en-US" dirty="0"/>
                    </a:p>
                  </a:txBody>
                  <a:tcPr>
                    <a:lnB w="381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a:r>
                        <a:rPr lang="en-US" sz="7200" b="1" dirty="0"/>
                        <a:t>X</a:t>
                      </a:r>
                    </a:p>
                  </a:txBody>
                  <a:tcPr>
                    <a:lnB w="38100" cap="flat" cmpd="sng" algn="ctr">
                      <a:solidFill>
                        <a:schemeClr val="accent3">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Torus tic-tac-toe</a:t>
            </a:r>
            <a:endParaRPr lang="en-US" dirty="0">
              <a:solidFill>
                <a:schemeClr val="accent6">
                  <a:lumMod val="75000"/>
                </a:schemeClr>
              </a:solidFill>
            </a:endParaRPr>
          </a:p>
        </p:txBody>
      </p:sp>
      <p:cxnSp>
        <p:nvCxnSpPr>
          <p:cNvPr id="5" name="Straight Connector 4"/>
          <p:cNvCxnSpPr/>
          <p:nvPr/>
        </p:nvCxnSpPr>
        <p:spPr>
          <a:xfrm>
            <a:off x="2514600" y="1828800"/>
            <a:ext cx="4038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5638800"/>
            <a:ext cx="4038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4600" y="1828800"/>
            <a:ext cx="0" cy="38100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30788" y="1828800"/>
            <a:ext cx="0" cy="38100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5029200" y="4191000"/>
            <a:ext cx="18288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265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0225876"/>
              </p:ext>
            </p:extLst>
          </p:nvPr>
        </p:nvGraphicFramePr>
        <p:xfrm>
          <a:off x="2514600" y="1828800"/>
          <a:ext cx="4038600" cy="3784599"/>
        </p:xfrm>
        <a:graphic>
          <a:graphicData uri="http://schemas.openxmlformats.org/drawingml/2006/table">
            <a:tbl>
              <a:tblPr firstRow="1" bandRow="1">
                <a:tableStyleId>{616DA210-FB5B-4158-B5E0-FEB733F419BA}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261533">
                <a:tc>
                  <a:txBody>
                    <a:bodyPr/>
                    <a:lstStyle/>
                    <a:p>
                      <a:pPr algn="ctr"/>
                      <a:endParaRPr lang="en-US" sz="7200" dirty="0"/>
                    </a:p>
                  </a:txBody>
                  <a:tcPr>
                    <a:lnL w="38100" cap="flat" cmpd="sng" algn="ctr">
                      <a:solidFill>
                        <a:srgbClr val="FF5050"/>
                      </a:solidFill>
                      <a:prstDash val="solid"/>
                      <a:round/>
                      <a:headEnd type="none" w="med" len="med"/>
                      <a:tailEnd type="none" w="med" len="med"/>
                    </a:lnL>
                    <a:lnT w="38100" cap="flat" cmpd="sng" algn="ctr">
                      <a:solidFill>
                        <a:schemeClr val="accent3">
                          <a:lumMod val="75000"/>
                        </a:schemeClr>
                      </a:solidFill>
                      <a:prstDash val="solid"/>
                      <a:round/>
                      <a:headEnd type="none" w="med" len="med"/>
                      <a:tailEnd type="none" w="med" len="med"/>
                    </a:lnT>
                  </a:tcPr>
                </a:tc>
                <a:tc>
                  <a:txBody>
                    <a:bodyPr/>
                    <a:lstStyle/>
                    <a:p>
                      <a:pPr algn="ctr"/>
                      <a:r>
                        <a:rPr lang="en-US" sz="7200" dirty="0"/>
                        <a:t>X</a:t>
                      </a:r>
                    </a:p>
                  </a:txBody>
                  <a:tcPr>
                    <a:lnT w="38100" cap="flat" cmpd="sng" algn="ctr">
                      <a:solidFill>
                        <a:schemeClr val="accent3">
                          <a:lumMod val="75000"/>
                        </a:schemeClr>
                      </a:solidFill>
                      <a:prstDash val="solid"/>
                      <a:round/>
                      <a:headEnd type="none" w="med" len="med"/>
                      <a:tailEnd type="none" w="med" len="med"/>
                    </a:lnT>
                  </a:tcPr>
                </a:tc>
                <a:tc>
                  <a:txBody>
                    <a:bodyPr/>
                    <a:lstStyle/>
                    <a:p>
                      <a:pPr algn="ctr"/>
                      <a:endParaRPr lang="en-US" sz="7200" dirty="0"/>
                    </a:p>
                  </a:txBody>
                  <a:tcPr>
                    <a:lnT w="38100" cap="flat" cmpd="sng" algn="ctr">
                      <a:solidFill>
                        <a:schemeClr val="accent3">
                          <a:lumMod val="75000"/>
                        </a:schemeClr>
                      </a:solidFill>
                      <a:prstDash val="solid"/>
                      <a:round/>
                      <a:headEnd type="none" w="med" len="med"/>
                      <a:tailEnd type="none" w="med" len="med"/>
                    </a:lnT>
                  </a:tcPr>
                </a:tc>
                <a:extLst>
                  <a:ext uri="{0D108BD9-81ED-4DB2-BD59-A6C34878D82A}">
                    <a16:rowId xmlns:a16="http://schemas.microsoft.com/office/drawing/2014/main" val="10000"/>
                  </a:ext>
                </a:extLst>
              </a:tr>
              <a:tr h="1261533">
                <a:tc>
                  <a:txBody>
                    <a:bodyPr/>
                    <a:lstStyle/>
                    <a:p>
                      <a:pPr algn="ctr"/>
                      <a:r>
                        <a:rPr lang="en-US" sz="7200" b="1" u="none" dirty="0"/>
                        <a:t>X</a:t>
                      </a:r>
                    </a:p>
                  </a:txBody>
                  <a:tcPr>
                    <a:lnL w="38100" cap="flat" cmpd="sng" algn="ctr">
                      <a:solidFill>
                        <a:srgbClr val="FF5050"/>
                      </a:solidFill>
                      <a:prstDash val="solid"/>
                      <a:round/>
                      <a:headEnd type="none" w="med" len="med"/>
                      <a:tailEnd type="none" w="med" len="med"/>
                    </a:lnL>
                    <a:solidFill>
                      <a:schemeClr val="bg1"/>
                    </a:solidFill>
                  </a:tcPr>
                </a:tc>
                <a:tc>
                  <a:txBody>
                    <a:bodyPr/>
                    <a:lstStyle/>
                    <a:p>
                      <a:pPr algn="ctr"/>
                      <a:endParaRPr lang="en-US" sz="7200" b="1"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1"/>
                  </a:ext>
                </a:extLst>
              </a:tr>
              <a:tr h="1261533">
                <a:tc>
                  <a:txBody>
                    <a:bodyPr/>
                    <a:lstStyle/>
                    <a:p>
                      <a:endParaRPr lang="en-US" dirty="0"/>
                    </a:p>
                  </a:txBody>
                  <a:tcPr>
                    <a:lnL w="38100" cap="flat" cmpd="sng" algn="ctr">
                      <a:solidFill>
                        <a:srgbClr val="FF5050"/>
                      </a:solidFill>
                      <a:prstDash val="solid"/>
                      <a:round/>
                      <a:headEnd type="none" w="med" len="med"/>
                      <a:tailEnd type="none" w="med" len="med"/>
                    </a:lnL>
                    <a:lnB w="38100" cap="flat" cmpd="sng" algn="ctr">
                      <a:solidFill>
                        <a:schemeClr val="accent3">
                          <a:lumMod val="75000"/>
                        </a:schemeClr>
                      </a:solidFill>
                      <a:prstDash val="solid"/>
                      <a:round/>
                      <a:headEnd type="none" w="med" len="med"/>
                      <a:tailEnd type="none" w="med" len="med"/>
                    </a:lnB>
                    <a:solidFill>
                      <a:schemeClr val="bg1"/>
                    </a:solidFill>
                  </a:tcPr>
                </a:tc>
                <a:tc>
                  <a:txBody>
                    <a:bodyPr/>
                    <a:lstStyle/>
                    <a:p>
                      <a:endParaRPr lang="en-US" dirty="0"/>
                    </a:p>
                  </a:txBody>
                  <a:tcPr>
                    <a:lnB w="381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a:r>
                        <a:rPr lang="en-US" sz="7200" b="1" dirty="0"/>
                        <a:t>X</a:t>
                      </a:r>
                    </a:p>
                  </a:txBody>
                  <a:tcPr>
                    <a:lnB w="38100" cap="flat" cmpd="sng" algn="ctr">
                      <a:solidFill>
                        <a:schemeClr val="accent3">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Torus tic-tac-toe</a:t>
            </a:r>
            <a:endParaRPr lang="en-US" dirty="0">
              <a:solidFill>
                <a:schemeClr val="accent6">
                  <a:lumMod val="75000"/>
                </a:schemeClr>
              </a:solidFill>
            </a:endParaRPr>
          </a:p>
        </p:txBody>
      </p:sp>
      <p:cxnSp>
        <p:nvCxnSpPr>
          <p:cNvPr id="5" name="Straight Connector 4"/>
          <p:cNvCxnSpPr/>
          <p:nvPr/>
        </p:nvCxnSpPr>
        <p:spPr>
          <a:xfrm>
            <a:off x="2514600" y="1828800"/>
            <a:ext cx="4038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5638800"/>
            <a:ext cx="4038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4600" y="1828800"/>
            <a:ext cx="0" cy="38100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30788" y="1828800"/>
            <a:ext cx="0" cy="38100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5029200" y="4191000"/>
            <a:ext cx="18288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43318" y="4322399"/>
            <a:ext cx="914400" cy="1200329"/>
          </a:xfrm>
          <a:prstGeom prst="rect">
            <a:avLst/>
          </a:prstGeom>
          <a:noFill/>
        </p:spPr>
        <p:txBody>
          <a:bodyPr wrap="square" rtlCol="0">
            <a:spAutoFit/>
          </a:bodyPr>
          <a:lstStyle/>
          <a:p>
            <a:r>
              <a:rPr lang="en-US" sz="7200" b="1" dirty="0"/>
              <a:t>X</a:t>
            </a:r>
          </a:p>
        </p:txBody>
      </p:sp>
      <p:cxnSp>
        <p:nvCxnSpPr>
          <p:cNvPr id="32" name="Straight Arrow Connector 31"/>
          <p:cNvCxnSpPr/>
          <p:nvPr/>
        </p:nvCxnSpPr>
        <p:spPr>
          <a:xfrm>
            <a:off x="727262" y="4962904"/>
            <a:ext cx="716056" cy="0"/>
          </a:xfrm>
          <a:prstGeom prst="straightConnector1">
            <a:avLst/>
          </a:prstGeom>
          <a:ln w="28575">
            <a:solidFill>
              <a:srgbClr val="FF00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141944" y="4988134"/>
            <a:ext cx="1097056" cy="0"/>
          </a:xfrm>
          <a:prstGeom prst="straightConnector1">
            <a:avLst/>
          </a:prstGeom>
          <a:ln w="28575">
            <a:solidFill>
              <a:srgbClr val="FF00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78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16511551"/>
              </p:ext>
            </p:extLst>
          </p:nvPr>
        </p:nvGraphicFramePr>
        <p:xfrm>
          <a:off x="2514600" y="1828800"/>
          <a:ext cx="4038600" cy="3784599"/>
        </p:xfrm>
        <a:graphic>
          <a:graphicData uri="http://schemas.openxmlformats.org/drawingml/2006/table">
            <a:tbl>
              <a:tblPr firstRow="1" bandRow="1">
                <a:tableStyleId>{616DA210-FB5B-4158-B5E0-FEB733F419BA}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261533">
                <a:tc>
                  <a:txBody>
                    <a:bodyPr/>
                    <a:lstStyle/>
                    <a:p>
                      <a:pPr algn="ctr"/>
                      <a:endParaRPr lang="en-US" sz="7200" dirty="0"/>
                    </a:p>
                  </a:txBody>
                  <a:tcPr>
                    <a:lnL w="38100" cap="flat" cmpd="sng" algn="ctr">
                      <a:solidFill>
                        <a:srgbClr val="FF5050"/>
                      </a:solidFill>
                      <a:prstDash val="solid"/>
                      <a:round/>
                      <a:headEnd type="none" w="med" len="med"/>
                      <a:tailEnd type="none" w="med" len="med"/>
                    </a:lnL>
                    <a:lnT w="38100" cap="flat" cmpd="sng" algn="ctr">
                      <a:solidFill>
                        <a:schemeClr val="accent3">
                          <a:lumMod val="75000"/>
                        </a:schemeClr>
                      </a:solidFill>
                      <a:prstDash val="solid"/>
                      <a:round/>
                      <a:headEnd type="none" w="med" len="med"/>
                      <a:tailEnd type="none" w="med" len="med"/>
                    </a:lnT>
                  </a:tcPr>
                </a:tc>
                <a:tc>
                  <a:txBody>
                    <a:bodyPr/>
                    <a:lstStyle/>
                    <a:p>
                      <a:pPr algn="ctr"/>
                      <a:r>
                        <a:rPr lang="en-US" sz="7200" dirty="0"/>
                        <a:t>X</a:t>
                      </a:r>
                    </a:p>
                  </a:txBody>
                  <a:tcPr>
                    <a:lnT w="38100" cap="flat" cmpd="sng" algn="ctr">
                      <a:solidFill>
                        <a:schemeClr val="accent3">
                          <a:lumMod val="75000"/>
                        </a:schemeClr>
                      </a:solidFill>
                      <a:prstDash val="solid"/>
                      <a:round/>
                      <a:headEnd type="none" w="med" len="med"/>
                      <a:tailEnd type="none" w="med" len="med"/>
                    </a:lnT>
                  </a:tcPr>
                </a:tc>
                <a:tc>
                  <a:txBody>
                    <a:bodyPr/>
                    <a:lstStyle/>
                    <a:p>
                      <a:pPr algn="ctr"/>
                      <a:endParaRPr lang="en-US" sz="7200" dirty="0"/>
                    </a:p>
                  </a:txBody>
                  <a:tcPr>
                    <a:lnT w="38100" cap="flat" cmpd="sng" algn="ctr">
                      <a:solidFill>
                        <a:schemeClr val="accent3">
                          <a:lumMod val="75000"/>
                        </a:schemeClr>
                      </a:solidFill>
                      <a:prstDash val="solid"/>
                      <a:round/>
                      <a:headEnd type="none" w="med" len="med"/>
                      <a:tailEnd type="none" w="med" len="med"/>
                    </a:lnT>
                  </a:tcPr>
                </a:tc>
                <a:extLst>
                  <a:ext uri="{0D108BD9-81ED-4DB2-BD59-A6C34878D82A}">
                    <a16:rowId xmlns:a16="http://schemas.microsoft.com/office/drawing/2014/main" val="10000"/>
                  </a:ext>
                </a:extLst>
              </a:tr>
              <a:tr h="1261533">
                <a:tc>
                  <a:txBody>
                    <a:bodyPr/>
                    <a:lstStyle/>
                    <a:p>
                      <a:pPr algn="ctr"/>
                      <a:r>
                        <a:rPr lang="en-US" sz="7200" b="1" u="none" dirty="0"/>
                        <a:t>X</a:t>
                      </a:r>
                    </a:p>
                  </a:txBody>
                  <a:tcPr>
                    <a:lnL w="38100" cap="flat" cmpd="sng" algn="ctr">
                      <a:solidFill>
                        <a:srgbClr val="FF5050"/>
                      </a:solidFill>
                      <a:prstDash val="solid"/>
                      <a:round/>
                      <a:headEnd type="none" w="med" len="med"/>
                      <a:tailEnd type="none" w="med" len="med"/>
                    </a:lnL>
                    <a:solidFill>
                      <a:schemeClr val="bg1"/>
                    </a:solidFill>
                  </a:tcPr>
                </a:tc>
                <a:tc>
                  <a:txBody>
                    <a:bodyPr/>
                    <a:lstStyle/>
                    <a:p>
                      <a:pPr algn="ctr"/>
                      <a:endParaRPr lang="en-US" sz="7200" b="1"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1"/>
                  </a:ext>
                </a:extLst>
              </a:tr>
              <a:tr h="1261533">
                <a:tc>
                  <a:txBody>
                    <a:bodyPr/>
                    <a:lstStyle/>
                    <a:p>
                      <a:endParaRPr lang="en-US" dirty="0"/>
                    </a:p>
                  </a:txBody>
                  <a:tcPr>
                    <a:lnL w="38100" cap="flat" cmpd="sng" algn="ctr">
                      <a:solidFill>
                        <a:srgbClr val="FF5050"/>
                      </a:solidFill>
                      <a:prstDash val="solid"/>
                      <a:round/>
                      <a:headEnd type="none" w="med" len="med"/>
                      <a:tailEnd type="none" w="med" len="med"/>
                    </a:lnL>
                    <a:lnB w="38100" cap="flat" cmpd="sng" algn="ctr">
                      <a:solidFill>
                        <a:schemeClr val="accent3">
                          <a:lumMod val="75000"/>
                        </a:schemeClr>
                      </a:solidFill>
                      <a:prstDash val="solid"/>
                      <a:round/>
                      <a:headEnd type="none" w="med" len="med"/>
                      <a:tailEnd type="none" w="med" len="med"/>
                    </a:lnB>
                    <a:solidFill>
                      <a:schemeClr val="bg1"/>
                    </a:solidFill>
                  </a:tcPr>
                </a:tc>
                <a:tc>
                  <a:txBody>
                    <a:bodyPr/>
                    <a:lstStyle/>
                    <a:p>
                      <a:endParaRPr lang="en-US" dirty="0"/>
                    </a:p>
                  </a:txBody>
                  <a:tcPr>
                    <a:lnB w="381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a:endParaRPr lang="en-US" sz="7200" b="1" dirty="0"/>
                    </a:p>
                  </a:txBody>
                  <a:tcPr>
                    <a:lnB w="38100" cap="flat" cmpd="sng" algn="ctr">
                      <a:solidFill>
                        <a:schemeClr val="accent3">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Torus tic-tac-toe</a:t>
            </a:r>
            <a:endParaRPr lang="en-US" dirty="0">
              <a:solidFill>
                <a:schemeClr val="accent6">
                  <a:lumMod val="75000"/>
                </a:schemeClr>
              </a:solidFill>
            </a:endParaRPr>
          </a:p>
        </p:txBody>
      </p:sp>
      <p:cxnSp>
        <p:nvCxnSpPr>
          <p:cNvPr id="5" name="Straight Connector 4"/>
          <p:cNvCxnSpPr/>
          <p:nvPr/>
        </p:nvCxnSpPr>
        <p:spPr>
          <a:xfrm>
            <a:off x="2514600" y="1828800"/>
            <a:ext cx="4038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5638800"/>
            <a:ext cx="4038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4600" y="1828800"/>
            <a:ext cx="0" cy="38100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30788" y="1828800"/>
            <a:ext cx="0" cy="38100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43318" y="4322399"/>
            <a:ext cx="914400" cy="1200329"/>
          </a:xfrm>
          <a:prstGeom prst="rect">
            <a:avLst/>
          </a:prstGeom>
          <a:noFill/>
        </p:spPr>
        <p:txBody>
          <a:bodyPr wrap="square" rtlCol="0">
            <a:spAutoFit/>
          </a:bodyPr>
          <a:lstStyle/>
          <a:p>
            <a:r>
              <a:rPr lang="en-US" sz="7200" b="1" dirty="0"/>
              <a:t>X</a:t>
            </a:r>
          </a:p>
        </p:txBody>
      </p:sp>
    </p:spTree>
    <p:extLst>
      <p:ext uri="{BB962C8B-B14F-4D97-AF65-F5344CB8AC3E}">
        <p14:creationId xmlns:p14="http://schemas.microsoft.com/office/powerpoint/2010/main" val="692552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40823015"/>
              </p:ext>
            </p:extLst>
          </p:nvPr>
        </p:nvGraphicFramePr>
        <p:xfrm>
          <a:off x="2514600" y="1828800"/>
          <a:ext cx="4038600" cy="3784599"/>
        </p:xfrm>
        <a:graphic>
          <a:graphicData uri="http://schemas.openxmlformats.org/drawingml/2006/table">
            <a:tbl>
              <a:tblPr firstRow="1" bandRow="1">
                <a:tableStyleId>{616DA210-FB5B-4158-B5E0-FEB733F419BA}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261533">
                <a:tc>
                  <a:txBody>
                    <a:bodyPr/>
                    <a:lstStyle/>
                    <a:p>
                      <a:pPr algn="ctr"/>
                      <a:endParaRPr lang="en-US" sz="7200" dirty="0"/>
                    </a:p>
                  </a:txBody>
                  <a:tcPr>
                    <a:lnL w="38100" cap="flat" cmpd="sng" algn="ctr">
                      <a:solidFill>
                        <a:srgbClr val="FF5050"/>
                      </a:solidFill>
                      <a:prstDash val="solid"/>
                      <a:round/>
                      <a:headEnd type="none" w="med" len="med"/>
                      <a:tailEnd type="none" w="med" len="med"/>
                    </a:lnL>
                    <a:lnT w="38100" cap="flat" cmpd="sng" algn="ctr">
                      <a:solidFill>
                        <a:schemeClr val="accent3">
                          <a:lumMod val="75000"/>
                        </a:schemeClr>
                      </a:solidFill>
                      <a:prstDash val="solid"/>
                      <a:round/>
                      <a:headEnd type="none" w="med" len="med"/>
                      <a:tailEnd type="none" w="med" len="med"/>
                    </a:lnT>
                  </a:tcPr>
                </a:tc>
                <a:tc>
                  <a:txBody>
                    <a:bodyPr/>
                    <a:lstStyle/>
                    <a:p>
                      <a:pPr algn="ctr"/>
                      <a:r>
                        <a:rPr lang="en-US" sz="7200" dirty="0"/>
                        <a:t>X</a:t>
                      </a:r>
                    </a:p>
                  </a:txBody>
                  <a:tcPr>
                    <a:lnT w="38100" cap="flat" cmpd="sng" algn="ctr">
                      <a:solidFill>
                        <a:schemeClr val="accent3">
                          <a:lumMod val="75000"/>
                        </a:schemeClr>
                      </a:solidFill>
                      <a:prstDash val="solid"/>
                      <a:round/>
                      <a:headEnd type="none" w="med" len="med"/>
                      <a:tailEnd type="none" w="med" len="med"/>
                    </a:lnT>
                  </a:tcPr>
                </a:tc>
                <a:tc>
                  <a:txBody>
                    <a:bodyPr/>
                    <a:lstStyle/>
                    <a:p>
                      <a:pPr algn="ctr"/>
                      <a:endParaRPr lang="en-US" sz="7200" dirty="0"/>
                    </a:p>
                  </a:txBody>
                  <a:tcPr>
                    <a:lnT w="38100" cap="flat" cmpd="sng" algn="ctr">
                      <a:solidFill>
                        <a:schemeClr val="accent3">
                          <a:lumMod val="75000"/>
                        </a:schemeClr>
                      </a:solidFill>
                      <a:prstDash val="solid"/>
                      <a:round/>
                      <a:headEnd type="none" w="med" len="med"/>
                      <a:tailEnd type="none" w="med" len="med"/>
                    </a:lnT>
                  </a:tcPr>
                </a:tc>
                <a:extLst>
                  <a:ext uri="{0D108BD9-81ED-4DB2-BD59-A6C34878D82A}">
                    <a16:rowId xmlns:a16="http://schemas.microsoft.com/office/drawing/2014/main" val="10000"/>
                  </a:ext>
                </a:extLst>
              </a:tr>
              <a:tr h="1261533">
                <a:tc>
                  <a:txBody>
                    <a:bodyPr/>
                    <a:lstStyle/>
                    <a:p>
                      <a:pPr algn="ctr"/>
                      <a:r>
                        <a:rPr lang="en-US" sz="7200" b="1" u="none" dirty="0"/>
                        <a:t>X</a:t>
                      </a:r>
                    </a:p>
                  </a:txBody>
                  <a:tcPr>
                    <a:lnL w="38100" cap="flat" cmpd="sng" algn="ctr">
                      <a:solidFill>
                        <a:srgbClr val="FF5050"/>
                      </a:solidFill>
                      <a:prstDash val="solid"/>
                      <a:round/>
                      <a:headEnd type="none" w="med" len="med"/>
                      <a:tailEnd type="none" w="med" len="med"/>
                    </a:lnL>
                    <a:solidFill>
                      <a:schemeClr val="bg1"/>
                    </a:solidFill>
                  </a:tcPr>
                </a:tc>
                <a:tc>
                  <a:txBody>
                    <a:bodyPr/>
                    <a:lstStyle/>
                    <a:p>
                      <a:pPr algn="ctr"/>
                      <a:endParaRPr lang="en-US" sz="7200" b="1"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1"/>
                  </a:ext>
                </a:extLst>
              </a:tr>
              <a:tr h="1261533">
                <a:tc>
                  <a:txBody>
                    <a:bodyPr/>
                    <a:lstStyle/>
                    <a:p>
                      <a:endParaRPr lang="en-US" dirty="0"/>
                    </a:p>
                  </a:txBody>
                  <a:tcPr>
                    <a:lnL w="38100" cap="flat" cmpd="sng" algn="ctr">
                      <a:solidFill>
                        <a:srgbClr val="FF5050"/>
                      </a:solidFill>
                      <a:prstDash val="solid"/>
                      <a:round/>
                      <a:headEnd type="none" w="med" len="med"/>
                      <a:tailEnd type="none" w="med" len="med"/>
                    </a:lnL>
                    <a:lnB w="38100" cap="flat" cmpd="sng" algn="ctr">
                      <a:solidFill>
                        <a:schemeClr val="accent3">
                          <a:lumMod val="75000"/>
                        </a:schemeClr>
                      </a:solidFill>
                      <a:prstDash val="solid"/>
                      <a:round/>
                      <a:headEnd type="none" w="med" len="med"/>
                      <a:tailEnd type="none" w="med" len="med"/>
                    </a:lnB>
                    <a:solidFill>
                      <a:schemeClr val="bg1"/>
                    </a:solidFill>
                  </a:tcPr>
                </a:tc>
                <a:tc>
                  <a:txBody>
                    <a:bodyPr/>
                    <a:lstStyle/>
                    <a:p>
                      <a:endParaRPr lang="en-US" dirty="0"/>
                    </a:p>
                  </a:txBody>
                  <a:tcPr>
                    <a:lnB w="381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a:r>
                        <a:rPr lang="en-US" sz="7200" b="1" dirty="0"/>
                        <a:t>X</a:t>
                      </a:r>
                    </a:p>
                  </a:txBody>
                  <a:tcPr>
                    <a:lnB w="38100" cap="flat" cmpd="sng" algn="ctr">
                      <a:solidFill>
                        <a:schemeClr val="accent3">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Torus tic-tac-toe</a:t>
            </a:r>
            <a:endParaRPr lang="en-US" dirty="0">
              <a:solidFill>
                <a:schemeClr val="accent6">
                  <a:lumMod val="75000"/>
                </a:schemeClr>
              </a:solidFill>
            </a:endParaRPr>
          </a:p>
        </p:txBody>
      </p:sp>
      <p:cxnSp>
        <p:nvCxnSpPr>
          <p:cNvPr id="5" name="Straight Connector 4"/>
          <p:cNvCxnSpPr/>
          <p:nvPr/>
        </p:nvCxnSpPr>
        <p:spPr>
          <a:xfrm>
            <a:off x="2514600" y="1828800"/>
            <a:ext cx="4038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5638800"/>
            <a:ext cx="4038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4600" y="1828800"/>
            <a:ext cx="0" cy="38100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30788" y="1828800"/>
            <a:ext cx="0" cy="38100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710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1371600"/>
          </a:xfrm>
        </p:spPr>
        <p:txBody>
          <a:bodyPr/>
          <a:lstStyle/>
          <a:p>
            <a:r>
              <a:rPr lang="en-US" dirty="0"/>
              <a:t>What does mathematics research look like?</a:t>
            </a:r>
          </a:p>
        </p:txBody>
      </p:sp>
      <p:sp>
        <p:nvSpPr>
          <p:cNvPr id="3" name="Content Placeholder 2"/>
          <p:cNvSpPr>
            <a:spLocks noGrp="1"/>
          </p:cNvSpPr>
          <p:nvPr>
            <p:ph idx="1"/>
          </p:nvPr>
        </p:nvSpPr>
        <p:spPr>
          <a:xfrm>
            <a:off x="457200" y="1752600"/>
            <a:ext cx="8153400" cy="4952682"/>
          </a:xfrm>
        </p:spPr>
        <p:txBody>
          <a:bodyPr>
            <a:normAutofit/>
          </a:bodyPr>
          <a:lstStyle/>
          <a:p>
            <a:pPr>
              <a:spcBef>
                <a:spcPts val="300"/>
              </a:spcBef>
              <a:spcAft>
                <a:spcPts val="300"/>
              </a:spcAft>
            </a:pPr>
            <a:r>
              <a:rPr lang="en-US" dirty="0"/>
              <a:t>Scientists use the </a:t>
            </a:r>
            <a:r>
              <a:rPr lang="en-US" i="1" dirty="0"/>
              <a:t>scientific method </a:t>
            </a:r>
            <a:r>
              <a:rPr lang="en-US" dirty="0"/>
              <a:t>to conduct experiments. What do mathematicians do??</a:t>
            </a:r>
          </a:p>
          <a:p>
            <a:pPr>
              <a:spcBef>
                <a:spcPts val="300"/>
              </a:spcBef>
              <a:spcAft>
                <a:spcPts val="300"/>
              </a:spcAft>
            </a:pPr>
            <a:endParaRPr lang="en-US" dirty="0"/>
          </a:p>
          <a:p>
            <a:pPr>
              <a:spcBef>
                <a:spcPts val="300"/>
              </a:spcBef>
              <a:spcAft>
                <a:spcPts val="300"/>
              </a:spcAft>
            </a:pPr>
            <a:r>
              <a:rPr lang="en-US" dirty="0"/>
              <a:t>Research in mathematics can involve…</a:t>
            </a:r>
          </a:p>
          <a:p>
            <a:pPr marL="342900" indent="-342900">
              <a:spcBef>
                <a:spcPts val="300"/>
              </a:spcBef>
              <a:spcAft>
                <a:spcPts val="300"/>
              </a:spcAft>
              <a:buFont typeface="Arial" panose="020B0604020202020204" pitchFamily="34" charset="0"/>
              <a:buChar char="•"/>
            </a:pPr>
            <a:r>
              <a:rPr lang="en-US" sz="1600" dirty="0"/>
              <a:t>Asking questions</a:t>
            </a:r>
          </a:p>
          <a:p>
            <a:pPr marL="342900" indent="-342900">
              <a:spcBef>
                <a:spcPts val="300"/>
              </a:spcBef>
              <a:spcAft>
                <a:spcPts val="300"/>
              </a:spcAft>
              <a:buFont typeface="Arial" panose="020B0604020202020204" pitchFamily="34" charset="0"/>
              <a:buChar char="•"/>
            </a:pPr>
            <a:r>
              <a:rPr lang="en-US" sz="1600" dirty="0"/>
              <a:t>Working out examples</a:t>
            </a:r>
          </a:p>
          <a:p>
            <a:pPr marL="342900" indent="-342900">
              <a:spcBef>
                <a:spcPts val="300"/>
              </a:spcBef>
              <a:spcAft>
                <a:spcPts val="300"/>
              </a:spcAft>
              <a:buFont typeface="Arial" panose="020B0604020202020204" pitchFamily="34" charset="0"/>
              <a:buChar char="•"/>
            </a:pPr>
            <a:r>
              <a:rPr lang="en-US" sz="1600" dirty="0"/>
              <a:t>Building models</a:t>
            </a:r>
          </a:p>
          <a:p>
            <a:pPr marL="342900" indent="-342900">
              <a:spcBef>
                <a:spcPts val="300"/>
              </a:spcBef>
              <a:spcAft>
                <a:spcPts val="300"/>
              </a:spcAft>
              <a:buFont typeface="Arial" panose="020B0604020202020204" pitchFamily="34" charset="0"/>
              <a:buChar char="•"/>
            </a:pPr>
            <a:r>
              <a:rPr lang="en-US" sz="1600" dirty="0"/>
              <a:t>Making observations</a:t>
            </a:r>
          </a:p>
          <a:p>
            <a:pPr marL="342900" indent="-342900">
              <a:spcBef>
                <a:spcPts val="300"/>
              </a:spcBef>
              <a:spcAft>
                <a:spcPts val="300"/>
              </a:spcAft>
              <a:buFont typeface="Arial" panose="020B0604020202020204" pitchFamily="34" charset="0"/>
              <a:buChar char="•"/>
            </a:pPr>
            <a:r>
              <a:rPr lang="en-US" sz="1600" dirty="0"/>
              <a:t>Communicating ideas through writing</a:t>
            </a:r>
          </a:p>
          <a:p>
            <a:pPr>
              <a:spcBef>
                <a:spcPts val="300"/>
              </a:spcBef>
              <a:spcAft>
                <a:spcPts val="300"/>
              </a:spcAft>
            </a:pPr>
            <a:endParaRPr lang="en-US" dirty="0"/>
          </a:p>
          <a:p>
            <a:pPr>
              <a:spcBef>
                <a:spcPts val="300"/>
              </a:spcBef>
              <a:spcAft>
                <a:spcPts val="300"/>
              </a:spcAft>
            </a:pPr>
            <a:r>
              <a:rPr lang="en-US" dirty="0"/>
              <a:t>Today we will become mathematics researchers by investigating a game called </a:t>
            </a:r>
            <a:r>
              <a:rPr lang="en-US" i="1" dirty="0"/>
              <a:t>Torus Tic-Tac-Toe</a:t>
            </a:r>
            <a:r>
              <a:rPr lang="en-US" dirty="0"/>
              <a:t>!</a:t>
            </a:r>
          </a:p>
        </p:txBody>
      </p:sp>
      <p:pic>
        <p:nvPicPr>
          <p:cNvPr id="5" name="Picture 4">
            <a:extLst>
              <a:ext uri="{FF2B5EF4-FFF2-40B4-BE49-F238E27FC236}">
                <a16:creationId xmlns:a16="http://schemas.microsoft.com/office/drawing/2014/main" id="{C453E57F-DF55-4FE0-8103-F1F89B2B54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598" y="2325284"/>
            <a:ext cx="1714500" cy="1714500"/>
          </a:xfrm>
          <a:prstGeom prst="rect">
            <a:avLst/>
          </a:prstGeom>
        </p:spPr>
      </p:pic>
      <p:pic>
        <p:nvPicPr>
          <p:cNvPr id="7" name="Picture 6">
            <a:extLst>
              <a:ext uri="{FF2B5EF4-FFF2-40B4-BE49-F238E27FC236}">
                <a16:creationId xmlns:a16="http://schemas.microsoft.com/office/drawing/2014/main" id="{CE11A9BF-67DF-456C-B053-45AB118AC2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500" t="32703" r="36929" b="13333"/>
          <a:stretch/>
        </p:blipFill>
        <p:spPr>
          <a:xfrm>
            <a:off x="5250211" y="3576773"/>
            <a:ext cx="1726411" cy="1533253"/>
          </a:xfrm>
          <a:prstGeom prst="rect">
            <a:avLst/>
          </a:prstGeom>
        </p:spPr>
      </p:pic>
      <p:pic>
        <p:nvPicPr>
          <p:cNvPr id="9" name="Picture 8">
            <a:extLst>
              <a:ext uri="{FF2B5EF4-FFF2-40B4-BE49-F238E27FC236}">
                <a16:creationId xmlns:a16="http://schemas.microsoft.com/office/drawing/2014/main" id="{FE04A099-0E27-4CC6-B067-A7A33331E0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961" t="10781" r="6305" b="27058"/>
          <a:stretch/>
        </p:blipFill>
        <p:spPr>
          <a:xfrm>
            <a:off x="5686653" y="2325284"/>
            <a:ext cx="1116359" cy="1066800"/>
          </a:xfrm>
          <a:prstGeom prst="ellipse">
            <a:avLst/>
          </a:prstGeom>
        </p:spPr>
      </p:pic>
      <p:pic>
        <p:nvPicPr>
          <p:cNvPr id="11" name="Picture 10">
            <a:extLst>
              <a:ext uri="{FF2B5EF4-FFF2-40B4-BE49-F238E27FC236}">
                <a16:creationId xmlns:a16="http://schemas.microsoft.com/office/drawing/2014/main" id="{7C21474D-F38D-410B-A0D8-0816B15DC4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3618" y="4083071"/>
            <a:ext cx="1580459" cy="1026955"/>
          </a:xfrm>
          <a:prstGeom prst="rect">
            <a:avLst/>
          </a:prstGeom>
        </p:spPr>
      </p:pic>
      <p:pic>
        <p:nvPicPr>
          <p:cNvPr id="13" name="Picture 12">
            <a:extLst>
              <a:ext uri="{FF2B5EF4-FFF2-40B4-BE49-F238E27FC236}">
                <a16:creationId xmlns:a16="http://schemas.microsoft.com/office/drawing/2014/main" id="{A9A1A310-5991-41A9-8C7C-0D18D575A2D5}"/>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14363" t="20000" r="11344" b="21111"/>
          <a:stretch/>
        </p:blipFill>
        <p:spPr>
          <a:xfrm>
            <a:off x="3540035" y="3392084"/>
            <a:ext cx="1600200" cy="951315"/>
          </a:xfrm>
          <a:prstGeom prst="rect">
            <a:avLst/>
          </a:prstGeom>
        </p:spPr>
      </p:pic>
    </p:spTree>
    <p:extLst>
      <p:ext uri="{BB962C8B-B14F-4D97-AF65-F5344CB8AC3E}">
        <p14:creationId xmlns:p14="http://schemas.microsoft.com/office/powerpoint/2010/main" val="4218740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791200" cy="1371600"/>
          </a:xfrm>
        </p:spPr>
        <p:txBody>
          <a:bodyPr/>
          <a:lstStyle/>
          <a:p>
            <a:r>
              <a:rPr lang="en-US" dirty="0"/>
              <a:t>Torus tic-tac-toe</a:t>
            </a:r>
            <a:endParaRPr lang="en-US" dirty="0">
              <a:solidFill>
                <a:schemeClr val="accent6">
                  <a:lumMod val="75000"/>
                </a:schemeClr>
              </a:solidFill>
            </a:endParaRPr>
          </a:p>
        </p:txBody>
      </p:sp>
      <p:pic>
        <p:nvPicPr>
          <p:cNvPr id="10" name="Picture 9">
            <a:extLst>
              <a:ext uri="{FF2B5EF4-FFF2-40B4-BE49-F238E27FC236}">
                <a16:creationId xmlns:a16="http://schemas.microsoft.com/office/drawing/2014/main" id="{4C5DBB15-8F64-4141-A017-07DB8D41FD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1905000"/>
            <a:ext cx="4419600" cy="4419600"/>
          </a:xfrm>
          <a:prstGeom prst="rect">
            <a:avLst/>
          </a:prstGeom>
        </p:spPr>
      </p:pic>
      <p:sp>
        <p:nvSpPr>
          <p:cNvPr id="12" name="TextBox 11">
            <a:extLst>
              <a:ext uri="{FF2B5EF4-FFF2-40B4-BE49-F238E27FC236}">
                <a16:creationId xmlns:a16="http://schemas.microsoft.com/office/drawing/2014/main" id="{545ACD08-A4E6-432D-BA72-09651CA6650F}"/>
              </a:ext>
            </a:extLst>
          </p:cNvPr>
          <p:cNvSpPr txBox="1"/>
          <p:nvPr/>
        </p:nvSpPr>
        <p:spPr>
          <a:xfrm>
            <a:off x="914400" y="2743200"/>
            <a:ext cx="2743200" cy="2062103"/>
          </a:xfrm>
          <a:prstGeom prst="rect">
            <a:avLst/>
          </a:prstGeom>
          <a:noFill/>
        </p:spPr>
        <p:txBody>
          <a:bodyPr wrap="square" rtlCol="0">
            <a:spAutoFit/>
          </a:bodyPr>
          <a:lstStyle/>
          <a:p>
            <a:pPr algn="r"/>
            <a:r>
              <a:rPr lang="en-US" sz="3200" b="1" dirty="0"/>
              <a:t>Now let’s do some mathematics research!</a:t>
            </a:r>
          </a:p>
        </p:txBody>
      </p:sp>
    </p:spTree>
    <p:extLst>
      <p:ext uri="{BB962C8B-B14F-4D97-AF65-F5344CB8AC3E}">
        <p14:creationId xmlns:p14="http://schemas.microsoft.com/office/powerpoint/2010/main" val="1729071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Do not show this slide to students</a:t>
            </a:r>
          </a:p>
        </p:txBody>
      </p:sp>
      <p:graphicFrame>
        <p:nvGraphicFramePr>
          <p:cNvPr id="23" name="Table 22"/>
          <p:cNvGraphicFramePr>
            <a:graphicFrameLocks noGrp="1"/>
          </p:cNvGraphicFramePr>
          <p:nvPr>
            <p:extLst>
              <p:ext uri="{D42A27DB-BD31-4B8C-83A1-F6EECF244321}">
                <p14:modId xmlns:p14="http://schemas.microsoft.com/office/powerpoint/2010/main" val="776911092"/>
              </p:ext>
            </p:extLst>
          </p:nvPr>
        </p:nvGraphicFramePr>
        <p:xfrm>
          <a:off x="4755776" y="4343400"/>
          <a:ext cx="2438400" cy="2285040"/>
        </p:xfrm>
        <a:graphic>
          <a:graphicData uri="http://schemas.openxmlformats.org/drawingml/2006/table">
            <a:tbl>
              <a:tblPr firstRow="1" bandRow="1">
                <a:tableStyleId>{616DA210-FB5B-4158-B5E0-FEB733F419BA}</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tblGrid>
              <a:tr h="761680">
                <a:tc>
                  <a:txBody>
                    <a:bodyPr/>
                    <a:lstStyle/>
                    <a:p>
                      <a:pPr algn="ctr"/>
                      <a:endParaRPr lang="en-US" sz="4400" dirty="0"/>
                    </a:p>
                  </a:txBody>
                  <a:tcPr marL="55209" marR="55209" marT="27604" marB="27604">
                    <a:lnL w="38100" cap="flat" cmpd="sng" algn="ctr">
                      <a:solidFill>
                        <a:srgbClr val="FF5050"/>
                      </a:solidFill>
                      <a:prstDash val="solid"/>
                      <a:round/>
                      <a:headEnd type="none" w="med" len="med"/>
                      <a:tailEnd type="none" w="med" len="med"/>
                    </a:lnL>
                    <a:lnT w="38100" cap="flat" cmpd="sng" algn="ctr">
                      <a:solidFill>
                        <a:schemeClr val="accent3">
                          <a:lumMod val="75000"/>
                        </a:schemeClr>
                      </a:solidFill>
                      <a:prstDash val="solid"/>
                      <a:round/>
                      <a:headEnd type="none" w="med" len="med"/>
                      <a:tailEnd type="none" w="med" len="med"/>
                    </a:lnT>
                  </a:tcPr>
                </a:tc>
                <a:tc>
                  <a:txBody>
                    <a:bodyPr/>
                    <a:lstStyle/>
                    <a:p>
                      <a:pPr algn="ctr"/>
                      <a:endParaRPr lang="en-US" sz="4400" dirty="0"/>
                    </a:p>
                  </a:txBody>
                  <a:tcPr marL="55209" marR="55209" marT="27604" marB="27604">
                    <a:lnT w="38100" cap="flat" cmpd="sng" algn="ctr">
                      <a:solidFill>
                        <a:schemeClr val="accent3">
                          <a:lumMod val="75000"/>
                        </a:schemeClr>
                      </a:solidFill>
                      <a:prstDash val="solid"/>
                      <a:round/>
                      <a:headEnd type="none" w="med" len="med"/>
                      <a:tailEnd type="none" w="med" len="med"/>
                    </a:lnT>
                  </a:tcPr>
                </a:tc>
                <a:tc>
                  <a:txBody>
                    <a:bodyPr/>
                    <a:lstStyle/>
                    <a:p>
                      <a:pPr algn="ctr"/>
                      <a:r>
                        <a:rPr lang="en-US" sz="4400" dirty="0"/>
                        <a:t>X</a:t>
                      </a:r>
                    </a:p>
                  </a:txBody>
                  <a:tcPr marL="55209" marR="55209" marT="27604" marB="27604">
                    <a:lnT w="38100" cap="flat" cmpd="sng" algn="ctr">
                      <a:solidFill>
                        <a:schemeClr val="accent3">
                          <a:lumMod val="75000"/>
                        </a:schemeClr>
                      </a:solidFill>
                      <a:prstDash val="solid"/>
                      <a:round/>
                      <a:headEnd type="none" w="med" len="med"/>
                      <a:tailEnd type="none" w="med" len="med"/>
                    </a:lnT>
                  </a:tcPr>
                </a:tc>
                <a:extLst>
                  <a:ext uri="{0D108BD9-81ED-4DB2-BD59-A6C34878D82A}">
                    <a16:rowId xmlns:a16="http://schemas.microsoft.com/office/drawing/2014/main" val="10000"/>
                  </a:ext>
                </a:extLst>
              </a:tr>
              <a:tr h="761680">
                <a:tc>
                  <a:txBody>
                    <a:bodyPr/>
                    <a:lstStyle/>
                    <a:p>
                      <a:pPr algn="ctr"/>
                      <a:r>
                        <a:rPr lang="en-US" sz="4400" b="1" u="none" dirty="0"/>
                        <a:t>X</a:t>
                      </a:r>
                    </a:p>
                  </a:txBody>
                  <a:tcPr marL="55209" marR="55209" marT="27604" marB="27604">
                    <a:lnL w="38100" cap="flat" cmpd="sng" algn="ctr">
                      <a:solidFill>
                        <a:srgbClr val="FF5050"/>
                      </a:solidFill>
                      <a:prstDash val="solid"/>
                      <a:round/>
                      <a:headEnd type="none" w="med" len="med"/>
                      <a:tailEnd type="none" w="med" len="med"/>
                    </a:lnL>
                    <a:solidFill>
                      <a:schemeClr val="bg1"/>
                    </a:solidFill>
                  </a:tcPr>
                </a:tc>
                <a:tc>
                  <a:txBody>
                    <a:bodyPr/>
                    <a:lstStyle/>
                    <a:p>
                      <a:pPr algn="ctr"/>
                      <a:endParaRPr lang="en-US" sz="4400" b="1" dirty="0"/>
                    </a:p>
                  </a:txBody>
                  <a:tcPr marL="55209" marR="55209" marT="27604" marB="27604">
                    <a:solidFill>
                      <a:schemeClr val="bg1"/>
                    </a:solidFill>
                  </a:tcPr>
                </a:tc>
                <a:tc>
                  <a:txBody>
                    <a:bodyPr/>
                    <a:lstStyle/>
                    <a:p>
                      <a:endParaRPr lang="en-US" sz="1100" dirty="0"/>
                    </a:p>
                  </a:txBody>
                  <a:tcPr marL="55209" marR="55209" marT="27604" marB="27604">
                    <a:solidFill>
                      <a:schemeClr val="bg1"/>
                    </a:solidFill>
                  </a:tcPr>
                </a:tc>
                <a:extLst>
                  <a:ext uri="{0D108BD9-81ED-4DB2-BD59-A6C34878D82A}">
                    <a16:rowId xmlns:a16="http://schemas.microsoft.com/office/drawing/2014/main" val="10001"/>
                  </a:ext>
                </a:extLst>
              </a:tr>
              <a:tr h="761680">
                <a:tc>
                  <a:txBody>
                    <a:bodyPr/>
                    <a:lstStyle/>
                    <a:p>
                      <a:endParaRPr lang="en-US" sz="1100" dirty="0"/>
                    </a:p>
                  </a:txBody>
                  <a:tcPr marL="55209" marR="55209" marT="27604" marB="27604">
                    <a:lnL w="38100" cap="flat" cmpd="sng" algn="ctr">
                      <a:solidFill>
                        <a:srgbClr val="FF5050"/>
                      </a:solidFill>
                      <a:prstDash val="solid"/>
                      <a:round/>
                      <a:headEnd type="none" w="med" len="med"/>
                      <a:tailEnd type="none" w="med" len="med"/>
                    </a:lnL>
                    <a:lnB w="381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a:r>
                        <a:rPr lang="en-US" sz="4400" b="1" dirty="0"/>
                        <a:t>X</a:t>
                      </a:r>
                    </a:p>
                  </a:txBody>
                  <a:tcPr marL="55209" marR="55209" marT="27604" marB="27604">
                    <a:lnB w="381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a:endParaRPr lang="en-US" sz="4400" b="1" dirty="0"/>
                    </a:p>
                  </a:txBody>
                  <a:tcPr marL="55209" marR="55209" marT="27604" marB="27604">
                    <a:lnB w="38100" cap="flat" cmpd="sng" algn="ctr">
                      <a:solidFill>
                        <a:schemeClr val="accent3">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24" name="Group 23"/>
          <p:cNvGrpSpPr/>
          <p:nvPr/>
        </p:nvGrpSpPr>
        <p:grpSpPr>
          <a:xfrm>
            <a:off x="4755776" y="4351546"/>
            <a:ext cx="2438400" cy="2300378"/>
            <a:chOff x="2514600" y="1828800"/>
            <a:chExt cx="4038600" cy="3810000"/>
          </a:xfrm>
        </p:grpSpPr>
        <p:cxnSp>
          <p:nvCxnSpPr>
            <p:cNvPr id="25" name="Straight Connector 24"/>
            <p:cNvCxnSpPr/>
            <p:nvPr/>
          </p:nvCxnSpPr>
          <p:spPr>
            <a:xfrm>
              <a:off x="2514600" y="1828800"/>
              <a:ext cx="4038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5638800"/>
              <a:ext cx="4038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14600" y="1828800"/>
              <a:ext cx="0" cy="38100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530788" y="1828800"/>
              <a:ext cx="0" cy="38100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44" name="Table 43"/>
          <p:cNvGraphicFramePr>
            <a:graphicFrameLocks noGrp="1"/>
          </p:cNvGraphicFramePr>
          <p:nvPr>
            <p:extLst>
              <p:ext uri="{D42A27DB-BD31-4B8C-83A1-F6EECF244321}">
                <p14:modId xmlns:p14="http://schemas.microsoft.com/office/powerpoint/2010/main" val="1144228012"/>
              </p:ext>
            </p:extLst>
          </p:nvPr>
        </p:nvGraphicFramePr>
        <p:xfrm>
          <a:off x="1600200" y="1676400"/>
          <a:ext cx="2438400" cy="2285040"/>
        </p:xfrm>
        <a:graphic>
          <a:graphicData uri="http://schemas.openxmlformats.org/drawingml/2006/table">
            <a:tbl>
              <a:tblPr firstRow="1" bandRow="1">
                <a:tableStyleId>{616DA210-FB5B-4158-B5E0-FEB733F419BA}</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tblGrid>
              <a:tr h="761680">
                <a:tc>
                  <a:txBody>
                    <a:bodyPr/>
                    <a:lstStyle/>
                    <a:p>
                      <a:pPr algn="ctr"/>
                      <a:endParaRPr lang="en-US" sz="4400" dirty="0"/>
                    </a:p>
                  </a:txBody>
                  <a:tcPr marL="55209" marR="55209" marT="27604" marB="27604">
                    <a:lnL w="38100" cap="flat" cmpd="sng" algn="ctr">
                      <a:solidFill>
                        <a:srgbClr val="FF5050"/>
                      </a:solidFill>
                      <a:prstDash val="solid"/>
                      <a:round/>
                      <a:headEnd type="none" w="med" len="med"/>
                      <a:tailEnd type="none" w="med" len="med"/>
                    </a:lnL>
                    <a:lnT w="38100" cap="flat" cmpd="sng" algn="ctr">
                      <a:solidFill>
                        <a:schemeClr val="accent3">
                          <a:lumMod val="75000"/>
                        </a:schemeClr>
                      </a:solidFill>
                      <a:prstDash val="solid"/>
                      <a:round/>
                      <a:headEnd type="none" w="med" len="med"/>
                      <a:tailEnd type="none" w="med" len="med"/>
                    </a:lnT>
                  </a:tcPr>
                </a:tc>
                <a:tc>
                  <a:txBody>
                    <a:bodyPr/>
                    <a:lstStyle/>
                    <a:p>
                      <a:pPr algn="ctr"/>
                      <a:r>
                        <a:rPr lang="en-US" sz="4400" dirty="0"/>
                        <a:t>X</a:t>
                      </a:r>
                    </a:p>
                  </a:txBody>
                  <a:tcPr marL="55209" marR="55209" marT="27604" marB="27604">
                    <a:lnT w="38100" cap="flat" cmpd="sng" algn="ctr">
                      <a:solidFill>
                        <a:schemeClr val="accent3">
                          <a:lumMod val="75000"/>
                        </a:schemeClr>
                      </a:solidFill>
                      <a:prstDash val="solid"/>
                      <a:round/>
                      <a:headEnd type="none" w="med" len="med"/>
                      <a:tailEnd type="none" w="med" len="med"/>
                    </a:lnT>
                  </a:tcPr>
                </a:tc>
                <a:tc>
                  <a:txBody>
                    <a:bodyPr/>
                    <a:lstStyle/>
                    <a:p>
                      <a:pPr algn="ctr"/>
                      <a:endParaRPr lang="en-US" sz="4400" dirty="0"/>
                    </a:p>
                  </a:txBody>
                  <a:tcPr marL="55209" marR="55209" marT="27604" marB="27604">
                    <a:lnT w="38100" cap="flat" cmpd="sng" algn="ctr">
                      <a:solidFill>
                        <a:schemeClr val="accent3">
                          <a:lumMod val="75000"/>
                        </a:schemeClr>
                      </a:solidFill>
                      <a:prstDash val="solid"/>
                      <a:round/>
                      <a:headEnd type="none" w="med" len="med"/>
                      <a:tailEnd type="none" w="med" len="med"/>
                    </a:lnT>
                  </a:tcPr>
                </a:tc>
                <a:extLst>
                  <a:ext uri="{0D108BD9-81ED-4DB2-BD59-A6C34878D82A}">
                    <a16:rowId xmlns:a16="http://schemas.microsoft.com/office/drawing/2014/main" val="10000"/>
                  </a:ext>
                </a:extLst>
              </a:tr>
              <a:tr h="761680">
                <a:tc>
                  <a:txBody>
                    <a:bodyPr/>
                    <a:lstStyle/>
                    <a:p>
                      <a:pPr algn="ctr"/>
                      <a:r>
                        <a:rPr lang="en-US" sz="4400" b="1" u="none" dirty="0"/>
                        <a:t>X</a:t>
                      </a:r>
                    </a:p>
                  </a:txBody>
                  <a:tcPr marL="55209" marR="55209" marT="27604" marB="27604">
                    <a:lnL w="38100" cap="flat" cmpd="sng" algn="ctr">
                      <a:solidFill>
                        <a:srgbClr val="FF5050"/>
                      </a:solidFill>
                      <a:prstDash val="solid"/>
                      <a:round/>
                      <a:headEnd type="none" w="med" len="med"/>
                      <a:tailEnd type="none" w="med" len="med"/>
                    </a:lnL>
                    <a:solidFill>
                      <a:schemeClr val="bg1"/>
                    </a:solidFill>
                  </a:tcPr>
                </a:tc>
                <a:tc>
                  <a:txBody>
                    <a:bodyPr/>
                    <a:lstStyle/>
                    <a:p>
                      <a:pPr algn="ctr"/>
                      <a:endParaRPr lang="en-US" sz="4400" b="1" dirty="0"/>
                    </a:p>
                  </a:txBody>
                  <a:tcPr marL="55209" marR="55209" marT="27604" marB="27604">
                    <a:solidFill>
                      <a:schemeClr val="bg1"/>
                    </a:solidFill>
                  </a:tcPr>
                </a:tc>
                <a:tc>
                  <a:txBody>
                    <a:bodyPr/>
                    <a:lstStyle/>
                    <a:p>
                      <a:endParaRPr lang="en-US" sz="1100" dirty="0"/>
                    </a:p>
                  </a:txBody>
                  <a:tcPr marL="55209" marR="55209" marT="27604" marB="27604">
                    <a:solidFill>
                      <a:schemeClr val="bg1"/>
                    </a:solidFill>
                  </a:tcPr>
                </a:tc>
                <a:extLst>
                  <a:ext uri="{0D108BD9-81ED-4DB2-BD59-A6C34878D82A}">
                    <a16:rowId xmlns:a16="http://schemas.microsoft.com/office/drawing/2014/main" val="10001"/>
                  </a:ext>
                </a:extLst>
              </a:tr>
              <a:tr h="761680">
                <a:tc>
                  <a:txBody>
                    <a:bodyPr/>
                    <a:lstStyle/>
                    <a:p>
                      <a:endParaRPr lang="en-US" sz="1100" dirty="0"/>
                    </a:p>
                  </a:txBody>
                  <a:tcPr marL="55209" marR="55209" marT="27604" marB="27604">
                    <a:lnL w="38100" cap="flat" cmpd="sng" algn="ctr">
                      <a:solidFill>
                        <a:srgbClr val="FF5050"/>
                      </a:solidFill>
                      <a:prstDash val="solid"/>
                      <a:round/>
                      <a:headEnd type="none" w="med" len="med"/>
                      <a:tailEnd type="none" w="med" len="med"/>
                    </a:lnL>
                    <a:lnB w="38100" cap="flat" cmpd="sng" algn="ctr">
                      <a:solidFill>
                        <a:schemeClr val="accent3">
                          <a:lumMod val="75000"/>
                        </a:schemeClr>
                      </a:solidFill>
                      <a:prstDash val="solid"/>
                      <a:round/>
                      <a:headEnd type="none" w="med" len="med"/>
                      <a:tailEnd type="none" w="med" len="med"/>
                    </a:lnB>
                    <a:solidFill>
                      <a:schemeClr val="bg1"/>
                    </a:solidFill>
                  </a:tcPr>
                </a:tc>
                <a:tc>
                  <a:txBody>
                    <a:bodyPr/>
                    <a:lstStyle/>
                    <a:p>
                      <a:endParaRPr lang="en-US" sz="1100" dirty="0"/>
                    </a:p>
                  </a:txBody>
                  <a:tcPr marL="55209" marR="55209" marT="27604" marB="27604">
                    <a:lnB w="381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a:r>
                        <a:rPr lang="en-US" sz="4400" b="1" dirty="0"/>
                        <a:t>X</a:t>
                      </a:r>
                    </a:p>
                  </a:txBody>
                  <a:tcPr marL="55209" marR="55209" marT="27604" marB="27604">
                    <a:lnB w="38100" cap="flat" cmpd="sng" algn="ctr">
                      <a:solidFill>
                        <a:schemeClr val="accent3">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45" name="Group 44"/>
          <p:cNvGrpSpPr/>
          <p:nvPr/>
        </p:nvGrpSpPr>
        <p:grpSpPr>
          <a:xfrm>
            <a:off x="1600200" y="1684546"/>
            <a:ext cx="2438400" cy="2300378"/>
            <a:chOff x="2514600" y="1828800"/>
            <a:chExt cx="4038600" cy="3810000"/>
          </a:xfrm>
        </p:grpSpPr>
        <p:cxnSp>
          <p:nvCxnSpPr>
            <p:cNvPr id="46" name="Straight Connector 45"/>
            <p:cNvCxnSpPr/>
            <p:nvPr/>
          </p:nvCxnSpPr>
          <p:spPr>
            <a:xfrm>
              <a:off x="2514600" y="1828800"/>
              <a:ext cx="4038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514600" y="5638800"/>
              <a:ext cx="4038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514600" y="1828800"/>
              <a:ext cx="0" cy="38100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30788" y="1828800"/>
              <a:ext cx="0" cy="38100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50" name="Table 49"/>
          <p:cNvGraphicFramePr>
            <a:graphicFrameLocks noGrp="1"/>
          </p:cNvGraphicFramePr>
          <p:nvPr>
            <p:extLst>
              <p:ext uri="{D42A27DB-BD31-4B8C-83A1-F6EECF244321}">
                <p14:modId xmlns:p14="http://schemas.microsoft.com/office/powerpoint/2010/main" val="3923287228"/>
              </p:ext>
            </p:extLst>
          </p:nvPr>
        </p:nvGraphicFramePr>
        <p:xfrm>
          <a:off x="4710868" y="1684546"/>
          <a:ext cx="2438400" cy="2285040"/>
        </p:xfrm>
        <a:graphic>
          <a:graphicData uri="http://schemas.openxmlformats.org/drawingml/2006/table">
            <a:tbl>
              <a:tblPr firstRow="1" bandRow="1">
                <a:tableStyleId>{616DA210-FB5B-4158-B5E0-FEB733F419BA}</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tblGrid>
              <a:tr h="761680">
                <a:tc>
                  <a:txBody>
                    <a:bodyPr/>
                    <a:lstStyle/>
                    <a:p>
                      <a:pPr algn="ctr"/>
                      <a:r>
                        <a:rPr lang="en-US" sz="4400" dirty="0"/>
                        <a:t>X</a:t>
                      </a:r>
                    </a:p>
                  </a:txBody>
                  <a:tcPr marL="55209" marR="55209" marT="27604" marB="27604">
                    <a:lnL w="38100" cap="flat" cmpd="sng" algn="ctr">
                      <a:solidFill>
                        <a:srgbClr val="FF5050"/>
                      </a:solidFill>
                      <a:prstDash val="solid"/>
                      <a:round/>
                      <a:headEnd type="none" w="med" len="med"/>
                      <a:tailEnd type="none" w="med" len="med"/>
                    </a:lnL>
                    <a:lnT w="38100" cap="flat" cmpd="sng" algn="ctr">
                      <a:solidFill>
                        <a:schemeClr val="accent3">
                          <a:lumMod val="75000"/>
                        </a:schemeClr>
                      </a:solidFill>
                      <a:prstDash val="solid"/>
                      <a:round/>
                      <a:headEnd type="none" w="med" len="med"/>
                      <a:tailEnd type="none" w="med" len="med"/>
                    </a:lnT>
                  </a:tcPr>
                </a:tc>
                <a:tc>
                  <a:txBody>
                    <a:bodyPr/>
                    <a:lstStyle/>
                    <a:p>
                      <a:pPr algn="ctr"/>
                      <a:endParaRPr lang="en-US" sz="4400" dirty="0"/>
                    </a:p>
                  </a:txBody>
                  <a:tcPr marL="55209" marR="55209" marT="27604" marB="27604">
                    <a:lnT w="38100" cap="flat" cmpd="sng" algn="ctr">
                      <a:solidFill>
                        <a:schemeClr val="accent3">
                          <a:lumMod val="75000"/>
                        </a:schemeClr>
                      </a:solidFill>
                      <a:prstDash val="solid"/>
                      <a:round/>
                      <a:headEnd type="none" w="med" len="med"/>
                      <a:tailEnd type="none" w="med" len="med"/>
                    </a:lnT>
                  </a:tcPr>
                </a:tc>
                <a:tc>
                  <a:txBody>
                    <a:bodyPr/>
                    <a:lstStyle/>
                    <a:p>
                      <a:pPr algn="ctr"/>
                      <a:endParaRPr lang="en-US" sz="4400" dirty="0"/>
                    </a:p>
                  </a:txBody>
                  <a:tcPr marL="55209" marR="55209" marT="27604" marB="27604">
                    <a:lnT w="38100" cap="flat" cmpd="sng" algn="ctr">
                      <a:solidFill>
                        <a:schemeClr val="accent3">
                          <a:lumMod val="75000"/>
                        </a:schemeClr>
                      </a:solidFill>
                      <a:prstDash val="solid"/>
                      <a:round/>
                      <a:headEnd type="none" w="med" len="med"/>
                      <a:tailEnd type="none" w="med" len="med"/>
                    </a:lnT>
                  </a:tcPr>
                </a:tc>
                <a:extLst>
                  <a:ext uri="{0D108BD9-81ED-4DB2-BD59-A6C34878D82A}">
                    <a16:rowId xmlns:a16="http://schemas.microsoft.com/office/drawing/2014/main" val="10000"/>
                  </a:ext>
                </a:extLst>
              </a:tr>
              <a:tr h="761680">
                <a:tc>
                  <a:txBody>
                    <a:bodyPr/>
                    <a:lstStyle/>
                    <a:p>
                      <a:pPr algn="ctr"/>
                      <a:endParaRPr lang="en-US" sz="4400" b="1" u="none" dirty="0"/>
                    </a:p>
                  </a:txBody>
                  <a:tcPr marL="55209" marR="55209" marT="27604" marB="27604">
                    <a:lnL w="38100" cap="flat" cmpd="sng" algn="ctr">
                      <a:solidFill>
                        <a:srgbClr val="FF5050"/>
                      </a:solidFill>
                      <a:prstDash val="solid"/>
                      <a:round/>
                      <a:headEnd type="none" w="med" len="med"/>
                      <a:tailEnd type="none" w="med" len="med"/>
                    </a:lnL>
                    <a:solidFill>
                      <a:schemeClr val="bg1"/>
                    </a:solidFill>
                  </a:tcPr>
                </a:tc>
                <a:tc>
                  <a:txBody>
                    <a:bodyPr/>
                    <a:lstStyle/>
                    <a:p>
                      <a:pPr algn="ctr"/>
                      <a:endParaRPr lang="en-US" sz="4400" b="1" dirty="0"/>
                    </a:p>
                  </a:txBody>
                  <a:tcPr marL="55209" marR="55209" marT="27604" marB="27604">
                    <a:solidFill>
                      <a:schemeClr val="bg1"/>
                    </a:solidFill>
                  </a:tcPr>
                </a:tc>
                <a:tc>
                  <a:txBody>
                    <a:bodyPr/>
                    <a:lstStyle/>
                    <a:p>
                      <a:pPr algn="ctr"/>
                      <a:r>
                        <a:rPr lang="en-US" sz="4400" b="1" dirty="0"/>
                        <a:t>X</a:t>
                      </a:r>
                    </a:p>
                  </a:txBody>
                  <a:tcPr marL="55209" marR="55209" marT="27604" marB="27604">
                    <a:solidFill>
                      <a:schemeClr val="bg1"/>
                    </a:solidFill>
                  </a:tcPr>
                </a:tc>
                <a:extLst>
                  <a:ext uri="{0D108BD9-81ED-4DB2-BD59-A6C34878D82A}">
                    <a16:rowId xmlns:a16="http://schemas.microsoft.com/office/drawing/2014/main" val="10001"/>
                  </a:ext>
                </a:extLst>
              </a:tr>
              <a:tr h="761680">
                <a:tc>
                  <a:txBody>
                    <a:bodyPr/>
                    <a:lstStyle/>
                    <a:p>
                      <a:endParaRPr lang="en-US" sz="1100" dirty="0"/>
                    </a:p>
                  </a:txBody>
                  <a:tcPr marL="55209" marR="55209" marT="27604" marB="27604">
                    <a:lnL w="38100" cap="flat" cmpd="sng" algn="ctr">
                      <a:solidFill>
                        <a:srgbClr val="FF5050"/>
                      </a:solidFill>
                      <a:prstDash val="solid"/>
                      <a:round/>
                      <a:headEnd type="none" w="med" len="med"/>
                      <a:tailEnd type="none" w="med" len="med"/>
                    </a:lnL>
                    <a:lnB w="381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a:r>
                        <a:rPr lang="en-US" sz="4400" b="1" dirty="0"/>
                        <a:t>X</a:t>
                      </a:r>
                    </a:p>
                  </a:txBody>
                  <a:tcPr marL="55209" marR="55209" marT="27604" marB="27604">
                    <a:lnB w="381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a:endParaRPr lang="en-US" sz="4400" b="1" dirty="0"/>
                    </a:p>
                  </a:txBody>
                  <a:tcPr marL="55209" marR="55209" marT="27604" marB="27604">
                    <a:lnB w="38100" cap="flat" cmpd="sng" algn="ctr">
                      <a:solidFill>
                        <a:schemeClr val="accent3">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51" name="Group 50"/>
          <p:cNvGrpSpPr/>
          <p:nvPr/>
        </p:nvGrpSpPr>
        <p:grpSpPr>
          <a:xfrm>
            <a:off x="4710868" y="1692692"/>
            <a:ext cx="2438400" cy="2300378"/>
            <a:chOff x="2514600" y="1828800"/>
            <a:chExt cx="4038600" cy="3810000"/>
          </a:xfrm>
        </p:grpSpPr>
        <p:cxnSp>
          <p:nvCxnSpPr>
            <p:cNvPr id="52" name="Straight Connector 51"/>
            <p:cNvCxnSpPr/>
            <p:nvPr/>
          </p:nvCxnSpPr>
          <p:spPr>
            <a:xfrm>
              <a:off x="2514600" y="1828800"/>
              <a:ext cx="4038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514600" y="5638800"/>
              <a:ext cx="4038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514600" y="1828800"/>
              <a:ext cx="0" cy="38100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530788" y="1828800"/>
              <a:ext cx="0" cy="38100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56" name="Table 55"/>
          <p:cNvGraphicFramePr>
            <a:graphicFrameLocks noGrp="1"/>
          </p:cNvGraphicFramePr>
          <p:nvPr>
            <p:extLst>
              <p:ext uri="{D42A27DB-BD31-4B8C-83A1-F6EECF244321}">
                <p14:modId xmlns:p14="http://schemas.microsoft.com/office/powerpoint/2010/main" val="1640187631"/>
              </p:ext>
            </p:extLst>
          </p:nvPr>
        </p:nvGraphicFramePr>
        <p:xfrm>
          <a:off x="1600200" y="4343400"/>
          <a:ext cx="2438400" cy="2285040"/>
        </p:xfrm>
        <a:graphic>
          <a:graphicData uri="http://schemas.openxmlformats.org/drawingml/2006/table">
            <a:tbl>
              <a:tblPr firstRow="1" bandRow="1">
                <a:tableStyleId>{616DA210-FB5B-4158-B5E0-FEB733F419BA}</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tblGrid>
              <a:tr h="761680">
                <a:tc>
                  <a:txBody>
                    <a:bodyPr/>
                    <a:lstStyle/>
                    <a:p>
                      <a:pPr algn="ctr"/>
                      <a:endParaRPr lang="en-US" sz="4400" dirty="0"/>
                    </a:p>
                  </a:txBody>
                  <a:tcPr marL="55209" marR="55209" marT="27604" marB="27604">
                    <a:lnL w="38100" cap="flat" cmpd="sng" algn="ctr">
                      <a:solidFill>
                        <a:srgbClr val="FF5050"/>
                      </a:solidFill>
                      <a:prstDash val="solid"/>
                      <a:round/>
                      <a:headEnd type="none" w="med" len="med"/>
                      <a:tailEnd type="none" w="med" len="med"/>
                    </a:lnL>
                    <a:lnT w="38100" cap="flat" cmpd="sng" algn="ctr">
                      <a:solidFill>
                        <a:schemeClr val="accent3">
                          <a:lumMod val="75000"/>
                        </a:schemeClr>
                      </a:solidFill>
                      <a:prstDash val="solid"/>
                      <a:round/>
                      <a:headEnd type="none" w="med" len="med"/>
                      <a:tailEnd type="none" w="med" len="med"/>
                    </a:lnT>
                  </a:tcPr>
                </a:tc>
                <a:tc>
                  <a:txBody>
                    <a:bodyPr/>
                    <a:lstStyle/>
                    <a:p>
                      <a:pPr algn="ctr"/>
                      <a:r>
                        <a:rPr lang="en-US" sz="4400" dirty="0"/>
                        <a:t>X</a:t>
                      </a:r>
                    </a:p>
                  </a:txBody>
                  <a:tcPr marL="55209" marR="55209" marT="27604" marB="27604">
                    <a:lnT w="38100" cap="flat" cmpd="sng" algn="ctr">
                      <a:solidFill>
                        <a:schemeClr val="accent3">
                          <a:lumMod val="75000"/>
                        </a:schemeClr>
                      </a:solidFill>
                      <a:prstDash val="solid"/>
                      <a:round/>
                      <a:headEnd type="none" w="med" len="med"/>
                      <a:tailEnd type="none" w="med" len="med"/>
                    </a:lnT>
                  </a:tcPr>
                </a:tc>
                <a:tc>
                  <a:txBody>
                    <a:bodyPr/>
                    <a:lstStyle/>
                    <a:p>
                      <a:pPr algn="ctr"/>
                      <a:endParaRPr lang="en-US" sz="4400" dirty="0"/>
                    </a:p>
                  </a:txBody>
                  <a:tcPr marL="55209" marR="55209" marT="27604" marB="27604">
                    <a:lnT w="38100" cap="flat" cmpd="sng" algn="ctr">
                      <a:solidFill>
                        <a:schemeClr val="accent3">
                          <a:lumMod val="75000"/>
                        </a:schemeClr>
                      </a:solidFill>
                      <a:prstDash val="solid"/>
                      <a:round/>
                      <a:headEnd type="none" w="med" len="med"/>
                      <a:tailEnd type="none" w="med" len="med"/>
                    </a:lnT>
                  </a:tcPr>
                </a:tc>
                <a:extLst>
                  <a:ext uri="{0D108BD9-81ED-4DB2-BD59-A6C34878D82A}">
                    <a16:rowId xmlns:a16="http://schemas.microsoft.com/office/drawing/2014/main" val="10000"/>
                  </a:ext>
                </a:extLst>
              </a:tr>
              <a:tr h="761680">
                <a:tc>
                  <a:txBody>
                    <a:bodyPr/>
                    <a:lstStyle/>
                    <a:p>
                      <a:pPr algn="ctr"/>
                      <a:endParaRPr lang="en-US" sz="4400" b="1" u="none" dirty="0"/>
                    </a:p>
                  </a:txBody>
                  <a:tcPr marL="55209" marR="55209" marT="27604" marB="27604">
                    <a:lnL w="38100" cap="flat" cmpd="sng" algn="ctr">
                      <a:solidFill>
                        <a:srgbClr val="FF5050"/>
                      </a:solidFill>
                      <a:prstDash val="solid"/>
                      <a:round/>
                      <a:headEnd type="none" w="med" len="med"/>
                      <a:tailEnd type="none" w="med" len="med"/>
                    </a:lnL>
                    <a:solidFill>
                      <a:schemeClr val="bg1"/>
                    </a:solidFill>
                  </a:tcPr>
                </a:tc>
                <a:tc>
                  <a:txBody>
                    <a:bodyPr/>
                    <a:lstStyle/>
                    <a:p>
                      <a:pPr algn="ctr"/>
                      <a:endParaRPr lang="en-US" sz="4400" b="1" dirty="0"/>
                    </a:p>
                  </a:txBody>
                  <a:tcPr marL="55209" marR="55209" marT="27604" marB="27604">
                    <a:solidFill>
                      <a:schemeClr val="bg1"/>
                    </a:solidFill>
                  </a:tcPr>
                </a:tc>
                <a:tc>
                  <a:txBody>
                    <a:bodyPr/>
                    <a:lstStyle/>
                    <a:p>
                      <a:pPr algn="ctr"/>
                      <a:r>
                        <a:rPr lang="en-US" sz="4400" b="1" dirty="0"/>
                        <a:t>X</a:t>
                      </a:r>
                    </a:p>
                  </a:txBody>
                  <a:tcPr marL="55209" marR="55209" marT="27604" marB="27604">
                    <a:solidFill>
                      <a:schemeClr val="bg1"/>
                    </a:solidFill>
                  </a:tcPr>
                </a:tc>
                <a:extLst>
                  <a:ext uri="{0D108BD9-81ED-4DB2-BD59-A6C34878D82A}">
                    <a16:rowId xmlns:a16="http://schemas.microsoft.com/office/drawing/2014/main" val="10001"/>
                  </a:ext>
                </a:extLst>
              </a:tr>
              <a:tr h="761680">
                <a:tc>
                  <a:txBody>
                    <a:bodyPr/>
                    <a:lstStyle/>
                    <a:p>
                      <a:pPr algn="ctr"/>
                      <a:r>
                        <a:rPr lang="en-US" sz="4400" b="1" dirty="0"/>
                        <a:t>X</a:t>
                      </a:r>
                    </a:p>
                  </a:txBody>
                  <a:tcPr marL="55209" marR="55209" marT="27604" marB="27604">
                    <a:lnL w="38100" cap="flat" cmpd="sng" algn="ctr">
                      <a:solidFill>
                        <a:srgbClr val="FF5050"/>
                      </a:solidFill>
                      <a:prstDash val="solid"/>
                      <a:round/>
                      <a:headEnd type="none" w="med" len="med"/>
                      <a:tailEnd type="none" w="med" len="med"/>
                    </a:lnL>
                    <a:lnB w="38100" cap="flat" cmpd="sng" algn="ctr">
                      <a:solidFill>
                        <a:schemeClr val="accent3">
                          <a:lumMod val="75000"/>
                        </a:schemeClr>
                      </a:solidFill>
                      <a:prstDash val="solid"/>
                      <a:round/>
                      <a:headEnd type="none" w="med" len="med"/>
                      <a:tailEnd type="none" w="med" len="med"/>
                    </a:lnB>
                    <a:solidFill>
                      <a:schemeClr val="bg1"/>
                    </a:solidFill>
                  </a:tcPr>
                </a:tc>
                <a:tc>
                  <a:txBody>
                    <a:bodyPr/>
                    <a:lstStyle/>
                    <a:p>
                      <a:endParaRPr lang="en-US" sz="1100" dirty="0"/>
                    </a:p>
                  </a:txBody>
                  <a:tcPr marL="55209" marR="55209" marT="27604" marB="27604">
                    <a:lnB w="38100"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a:endParaRPr lang="en-US" sz="4400" b="1" dirty="0"/>
                    </a:p>
                  </a:txBody>
                  <a:tcPr marL="55209" marR="55209" marT="27604" marB="27604">
                    <a:lnB w="38100" cap="flat" cmpd="sng" algn="ctr">
                      <a:solidFill>
                        <a:schemeClr val="accent3">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57" name="Group 56"/>
          <p:cNvGrpSpPr/>
          <p:nvPr/>
        </p:nvGrpSpPr>
        <p:grpSpPr>
          <a:xfrm>
            <a:off x="1600200" y="4351546"/>
            <a:ext cx="2438400" cy="2300378"/>
            <a:chOff x="2514600" y="1828800"/>
            <a:chExt cx="4038600" cy="3810000"/>
          </a:xfrm>
        </p:grpSpPr>
        <p:cxnSp>
          <p:nvCxnSpPr>
            <p:cNvPr id="58" name="Straight Connector 57"/>
            <p:cNvCxnSpPr/>
            <p:nvPr/>
          </p:nvCxnSpPr>
          <p:spPr>
            <a:xfrm>
              <a:off x="2514600" y="1828800"/>
              <a:ext cx="4038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514600" y="5638800"/>
              <a:ext cx="403860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514600" y="1828800"/>
              <a:ext cx="0" cy="38100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530788" y="1828800"/>
              <a:ext cx="0" cy="38100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9590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1371600"/>
          </a:xfrm>
        </p:spPr>
        <p:txBody>
          <a:bodyPr/>
          <a:lstStyle/>
          <a:p>
            <a:r>
              <a:rPr lang="en-US" dirty="0"/>
              <a:t>What Is a torus?</a:t>
            </a:r>
          </a:p>
        </p:txBody>
      </p:sp>
      <p:sp>
        <p:nvSpPr>
          <p:cNvPr id="3" name="Content Placeholder 2"/>
          <p:cNvSpPr>
            <a:spLocks noGrp="1"/>
          </p:cNvSpPr>
          <p:nvPr>
            <p:ph idx="1"/>
          </p:nvPr>
        </p:nvSpPr>
        <p:spPr>
          <a:xfrm>
            <a:off x="457200" y="1752600"/>
            <a:ext cx="8153400" cy="4952682"/>
          </a:xfrm>
        </p:spPr>
        <p:txBody>
          <a:bodyPr>
            <a:normAutofit/>
          </a:bodyPr>
          <a:lstStyle/>
          <a:p>
            <a:r>
              <a:rPr lang="en-US" dirty="0">
                <a:solidFill>
                  <a:schemeClr val="accent6">
                    <a:lumMod val="75000"/>
                  </a:schemeClr>
                </a:solidFill>
              </a:rPr>
              <a:t>Torus</a:t>
            </a:r>
            <a:r>
              <a:rPr lang="en-US" dirty="0"/>
              <a:t> = inner tube or surface of a donut (hollow on the inside)</a:t>
            </a:r>
          </a:p>
          <a:p>
            <a:endParaRPr lang="en-US" dirty="0"/>
          </a:p>
          <a:p>
            <a:endParaRPr lang="en-US" dirty="0"/>
          </a:p>
          <a:p>
            <a:endParaRPr lang="en-US" dirty="0"/>
          </a:p>
          <a:p>
            <a:r>
              <a:rPr lang="en-US" dirty="0"/>
              <a:t>We can build </a:t>
            </a:r>
            <a:r>
              <a:rPr lang="en-US" dirty="0">
                <a:solidFill>
                  <a:schemeClr val="accent6">
                    <a:lumMod val="75000"/>
                  </a:schemeClr>
                </a:solidFill>
              </a:rPr>
              <a:t>tori</a:t>
            </a:r>
            <a:r>
              <a:rPr lang="en-US" dirty="0"/>
              <a:t> (the plural of “torus”) by gluing together opposite sides of a square:</a:t>
            </a:r>
          </a:p>
          <a:p>
            <a:pPr>
              <a:spcBef>
                <a:spcPts val="300"/>
              </a:spcBef>
              <a:spcAft>
                <a:spcPts val="300"/>
              </a:spcAft>
            </a:pPr>
            <a:endParaRPr lang="en-US" dirty="0"/>
          </a:p>
        </p:txBody>
      </p:sp>
      <p:pic>
        <p:nvPicPr>
          <p:cNvPr id="4" name="Picture 3">
            <a:extLst>
              <a:ext uri="{FF2B5EF4-FFF2-40B4-BE49-F238E27FC236}">
                <a16:creationId xmlns:a16="http://schemas.microsoft.com/office/drawing/2014/main" id="{5E69F2FA-17F1-4771-8F56-DA73C2889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292883"/>
            <a:ext cx="3298580" cy="1136117"/>
          </a:xfrm>
          <a:prstGeom prst="rect">
            <a:avLst/>
          </a:prstGeom>
        </p:spPr>
      </p:pic>
      <p:pic>
        <p:nvPicPr>
          <p:cNvPr id="6" name="Picture 5">
            <a:extLst>
              <a:ext uri="{FF2B5EF4-FFF2-40B4-BE49-F238E27FC236}">
                <a16:creationId xmlns:a16="http://schemas.microsoft.com/office/drawing/2014/main" id="{29D382DD-3D53-4EC6-8032-3D0FAA67E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92" y="4713104"/>
            <a:ext cx="2034540" cy="1623060"/>
          </a:xfrm>
          <a:prstGeom prst="rect">
            <a:avLst/>
          </a:prstGeom>
        </p:spPr>
      </p:pic>
      <p:pic>
        <p:nvPicPr>
          <p:cNvPr id="7" name="Picture 6">
            <a:extLst>
              <a:ext uri="{FF2B5EF4-FFF2-40B4-BE49-F238E27FC236}">
                <a16:creationId xmlns:a16="http://schemas.microsoft.com/office/drawing/2014/main" id="{EE4D2BAC-0B21-4E9D-9307-6C02118C45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3889" y="4291987"/>
            <a:ext cx="1764792" cy="2253996"/>
          </a:xfrm>
          <a:prstGeom prst="rect">
            <a:avLst/>
          </a:prstGeom>
        </p:spPr>
      </p:pic>
      <p:pic>
        <p:nvPicPr>
          <p:cNvPr id="8" name="Picture 7">
            <a:extLst>
              <a:ext uri="{FF2B5EF4-FFF2-40B4-BE49-F238E27FC236}">
                <a16:creationId xmlns:a16="http://schemas.microsoft.com/office/drawing/2014/main" id="{DB9874F4-8A77-4B05-AFE3-BCB6D1AEBB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9180" y="4495800"/>
            <a:ext cx="1828800" cy="1984248"/>
          </a:xfrm>
          <a:prstGeom prst="rect">
            <a:avLst/>
          </a:prstGeom>
        </p:spPr>
      </p:pic>
      <p:pic>
        <p:nvPicPr>
          <p:cNvPr id="9" name="Picture 8">
            <a:extLst>
              <a:ext uri="{FF2B5EF4-FFF2-40B4-BE49-F238E27FC236}">
                <a16:creationId xmlns:a16="http://schemas.microsoft.com/office/drawing/2014/main" id="{72DA807C-6DE1-41C5-95D7-75BB989F82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7416" y="4839641"/>
            <a:ext cx="2802636" cy="1728216"/>
          </a:xfrm>
          <a:prstGeom prst="rect">
            <a:avLst/>
          </a:prstGeom>
        </p:spPr>
      </p:pic>
      <p:cxnSp>
        <p:nvCxnSpPr>
          <p:cNvPr id="10" name="Straight Arrow Connector 9">
            <a:extLst>
              <a:ext uri="{FF2B5EF4-FFF2-40B4-BE49-F238E27FC236}">
                <a16:creationId xmlns:a16="http://schemas.microsoft.com/office/drawing/2014/main" id="{0290597C-7087-4810-9222-72646DA506D0}"/>
              </a:ext>
            </a:extLst>
          </p:cNvPr>
          <p:cNvCxnSpPr/>
          <p:nvPr/>
        </p:nvCxnSpPr>
        <p:spPr>
          <a:xfrm>
            <a:off x="2090294" y="5418985"/>
            <a:ext cx="581675" cy="0"/>
          </a:xfrm>
          <a:prstGeom prst="straightConnector1">
            <a:avLst/>
          </a:prstGeom>
          <a:ln w="57150">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E2EAEAC-D5F0-4CA7-863A-CBBE9CD01EF8}"/>
              </a:ext>
            </a:extLst>
          </p:cNvPr>
          <p:cNvCxnSpPr/>
          <p:nvPr/>
        </p:nvCxnSpPr>
        <p:spPr>
          <a:xfrm>
            <a:off x="5771180" y="5418985"/>
            <a:ext cx="516636" cy="0"/>
          </a:xfrm>
          <a:prstGeom prst="straightConnector1">
            <a:avLst/>
          </a:prstGeom>
          <a:ln w="57150">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6DC49E5-ADC8-4DD4-A65B-3BE695107145}"/>
              </a:ext>
            </a:extLst>
          </p:cNvPr>
          <p:cNvCxnSpPr/>
          <p:nvPr/>
        </p:nvCxnSpPr>
        <p:spPr>
          <a:xfrm>
            <a:off x="3782180" y="5421989"/>
            <a:ext cx="595795" cy="0"/>
          </a:xfrm>
          <a:prstGeom prst="straightConnector1">
            <a:avLst/>
          </a:prstGeom>
          <a:ln w="57150">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503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33879256"/>
              </p:ext>
            </p:extLst>
          </p:nvPr>
        </p:nvGraphicFramePr>
        <p:xfrm>
          <a:off x="2514600" y="1828800"/>
          <a:ext cx="4038600" cy="3784599"/>
        </p:xfrm>
        <a:graphic>
          <a:graphicData uri="http://schemas.openxmlformats.org/drawingml/2006/table">
            <a:tbl>
              <a:tblPr firstRow="1" bandRow="1">
                <a:tableStyleId>{616DA210-FB5B-4158-B5E0-FEB733F419BA}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261533">
                <a:tc>
                  <a:txBody>
                    <a:bodyPr/>
                    <a:lstStyle/>
                    <a:p>
                      <a:pPr algn="ctr"/>
                      <a:endParaRPr lang="en-US" sz="7200" dirty="0"/>
                    </a:p>
                  </a:txBody>
                  <a:tcPr/>
                </a:tc>
                <a:tc>
                  <a:txBody>
                    <a:bodyPr/>
                    <a:lstStyle/>
                    <a:p>
                      <a:pPr algn="ctr"/>
                      <a:endParaRPr lang="en-US" sz="7200" dirty="0"/>
                    </a:p>
                  </a:txBody>
                  <a:tcPr/>
                </a:tc>
                <a:tc>
                  <a:txBody>
                    <a:bodyPr/>
                    <a:lstStyle/>
                    <a:p>
                      <a:pPr algn="ctr"/>
                      <a:endParaRPr lang="en-US" sz="7200" dirty="0"/>
                    </a:p>
                  </a:txBody>
                  <a:tcPr/>
                </a:tc>
                <a:extLst>
                  <a:ext uri="{0D108BD9-81ED-4DB2-BD59-A6C34878D82A}">
                    <a16:rowId xmlns:a16="http://schemas.microsoft.com/office/drawing/2014/main" val="10000"/>
                  </a:ext>
                </a:extLst>
              </a:tr>
              <a:tr h="1261533">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1"/>
                  </a:ext>
                </a:extLst>
              </a:tr>
              <a:tr h="1261533">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Torus tic-tac-toe</a:t>
            </a:r>
            <a:endParaRPr lang="en-US" dirty="0">
              <a:solidFill>
                <a:schemeClr val="accent6">
                  <a:lumMod val="75000"/>
                </a:schemeClr>
              </a:solidFill>
            </a:endParaRPr>
          </a:p>
        </p:txBody>
      </p:sp>
    </p:spTree>
    <p:extLst>
      <p:ext uri="{BB962C8B-B14F-4D97-AF65-F5344CB8AC3E}">
        <p14:creationId xmlns:p14="http://schemas.microsoft.com/office/powerpoint/2010/main" val="3670557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24281411"/>
              </p:ext>
            </p:extLst>
          </p:nvPr>
        </p:nvGraphicFramePr>
        <p:xfrm>
          <a:off x="2514600" y="1828800"/>
          <a:ext cx="4038600" cy="3784599"/>
        </p:xfrm>
        <a:graphic>
          <a:graphicData uri="http://schemas.openxmlformats.org/drawingml/2006/table">
            <a:tbl>
              <a:tblPr firstRow="1" bandRow="1">
                <a:tableStyleId>{616DA210-FB5B-4158-B5E0-FEB733F419BA}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261533">
                <a:tc>
                  <a:txBody>
                    <a:bodyPr/>
                    <a:lstStyle/>
                    <a:p>
                      <a:pPr algn="ctr"/>
                      <a:endParaRPr lang="en-US" sz="7200" dirty="0"/>
                    </a:p>
                  </a:txBody>
                  <a:tcPr/>
                </a:tc>
                <a:tc>
                  <a:txBody>
                    <a:bodyPr/>
                    <a:lstStyle/>
                    <a:p>
                      <a:pPr algn="ctr"/>
                      <a:endParaRPr lang="en-US" sz="7200" dirty="0"/>
                    </a:p>
                  </a:txBody>
                  <a:tcPr/>
                </a:tc>
                <a:tc>
                  <a:txBody>
                    <a:bodyPr/>
                    <a:lstStyle/>
                    <a:p>
                      <a:pPr algn="ctr"/>
                      <a:endParaRPr lang="en-US" sz="7200" dirty="0"/>
                    </a:p>
                  </a:txBody>
                  <a:tcPr/>
                </a:tc>
                <a:extLst>
                  <a:ext uri="{0D108BD9-81ED-4DB2-BD59-A6C34878D82A}">
                    <a16:rowId xmlns:a16="http://schemas.microsoft.com/office/drawing/2014/main" val="10000"/>
                  </a:ext>
                </a:extLst>
              </a:tr>
              <a:tr h="1261533">
                <a:tc>
                  <a:txBody>
                    <a:bodyPr/>
                    <a:lstStyle/>
                    <a:p>
                      <a:endParaRPr lang="en-US" dirty="0"/>
                    </a:p>
                  </a:txBody>
                  <a:tcPr>
                    <a:solidFill>
                      <a:schemeClr val="bg1"/>
                    </a:solidFill>
                  </a:tcPr>
                </a:tc>
                <a:tc>
                  <a:txBody>
                    <a:bodyPr/>
                    <a:lstStyle/>
                    <a:p>
                      <a:pPr algn="ctr"/>
                      <a:r>
                        <a:rPr lang="en-US" sz="7200" b="1" dirty="0"/>
                        <a:t>X</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1"/>
                  </a:ext>
                </a:extLst>
              </a:tr>
              <a:tr h="1261533">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Torus tic-tac-toe</a:t>
            </a:r>
            <a:endParaRPr lang="en-US" dirty="0">
              <a:solidFill>
                <a:schemeClr val="accent6">
                  <a:lumMod val="75000"/>
                </a:schemeClr>
              </a:solidFill>
            </a:endParaRPr>
          </a:p>
        </p:txBody>
      </p:sp>
    </p:spTree>
    <p:extLst>
      <p:ext uri="{BB962C8B-B14F-4D97-AF65-F5344CB8AC3E}">
        <p14:creationId xmlns:p14="http://schemas.microsoft.com/office/powerpoint/2010/main" val="3583550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95901598"/>
              </p:ext>
            </p:extLst>
          </p:nvPr>
        </p:nvGraphicFramePr>
        <p:xfrm>
          <a:off x="2514600" y="1828800"/>
          <a:ext cx="4038600" cy="3784599"/>
        </p:xfrm>
        <a:graphic>
          <a:graphicData uri="http://schemas.openxmlformats.org/drawingml/2006/table">
            <a:tbl>
              <a:tblPr firstRow="1" bandRow="1">
                <a:tableStyleId>{616DA210-FB5B-4158-B5E0-FEB733F419BA}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261533">
                <a:tc>
                  <a:txBody>
                    <a:bodyPr/>
                    <a:lstStyle/>
                    <a:p>
                      <a:pPr algn="ctr"/>
                      <a:endParaRPr lang="en-US" sz="7200" dirty="0"/>
                    </a:p>
                  </a:txBody>
                  <a:tcPr/>
                </a:tc>
                <a:tc>
                  <a:txBody>
                    <a:bodyPr/>
                    <a:lstStyle/>
                    <a:p>
                      <a:pPr algn="ctr"/>
                      <a:r>
                        <a:rPr lang="en-US" sz="7200" dirty="0"/>
                        <a:t>O</a:t>
                      </a:r>
                    </a:p>
                  </a:txBody>
                  <a:tcPr/>
                </a:tc>
                <a:tc>
                  <a:txBody>
                    <a:bodyPr/>
                    <a:lstStyle/>
                    <a:p>
                      <a:pPr algn="ctr"/>
                      <a:endParaRPr lang="en-US" sz="7200" dirty="0"/>
                    </a:p>
                  </a:txBody>
                  <a:tcPr/>
                </a:tc>
                <a:extLst>
                  <a:ext uri="{0D108BD9-81ED-4DB2-BD59-A6C34878D82A}">
                    <a16:rowId xmlns:a16="http://schemas.microsoft.com/office/drawing/2014/main" val="10000"/>
                  </a:ext>
                </a:extLst>
              </a:tr>
              <a:tr h="1261533">
                <a:tc>
                  <a:txBody>
                    <a:bodyPr/>
                    <a:lstStyle/>
                    <a:p>
                      <a:endParaRPr lang="en-US" dirty="0"/>
                    </a:p>
                  </a:txBody>
                  <a:tcPr>
                    <a:solidFill>
                      <a:schemeClr val="bg1"/>
                    </a:solidFill>
                  </a:tcPr>
                </a:tc>
                <a:tc>
                  <a:txBody>
                    <a:bodyPr/>
                    <a:lstStyle/>
                    <a:p>
                      <a:pPr algn="ctr"/>
                      <a:r>
                        <a:rPr lang="en-US" sz="7200" b="1" i="0" dirty="0"/>
                        <a:t>X</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1"/>
                  </a:ext>
                </a:extLst>
              </a:tr>
              <a:tr h="1261533">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pPr algn="ctr"/>
                      <a:endParaRPr lang="en-US" sz="7200" b="1" dirty="0"/>
                    </a:p>
                  </a:txBody>
                  <a:tcPr>
                    <a:solidFill>
                      <a:schemeClr val="bg1"/>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Torus tic-tac-toe</a:t>
            </a:r>
            <a:endParaRPr lang="en-US" dirty="0">
              <a:solidFill>
                <a:schemeClr val="accent6">
                  <a:lumMod val="75000"/>
                </a:schemeClr>
              </a:solidFill>
            </a:endParaRPr>
          </a:p>
        </p:txBody>
      </p:sp>
    </p:spTree>
    <p:extLst>
      <p:ext uri="{BB962C8B-B14F-4D97-AF65-F5344CB8AC3E}">
        <p14:creationId xmlns:p14="http://schemas.microsoft.com/office/powerpoint/2010/main" val="164388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98103804"/>
              </p:ext>
            </p:extLst>
          </p:nvPr>
        </p:nvGraphicFramePr>
        <p:xfrm>
          <a:off x="2514600" y="1828800"/>
          <a:ext cx="4038600" cy="3784599"/>
        </p:xfrm>
        <a:graphic>
          <a:graphicData uri="http://schemas.openxmlformats.org/drawingml/2006/table">
            <a:tbl>
              <a:tblPr firstRow="1" bandRow="1">
                <a:tableStyleId>{616DA210-FB5B-4158-B5E0-FEB733F419BA}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261533">
                <a:tc>
                  <a:txBody>
                    <a:bodyPr/>
                    <a:lstStyle/>
                    <a:p>
                      <a:pPr algn="ctr"/>
                      <a:r>
                        <a:rPr lang="en-US" sz="7200" dirty="0"/>
                        <a:t>X</a:t>
                      </a:r>
                    </a:p>
                  </a:txBody>
                  <a:tcPr/>
                </a:tc>
                <a:tc>
                  <a:txBody>
                    <a:bodyPr/>
                    <a:lstStyle/>
                    <a:p>
                      <a:pPr algn="ctr"/>
                      <a:r>
                        <a:rPr lang="en-US" sz="7200" dirty="0"/>
                        <a:t>O</a:t>
                      </a:r>
                    </a:p>
                  </a:txBody>
                  <a:tcPr/>
                </a:tc>
                <a:tc>
                  <a:txBody>
                    <a:bodyPr/>
                    <a:lstStyle/>
                    <a:p>
                      <a:pPr algn="ctr"/>
                      <a:endParaRPr lang="en-US" sz="7200" dirty="0"/>
                    </a:p>
                  </a:txBody>
                  <a:tcPr/>
                </a:tc>
                <a:extLst>
                  <a:ext uri="{0D108BD9-81ED-4DB2-BD59-A6C34878D82A}">
                    <a16:rowId xmlns:a16="http://schemas.microsoft.com/office/drawing/2014/main" val="10000"/>
                  </a:ext>
                </a:extLst>
              </a:tr>
              <a:tr h="1261533">
                <a:tc>
                  <a:txBody>
                    <a:bodyPr/>
                    <a:lstStyle/>
                    <a:p>
                      <a:endParaRPr lang="en-US" dirty="0"/>
                    </a:p>
                  </a:txBody>
                  <a:tcPr>
                    <a:solidFill>
                      <a:schemeClr val="bg1"/>
                    </a:solidFill>
                  </a:tcPr>
                </a:tc>
                <a:tc>
                  <a:txBody>
                    <a:bodyPr/>
                    <a:lstStyle/>
                    <a:p>
                      <a:pPr algn="ctr"/>
                      <a:r>
                        <a:rPr lang="en-US" sz="7200" b="1" i="0" dirty="0"/>
                        <a:t>X</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1"/>
                  </a:ext>
                </a:extLst>
              </a:tr>
              <a:tr h="1261533">
                <a:tc>
                  <a:txBody>
                    <a:bodyPr/>
                    <a:lstStyle/>
                    <a:p>
                      <a:pPr algn="ctr"/>
                      <a:endParaRPr lang="en-US" sz="7200" b="1" i="0" dirty="0"/>
                    </a:p>
                  </a:txBody>
                  <a:tcPr>
                    <a:solidFill>
                      <a:schemeClr val="bg1"/>
                    </a:solidFill>
                  </a:tcPr>
                </a:tc>
                <a:tc>
                  <a:txBody>
                    <a:bodyPr/>
                    <a:lstStyle/>
                    <a:p>
                      <a:endParaRPr lang="en-US"/>
                    </a:p>
                  </a:txBody>
                  <a:tcPr>
                    <a:solidFill>
                      <a:schemeClr val="bg1"/>
                    </a:solidFill>
                  </a:tcPr>
                </a:tc>
                <a:tc>
                  <a:txBody>
                    <a:bodyPr/>
                    <a:lstStyle/>
                    <a:p>
                      <a:pPr algn="ctr"/>
                      <a:endParaRPr lang="en-US" sz="7200" b="1" dirty="0"/>
                    </a:p>
                  </a:txBody>
                  <a:tcPr>
                    <a:solidFill>
                      <a:schemeClr val="bg1"/>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Torus tic-tac-toe</a:t>
            </a:r>
            <a:endParaRPr lang="en-US" dirty="0">
              <a:solidFill>
                <a:schemeClr val="accent6">
                  <a:lumMod val="75000"/>
                </a:schemeClr>
              </a:solidFill>
            </a:endParaRPr>
          </a:p>
        </p:txBody>
      </p:sp>
    </p:spTree>
    <p:extLst>
      <p:ext uri="{BB962C8B-B14F-4D97-AF65-F5344CB8AC3E}">
        <p14:creationId xmlns:p14="http://schemas.microsoft.com/office/powerpoint/2010/main" val="2575456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57947252"/>
              </p:ext>
            </p:extLst>
          </p:nvPr>
        </p:nvGraphicFramePr>
        <p:xfrm>
          <a:off x="2514600" y="1828800"/>
          <a:ext cx="4038600" cy="3784599"/>
        </p:xfrm>
        <a:graphic>
          <a:graphicData uri="http://schemas.openxmlformats.org/drawingml/2006/table">
            <a:tbl>
              <a:tblPr firstRow="1" bandRow="1">
                <a:tableStyleId>{616DA210-FB5B-4158-B5E0-FEB733F419BA}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261533">
                <a:tc>
                  <a:txBody>
                    <a:bodyPr/>
                    <a:lstStyle/>
                    <a:p>
                      <a:pPr algn="ctr"/>
                      <a:r>
                        <a:rPr lang="en-US" sz="7200" dirty="0"/>
                        <a:t>X</a:t>
                      </a:r>
                    </a:p>
                  </a:txBody>
                  <a:tcPr/>
                </a:tc>
                <a:tc>
                  <a:txBody>
                    <a:bodyPr/>
                    <a:lstStyle/>
                    <a:p>
                      <a:pPr algn="ctr"/>
                      <a:r>
                        <a:rPr lang="en-US" sz="7200" dirty="0"/>
                        <a:t>O</a:t>
                      </a:r>
                    </a:p>
                  </a:txBody>
                  <a:tcPr/>
                </a:tc>
                <a:tc>
                  <a:txBody>
                    <a:bodyPr/>
                    <a:lstStyle/>
                    <a:p>
                      <a:pPr algn="ctr"/>
                      <a:endParaRPr lang="en-US" sz="7200" dirty="0"/>
                    </a:p>
                  </a:txBody>
                  <a:tcPr/>
                </a:tc>
                <a:extLst>
                  <a:ext uri="{0D108BD9-81ED-4DB2-BD59-A6C34878D82A}">
                    <a16:rowId xmlns:a16="http://schemas.microsoft.com/office/drawing/2014/main" val="10000"/>
                  </a:ext>
                </a:extLst>
              </a:tr>
              <a:tr h="1261533">
                <a:tc>
                  <a:txBody>
                    <a:bodyPr/>
                    <a:lstStyle/>
                    <a:p>
                      <a:pPr algn="ctr"/>
                      <a:endParaRPr lang="en-US" sz="7200" b="1" dirty="0"/>
                    </a:p>
                  </a:txBody>
                  <a:tcPr>
                    <a:solidFill>
                      <a:schemeClr val="bg1"/>
                    </a:solidFill>
                  </a:tcPr>
                </a:tc>
                <a:tc>
                  <a:txBody>
                    <a:bodyPr/>
                    <a:lstStyle/>
                    <a:p>
                      <a:pPr algn="ctr"/>
                      <a:r>
                        <a:rPr lang="en-US" sz="7200" b="1" i="0" dirty="0"/>
                        <a:t>X</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1"/>
                  </a:ext>
                </a:extLst>
              </a:tr>
              <a:tr h="1261533">
                <a:tc>
                  <a:txBody>
                    <a:bodyPr/>
                    <a:lstStyle/>
                    <a:p>
                      <a:pPr algn="ctr"/>
                      <a:endParaRPr lang="en-US" sz="7200" b="1" i="0" dirty="0"/>
                    </a:p>
                  </a:txBody>
                  <a:tcPr>
                    <a:solidFill>
                      <a:schemeClr val="bg1"/>
                    </a:solidFill>
                  </a:tcPr>
                </a:tc>
                <a:tc>
                  <a:txBody>
                    <a:bodyPr/>
                    <a:lstStyle/>
                    <a:p>
                      <a:endParaRPr lang="en-US"/>
                    </a:p>
                  </a:txBody>
                  <a:tcPr>
                    <a:solidFill>
                      <a:schemeClr val="bg1"/>
                    </a:solidFill>
                  </a:tcPr>
                </a:tc>
                <a:tc>
                  <a:txBody>
                    <a:bodyPr/>
                    <a:lstStyle/>
                    <a:p>
                      <a:pPr algn="ctr"/>
                      <a:r>
                        <a:rPr lang="en-US" sz="7200" b="1" dirty="0"/>
                        <a:t>O</a:t>
                      </a:r>
                    </a:p>
                  </a:txBody>
                  <a:tcPr>
                    <a:solidFill>
                      <a:schemeClr val="bg1"/>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Torus tic-tac-toe</a:t>
            </a:r>
            <a:endParaRPr lang="en-US" dirty="0">
              <a:solidFill>
                <a:schemeClr val="accent6">
                  <a:lumMod val="75000"/>
                </a:schemeClr>
              </a:solidFill>
            </a:endParaRPr>
          </a:p>
        </p:txBody>
      </p:sp>
    </p:spTree>
    <p:extLst>
      <p:ext uri="{BB962C8B-B14F-4D97-AF65-F5344CB8AC3E}">
        <p14:creationId xmlns:p14="http://schemas.microsoft.com/office/powerpoint/2010/main" val="1907736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89492876"/>
              </p:ext>
            </p:extLst>
          </p:nvPr>
        </p:nvGraphicFramePr>
        <p:xfrm>
          <a:off x="2514600" y="1828800"/>
          <a:ext cx="4038600" cy="3784599"/>
        </p:xfrm>
        <a:graphic>
          <a:graphicData uri="http://schemas.openxmlformats.org/drawingml/2006/table">
            <a:tbl>
              <a:tblPr firstRow="1" bandRow="1">
                <a:tableStyleId>{616DA210-FB5B-4158-B5E0-FEB733F419BA}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261533">
                <a:tc>
                  <a:txBody>
                    <a:bodyPr/>
                    <a:lstStyle/>
                    <a:p>
                      <a:pPr algn="ctr"/>
                      <a:r>
                        <a:rPr lang="en-US" sz="7200" dirty="0"/>
                        <a:t>X</a:t>
                      </a:r>
                    </a:p>
                  </a:txBody>
                  <a:tcPr/>
                </a:tc>
                <a:tc>
                  <a:txBody>
                    <a:bodyPr/>
                    <a:lstStyle/>
                    <a:p>
                      <a:pPr algn="ctr"/>
                      <a:r>
                        <a:rPr lang="en-US" sz="7200" dirty="0"/>
                        <a:t>O</a:t>
                      </a:r>
                    </a:p>
                  </a:txBody>
                  <a:tcPr/>
                </a:tc>
                <a:tc>
                  <a:txBody>
                    <a:bodyPr/>
                    <a:lstStyle/>
                    <a:p>
                      <a:pPr algn="ctr"/>
                      <a:endParaRPr lang="en-US" sz="7200" dirty="0"/>
                    </a:p>
                  </a:txBody>
                  <a:tcPr/>
                </a:tc>
                <a:extLst>
                  <a:ext uri="{0D108BD9-81ED-4DB2-BD59-A6C34878D82A}">
                    <a16:rowId xmlns:a16="http://schemas.microsoft.com/office/drawing/2014/main" val="10000"/>
                  </a:ext>
                </a:extLst>
              </a:tr>
              <a:tr h="1261533">
                <a:tc>
                  <a:txBody>
                    <a:bodyPr/>
                    <a:lstStyle/>
                    <a:p>
                      <a:pPr algn="ctr"/>
                      <a:r>
                        <a:rPr lang="en-US" sz="7200" b="1" dirty="0"/>
                        <a:t>X</a:t>
                      </a:r>
                    </a:p>
                  </a:txBody>
                  <a:tcPr>
                    <a:solidFill>
                      <a:schemeClr val="bg1"/>
                    </a:solidFill>
                  </a:tcPr>
                </a:tc>
                <a:tc>
                  <a:txBody>
                    <a:bodyPr/>
                    <a:lstStyle/>
                    <a:p>
                      <a:pPr algn="ctr"/>
                      <a:r>
                        <a:rPr lang="en-US" sz="7200" b="1" i="0" dirty="0"/>
                        <a:t>X</a:t>
                      </a:r>
                    </a:p>
                  </a:txBody>
                  <a:tcPr>
                    <a:solidFill>
                      <a:schemeClr val="bg1"/>
                    </a:solidFill>
                  </a:tcPr>
                </a:tc>
                <a:tc>
                  <a:txBody>
                    <a:bodyPr/>
                    <a:lstStyle/>
                    <a:p>
                      <a:pPr algn="ctr"/>
                      <a:endParaRPr lang="en-US" sz="7200" b="1" i="0" dirty="0"/>
                    </a:p>
                  </a:txBody>
                  <a:tcPr>
                    <a:solidFill>
                      <a:schemeClr val="bg1"/>
                    </a:solidFill>
                  </a:tcPr>
                </a:tc>
                <a:extLst>
                  <a:ext uri="{0D108BD9-81ED-4DB2-BD59-A6C34878D82A}">
                    <a16:rowId xmlns:a16="http://schemas.microsoft.com/office/drawing/2014/main" val="10001"/>
                  </a:ext>
                </a:extLst>
              </a:tr>
              <a:tr h="1261533">
                <a:tc>
                  <a:txBody>
                    <a:bodyPr/>
                    <a:lstStyle/>
                    <a:p>
                      <a:pPr algn="ctr"/>
                      <a:endParaRPr lang="en-US" sz="7200" b="1" i="0" dirty="0"/>
                    </a:p>
                  </a:txBody>
                  <a:tcPr>
                    <a:solidFill>
                      <a:schemeClr val="bg1"/>
                    </a:solidFill>
                  </a:tcPr>
                </a:tc>
                <a:tc>
                  <a:txBody>
                    <a:bodyPr/>
                    <a:lstStyle/>
                    <a:p>
                      <a:endParaRPr lang="en-US"/>
                    </a:p>
                  </a:txBody>
                  <a:tcPr>
                    <a:solidFill>
                      <a:schemeClr val="bg1"/>
                    </a:solidFill>
                  </a:tcPr>
                </a:tc>
                <a:tc>
                  <a:txBody>
                    <a:bodyPr/>
                    <a:lstStyle/>
                    <a:p>
                      <a:pPr algn="ctr"/>
                      <a:r>
                        <a:rPr lang="en-US" sz="7200" b="1" dirty="0"/>
                        <a:t>O</a:t>
                      </a:r>
                    </a:p>
                  </a:txBody>
                  <a:tcPr>
                    <a:solidFill>
                      <a:schemeClr val="bg1"/>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Torus tic-tac-toe</a:t>
            </a:r>
            <a:endParaRPr lang="en-US" dirty="0">
              <a:solidFill>
                <a:schemeClr val="accent6">
                  <a:lumMod val="75000"/>
                </a:schemeClr>
              </a:solidFill>
            </a:endParaRPr>
          </a:p>
        </p:txBody>
      </p:sp>
    </p:spTree>
    <p:extLst>
      <p:ext uri="{BB962C8B-B14F-4D97-AF65-F5344CB8AC3E}">
        <p14:creationId xmlns:p14="http://schemas.microsoft.com/office/powerpoint/2010/main" val="523801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953</TotalTime>
  <Words>1068</Words>
  <Application>Microsoft Office PowerPoint</Application>
  <PresentationFormat>On-screen Show (4:3)</PresentationFormat>
  <Paragraphs>145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Essential</vt:lpstr>
      <vt:lpstr>Investigating mathematics research through a game: Torus  tic-tac-toe</vt:lpstr>
      <vt:lpstr>What does mathematics research look like?</vt:lpstr>
      <vt:lpstr>What Is a torus?</vt:lpstr>
      <vt:lpstr>Torus tic-tac-toe</vt:lpstr>
      <vt:lpstr>Torus tic-tac-toe</vt:lpstr>
      <vt:lpstr>Torus tic-tac-toe</vt:lpstr>
      <vt:lpstr>Torus tic-tac-toe</vt:lpstr>
      <vt:lpstr>Torus tic-tac-toe</vt:lpstr>
      <vt:lpstr>Torus tic-tac-toe</vt:lpstr>
      <vt:lpstr>Torus tic-tac-toe</vt:lpstr>
      <vt:lpstr>Torus tic-tac-toe</vt:lpstr>
      <vt:lpstr>Torus tic-tac-toe</vt:lpstr>
      <vt:lpstr>Torus tic-tac-toe</vt:lpstr>
      <vt:lpstr>Torus tic-tac-toe</vt:lpstr>
      <vt:lpstr>Torus tic-tac-toe</vt:lpstr>
      <vt:lpstr>Torus tic-tac-toe</vt:lpstr>
      <vt:lpstr>Torus tic-tac-toe</vt:lpstr>
      <vt:lpstr>Torus tic-tac-toe</vt:lpstr>
      <vt:lpstr>Torus tic-tac-toe</vt:lpstr>
      <vt:lpstr>Torus tic-tac-toe</vt:lpstr>
      <vt:lpstr>Do not show this slide to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Does a Donut</dc:title>
  <dc:creator>Owner</dc:creator>
  <cp:lastModifiedBy>Sarah Blackwell</cp:lastModifiedBy>
  <cp:revision>98</cp:revision>
  <cp:lastPrinted>2021-02-03T22:02:51Z</cp:lastPrinted>
  <dcterms:created xsi:type="dcterms:W3CDTF">2018-03-27T03:50:59Z</dcterms:created>
  <dcterms:modified xsi:type="dcterms:W3CDTF">2021-02-03T22:04:23Z</dcterms:modified>
</cp:coreProperties>
</file>