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258" r:id="rId4"/>
    <p:sldId id="260" r:id="rId5"/>
    <p:sldId id="261" r:id="rId6"/>
    <p:sldId id="262" r:id="rId7"/>
    <p:sldId id="266" r:id="rId8"/>
    <p:sldId id="263" r:id="rId9"/>
    <p:sldId id="264" r:id="rId10"/>
    <p:sldId id="265" r:id="rId11"/>
    <p:sldId id="267" r:id="rId12"/>
    <p:sldId id="274" r:id="rId13"/>
    <p:sldId id="268" r:id="rId14"/>
    <p:sldId id="269" r:id="rId15"/>
    <p:sldId id="272" r:id="rId16"/>
    <p:sldId id="270" r:id="rId17"/>
    <p:sldId id="271" r:id="rId18"/>
    <p:sldId id="25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0047"/>
  </p:normalViewPr>
  <p:slideViewPr>
    <p:cSldViewPr snapToGrid="0" snapToObjects="1">
      <p:cViewPr varScale="1">
        <p:scale>
          <a:sx n="75" d="100"/>
          <a:sy n="75" d="100"/>
        </p:scale>
        <p:origin x="19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7303BF-9DF8-461B-AEF7-F484FCE3EE0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3D220F2-4646-426F-BB87-B64116C9DFBB}">
      <dgm:prSet/>
      <dgm:spPr/>
      <dgm:t>
        <a:bodyPr/>
        <a:lstStyle/>
        <a:p>
          <a:pPr>
            <a:defRPr cap="all"/>
          </a:pPr>
          <a:r>
            <a:rPr lang="en-US"/>
            <a:t>Hearing</a:t>
          </a:r>
        </a:p>
      </dgm:t>
    </dgm:pt>
    <dgm:pt modelId="{D97EFBE4-A1E3-4C9C-9DEB-86BDBB071A2F}" type="parTrans" cxnId="{44944846-3256-4532-B2CD-F3C3E8167791}">
      <dgm:prSet/>
      <dgm:spPr/>
      <dgm:t>
        <a:bodyPr/>
        <a:lstStyle/>
        <a:p>
          <a:endParaRPr lang="en-US"/>
        </a:p>
      </dgm:t>
    </dgm:pt>
    <dgm:pt modelId="{1999E7FC-4643-4B0D-8D0E-493555A71C50}" type="sibTrans" cxnId="{44944846-3256-4532-B2CD-F3C3E8167791}">
      <dgm:prSet/>
      <dgm:spPr/>
      <dgm:t>
        <a:bodyPr/>
        <a:lstStyle/>
        <a:p>
          <a:endParaRPr lang="en-US"/>
        </a:p>
      </dgm:t>
    </dgm:pt>
    <dgm:pt modelId="{B52ECC46-D8FE-46DB-8230-72637BDACBF6}">
      <dgm:prSet/>
      <dgm:spPr/>
      <dgm:t>
        <a:bodyPr/>
        <a:lstStyle/>
        <a:p>
          <a:pPr>
            <a:defRPr cap="all"/>
          </a:pPr>
          <a:r>
            <a:rPr lang="en-US"/>
            <a:t>Touch</a:t>
          </a:r>
        </a:p>
      </dgm:t>
    </dgm:pt>
    <dgm:pt modelId="{10CA3838-73F9-46F3-A9FC-238BE079060E}" type="parTrans" cxnId="{7FFC0DEC-C51A-4739-B9DA-2D596E03D699}">
      <dgm:prSet/>
      <dgm:spPr/>
      <dgm:t>
        <a:bodyPr/>
        <a:lstStyle/>
        <a:p>
          <a:endParaRPr lang="en-US"/>
        </a:p>
      </dgm:t>
    </dgm:pt>
    <dgm:pt modelId="{4D890319-D528-4F98-B714-E7CC8CAFE744}" type="sibTrans" cxnId="{7FFC0DEC-C51A-4739-B9DA-2D596E03D699}">
      <dgm:prSet/>
      <dgm:spPr/>
      <dgm:t>
        <a:bodyPr/>
        <a:lstStyle/>
        <a:p>
          <a:endParaRPr lang="en-US"/>
        </a:p>
      </dgm:t>
    </dgm:pt>
    <dgm:pt modelId="{379F118E-1AD2-4295-956C-35624EEC74B8}">
      <dgm:prSet/>
      <dgm:spPr/>
      <dgm:t>
        <a:bodyPr/>
        <a:lstStyle/>
        <a:p>
          <a:pPr>
            <a:defRPr cap="all"/>
          </a:pPr>
          <a:r>
            <a:rPr lang="en-US"/>
            <a:t>Taste</a:t>
          </a:r>
        </a:p>
      </dgm:t>
    </dgm:pt>
    <dgm:pt modelId="{D93C931E-6ED4-47FF-BDA7-4A1A0AF55B1D}" type="parTrans" cxnId="{D1AD006C-3884-460A-AC14-F7B461AC1E19}">
      <dgm:prSet/>
      <dgm:spPr/>
      <dgm:t>
        <a:bodyPr/>
        <a:lstStyle/>
        <a:p>
          <a:endParaRPr lang="en-US"/>
        </a:p>
      </dgm:t>
    </dgm:pt>
    <dgm:pt modelId="{F5531486-FC6B-4B7E-B8FF-AADF589CAC28}" type="sibTrans" cxnId="{D1AD006C-3884-460A-AC14-F7B461AC1E19}">
      <dgm:prSet/>
      <dgm:spPr/>
      <dgm:t>
        <a:bodyPr/>
        <a:lstStyle/>
        <a:p>
          <a:endParaRPr lang="en-US"/>
        </a:p>
      </dgm:t>
    </dgm:pt>
    <dgm:pt modelId="{8A391B27-EA64-4EB1-93B9-1CD2B2F6BA99}">
      <dgm:prSet/>
      <dgm:spPr/>
      <dgm:t>
        <a:bodyPr/>
        <a:lstStyle/>
        <a:p>
          <a:pPr>
            <a:defRPr cap="all"/>
          </a:pPr>
          <a:r>
            <a:rPr lang="en-US"/>
            <a:t>Smell</a:t>
          </a:r>
        </a:p>
      </dgm:t>
    </dgm:pt>
    <dgm:pt modelId="{C7182218-5E46-4518-AEF1-0E381C9461F9}" type="parTrans" cxnId="{53D315F0-EF9D-4915-BD74-189EB8F51AFB}">
      <dgm:prSet/>
      <dgm:spPr/>
      <dgm:t>
        <a:bodyPr/>
        <a:lstStyle/>
        <a:p>
          <a:endParaRPr lang="en-US"/>
        </a:p>
      </dgm:t>
    </dgm:pt>
    <dgm:pt modelId="{5E8BF289-B84A-4535-BCFF-DD4A2C88DFAF}" type="sibTrans" cxnId="{53D315F0-EF9D-4915-BD74-189EB8F51AFB}">
      <dgm:prSet/>
      <dgm:spPr/>
      <dgm:t>
        <a:bodyPr/>
        <a:lstStyle/>
        <a:p>
          <a:endParaRPr lang="en-US"/>
        </a:p>
      </dgm:t>
    </dgm:pt>
    <dgm:pt modelId="{A6902330-7411-4F8E-A5DB-218202CFEF72}">
      <dgm:prSet/>
      <dgm:spPr/>
      <dgm:t>
        <a:bodyPr/>
        <a:lstStyle/>
        <a:p>
          <a:pPr>
            <a:defRPr cap="all"/>
          </a:pPr>
          <a:r>
            <a:rPr lang="en-US"/>
            <a:t>Sight</a:t>
          </a:r>
        </a:p>
      </dgm:t>
    </dgm:pt>
    <dgm:pt modelId="{DE1BE86A-6EB6-4D57-B2BB-2A0B1A8641EB}" type="parTrans" cxnId="{D8DCB155-6BAD-4576-AA4E-B2BCC584AD4E}">
      <dgm:prSet/>
      <dgm:spPr/>
      <dgm:t>
        <a:bodyPr/>
        <a:lstStyle/>
        <a:p>
          <a:endParaRPr lang="en-US"/>
        </a:p>
      </dgm:t>
    </dgm:pt>
    <dgm:pt modelId="{0FA632C8-89DD-4670-AD36-B14B0D63E46E}" type="sibTrans" cxnId="{D8DCB155-6BAD-4576-AA4E-B2BCC584AD4E}">
      <dgm:prSet/>
      <dgm:spPr/>
      <dgm:t>
        <a:bodyPr/>
        <a:lstStyle/>
        <a:p>
          <a:endParaRPr lang="en-US"/>
        </a:p>
      </dgm:t>
    </dgm:pt>
    <dgm:pt modelId="{60D02316-6B6C-4BA5-9998-DB813A672C51}" type="pres">
      <dgm:prSet presAssocID="{5A7303BF-9DF8-461B-AEF7-F484FCE3EE01}" presName="root" presStyleCnt="0">
        <dgm:presLayoutVars>
          <dgm:dir/>
          <dgm:resizeHandles val="exact"/>
        </dgm:presLayoutVars>
      </dgm:prSet>
      <dgm:spPr/>
    </dgm:pt>
    <dgm:pt modelId="{D1C6D3CC-6D6F-41DE-8362-40863E1D4B7F}" type="pres">
      <dgm:prSet presAssocID="{C3D220F2-4646-426F-BB87-B64116C9DFBB}" presName="compNode" presStyleCnt="0"/>
      <dgm:spPr/>
    </dgm:pt>
    <dgm:pt modelId="{8604E01C-9C3A-4EC2-AB2B-1F490935F16D}" type="pres">
      <dgm:prSet presAssocID="{C3D220F2-4646-426F-BB87-B64116C9DFBB}" presName="iconBgRect" presStyleLbl="bgShp" presStyleIdx="0" presStyleCnt="5"/>
      <dgm:spPr/>
    </dgm:pt>
    <dgm:pt modelId="{BB1C46CC-7324-4A94-AD79-62FCEF293D92}" type="pres">
      <dgm:prSet presAssocID="{C3D220F2-4646-426F-BB87-B64116C9DF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7007580D-8632-4E63-9926-F35BE5472817}" type="pres">
      <dgm:prSet presAssocID="{C3D220F2-4646-426F-BB87-B64116C9DFBB}" presName="spaceRect" presStyleCnt="0"/>
      <dgm:spPr/>
    </dgm:pt>
    <dgm:pt modelId="{B2CA5C46-6766-4946-BA15-7BAE2ABD3F53}" type="pres">
      <dgm:prSet presAssocID="{C3D220F2-4646-426F-BB87-B64116C9DFBB}" presName="textRect" presStyleLbl="revTx" presStyleIdx="0" presStyleCnt="5">
        <dgm:presLayoutVars>
          <dgm:chMax val="1"/>
          <dgm:chPref val="1"/>
        </dgm:presLayoutVars>
      </dgm:prSet>
      <dgm:spPr/>
    </dgm:pt>
    <dgm:pt modelId="{8445AD8F-6587-407E-9769-C15E72AB5537}" type="pres">
      <dgm:prSet presAssocID="{1999E7FC-4643-4B0D-8D0E-493555A71C50}" presName="sibTrans" presStyleCnt="0"/>
      <dgm:spPr/>
    </dgm:pt>
    <dgm:pt modelId="{BF97D0FC-38BF-477C-895C-5A54CAF36EA9}" type="pres">
      <dgm:prSet presAssocID="{B52ECC46-D8FE-46DB-8230-72637BDACBF6}" presName="compNode" presStyleCnt="0"/>
      <dgm:spPr/>
    </dgm:pt>
    <dgm:pt modelId="{38292F33-B9F0-4633-BDB4-F9A3CA2FBD90}" type="pres">
      <dgm:prSet presAssocID="{B52ECC46-D8FE-46DB-8230-72637BDACBF6}" presName="iconBgRect" presStyleLbl="bgShp" presStyleIdx="1" presStyleCnt="5"/>
      <dgm:spPr/>
    </dgm:pt>
    <dgm:pt modelId="{C8903B96-1A47-4223-AF1A-CFB2D75A6158}" type="pres">
      <dgm:prSet presAssocID="{B52ECC46-D8FE-46DB-8230-72637BDACBF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2783E3C2-8150-43AE-8898-01860D357633}" type="pres">
      <dgm:prSet presAssocID="{B52ECC46-D8FE-46DB-8230-72637BDACBF6}" presName="spaceRect" presStyleCnt="0"/>
      <dgm:spPr/>
    </dgm:pt>
    <dgm:pt modelId="{A526710D-012B-4946-BC87-DC0A62CF258E}" type="pres">
      <dgm:prSet presAssocID="{B52ECC46-D8FE-46DB-8230-72637BDACBF6}" presName="textRect" presStyleLbl="revTx" presStyleIdx="1" presStyleCnt="5">
        <dgm:presLayoutVars>
          <dgm:chMax val="1"/>
          <dgm:chPref val="1"/>
        </dgm:presLayoutVars>
      </dgm:prSet>
      <dgm:spPr/>
    </dgm:pt>
    <dgm:pt modelId="{8B8062D5-6FD0-4E6B-A49C-CACB42DD8F33}" type="pres">
      <dgm:prSet presAssocID="{4D890319-D528-4F98-B714-E7CC8CAFE744}" presName="sibTrans" presStyleCnt="0"/>
      <dgm:spPr/>
    </dgm:pt>
    <dgm:pt modelId="{166C9BC8-DF43-4345-AC76-C5120A81C246}" type="pres">
      <dgm:prSet presAssocID="{379F118E-1AD2-4295-956C-35624EEC74B8}" presName="compNode" presStyleCnt="0"/>
      <dgm:spPr/>
    </dgm:pt>
    <dgm:pt modelId="{839DF678-8580-4BDD-8747-2BF29C0B4E9E}" type="pres">
      <dgm:prSet presAssocID="{379F118E-1AD2-4295-956C-35624EEC74B8}" presName="iconBgRect" presStyleLbl="bgShp" presStyleIdx="2" presStyleCnt="5"/>
      <dgm:spPr/>
    </dgm:pt>
    <dgm:pt modelId="{24F271B3-454A-49C1-A61E-75A3D11FAC4E}" type="pres">
      <dgm:prSet presAssocID="{379F118E-1AD2-4295-956C-35624EEC74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a:ext>
      </dgm:extLst>
    </dgm:pt>
    <dgm:pt modelId="{9B8F2184-F9A5-45E2-B6D8-09DF42E12BCF}" type="pres">
      <dgm:prSet presAssocID="{379F118E-1AD2-4295-956C-35624EEC74B8}" presName="spaceRect" presStyleCnt="0"/>
      <dgm:spPr/>
    </dgm:pt>
    <dgm:pt modelId="{94991232-26ED-4A66-B251-B09B945650E9}" type="pres">
      <dgm:prSet presAssocID="{379F118E-1AD2-4295-956C-35624EEC74B8}" presName="textRect" presStyleLbl="revTx" presStyleIdx="2" presStyleCnt="5">
        <dgm:presLayoutVars>
          <dgm:chMax val="1"/>
          <dgm:chPref val="1"/>
        </dgm:presLayoutVars>
      </dgm:prSet>
      <dgm:spPr/>
    </dgm:pt>
    <dgm:pt modelId="{D6B3C15F-37BB-4570-BF3A-E25C91CCDA3B}" type="pres">
      <dgm:prSet presAssocID="{F5531486-FC6B-4B7E-B8FF-AADF589CAC28}" presName="sibTrans" presStyleCnt="0"/>
      <dgm:spPr/>
    </dgm:pt>
    <dgm:pt modelId="{94D9879B-B339-4592-AC09-96FD45C37DDA}" type="pres">
      <dgm:prSet presAssocID="{8A391B27-EA64-4EB1-93B9-1CD2B2F6BA99}" presName="compNode" presStyleCnt="0"/>
      <dgm:spPr/>
    </dgm:pt>
    <dgm:pt modelId="{18132420-898D-4919-ADE9-DBD26EB39236}" type="pres">
      <dgm:prSet presAssocID="{8A391B27-EA64-4EB1-93B9-1CD2B2F6BA99}" presName="iconBgRect" presStyleLbl="bgShp" presStyleIdx="3" presStyleCnt="5"/>
      <dgm:spPr/>
    </dgm:pt>
    <dgm:pt modelId="{33A789C9-8B02-4AAC-8999-B2ADB899EE81}" type="pres">
      <dgm:prSet presAssocID="{8A391B27-EA64-4EB1-93B9-1CD2B2F6BA9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se"/>
        </a:ext>
      </dgm:extLst>
    </dgm:pt>
    <dgm:pt modelId="{01D24C22-BEE5-43A7-9166-255A7A7AD20D}" type="pres">
      <dgm:prSet presAssocID="{8A391B27-EA64-4EB1-93B9-1CD2B2F6BA99}" presName="spaceRect" presStyleCnt="0"/>
      <dgm:spPr/>
    </dgm:pt>
    <dgm:pt modelId="{C79DFC9A-ECF7-4E7D-A876-250268DA9619}" type="pres">
      <dgm:prSet presAssocID="{8A391B27-EA64-4EB1-93B9-1CD2B2F6BA99}" presName="textRect" presStyleLbl="revTx" presStyleIdx="3" presStyleCnt="5">
        <dgm:presLayoutVars>
          <dgm:chMax val="1"/>
          <dgm:chPref val="1"/>
        </dgm:presLayoutVars>
      </dgm:prSet>
      <dgm:spPr/>
    </dgm:pt>
    <dgm:pt modelId="{AC0CE08B-6A3A-43EB-AD6D-3F91D6F3D0FB}" type="pres">
      <dgm:prSet presAssocID="{5E8BF289-B84A-4535-BCFF-DD4A2C88DFAF}" presName="sibTrans" presStyleCnt="0"/>
      <dgm:spPr/>
    </dgm:pt>
    <dgm:pt modelId="{63CD3AF2-4FCC-4A28-A50B-EF30729A33D5}" type="pres">
      <dgm:prSet presAssocID="{A6902330-7411-4F8E-A5DB-218202CFEF72}" presName="compNode" presStyleCnt="0"/>
      <dgm:spPr/>
    </dgm:pt>
    <dgm:pt modelId="{526DFAD1-5E45-40A6-80BC-038AF0FAEBBB}" type="pres">
      <dgm:prSet presAssocID="{A6902330-7411-4F8E-A5DB-218202CFEF72}" presName="iconBgRect" presStyleLbl="bgShp" presStyleIdx="4" presStyleCnt="5"/>
      <dgm:spPr/>
    </dgm:pt>
    <dgm:pt modelId="{E0D71F3A-CF01-4796-92F1-1F172D939219}" type="pres">
      <dgm:prSet presAssocID="{A6902330-7411-4F8E-A5DB-218202CFEF7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lasses"/>
        </a:ext>
      </dgm:extLst>
    </dgm:pt>
    <dgm:pt modelId="{98A925A9-600F-4DD4-A906-DAC98D760CD5}" type="pres">
      <dgm:prSet presAssocID="{A6902330-7411-4F8E-A5DB-218202CFEF72}" presName="spaceRect" presStyleCnt="0"/>
      <dgm:spPr/>
    </dgm:pt>
    <dgm:pt modelId="{FD81A0C1-23EF-46A6-8C01-4C21C83F4528}" type="pres">
      <dgm:prSet presAssocID="{A6902330-7411-4F8E-A5DB-218202CFEF72}" presName="textRect" presStyleLbl="revTx" presStyleIdx="4" presStyleCnt="5">
        <dgm:presLayoutVars>
          <dgm:chMax val="1"/>
          <dgm:chPref val="1"/>
        </dgm:presLayoutVars>
      </dgm:prSet>
      <dgm:spPr/>
    </dgm:pt>
  </dgm:ptLst>
  <dgm:cxnLst>
    <dgm:cxn modelId="{6631B813-522F-44A0-AD2B-B141BABD5B9C}" type="presOf" srcId="{8A391B27-EA64-4EB1-93B9-1CD2B2F6BA99}" destId="{C79DFC9A-ECF7-4E7D-A876-250268DA9619}" srcOrd="0" destOrd="0" presId="urn:microsoft.com/office/officeart/2018/5/layout/IconCircleLabelList"/>
    <dgm:cxn modelId="{C3892015-7F34-4F34-A9F6-AAA1197C0A33}" type="presOf" srcId="{379F118E-1AD2-4295-956C-35624EEC74B8}" destId="{94991232-26ED-4A66-B251-B09B945650E9}" srcOrd="0" destOrd="0" presId="urn:microsoft.com/office/officeart/2018/5/layout/IconCircleLabelList"/>
    <dgm:cxn modelId="{5040DD36-4D6C-4B58-9326-A5D5305CB19E}" type="presOf" srcId="{C3D220F2-4646-426F-BB87-B64116C9DFBB}" destId="{B2CA5C46-6766-4946-BA15-7BAE2ABD3F53}" srcOrd="0" destOrd="0" presId="urn:microsoft.com/office/officeart/2018/5/layout/IconCircleLabelList"/>
    <dgm:cxn modelId="{44944846-3256-4532-B2CD-F3C3E8167791}" srcId="{5A7303BF-9DF8-461B-AEF7-F484FCE3EE01}" destId="{C3D220F2-4646-426F-BB87-B64116C9DFBB}" srcOrd="0" destOrd="0" parTransId="{D97EFBE4-A1E3-4C9C-9DEB-86BDBB071A2F}" sibTransId="{1999E7FC-4643-4B0D-8D0E-493555A71C50}"/>
    <dgm:cxn modelId="{D8DCB155-6BAD-4576-AA4E-B2BCC584AD4E}" srcId="{5A7303BF-9DF8-461B-AEF7-F484FCE3EE01}" destId="{A6902330-7411-4F8E-A5DB-218202CFEF72}" srcOrd="4" destOrd="0" parTransId="{DE1BE86A-6EB6-4D57-B2BB-2A0B1A8641EB}" sibTransId="{0FA632C8-89DD-4670-AD36-B14B0D63E46E}"/>
    <dgm:cxn modelId="{D1AD006C-3884-460A-AC14-F7B461AC1E19}" srcId="{5A7303BF-9DF8-461B-AEF7-F484FCE3EE01}" destId="{379F118E-1AD2-4295-956C-35624EEC74B8}" srcOrd="2" destOrd="0" parTransId="{D93C931E-6ED4-47FF-BDA7-4A1A0AF55B1D}" sibTransId="{F5531486-FC6B-4B7E-B8FF-AADF589CAC28}"/>
    <dgm:cxn modelId="{0BCF64A4-62CF-47DD-92AB-87D053D9F453}" type="presOf" srcId="{B52ECC46-D8FE-46DB-8230-72637BDACBF6}" destId="{A526710D-012B-4946-BC87-DC0A62CF258E}" srcOrd="0" destOrd="0" presId="urn:microsoft.com/office/officeart/2018/5/layout/IconCircleLabelList"/>
    <dgm:cxn modelId="{7FFC0DEC-C51A-4739-B9DA-2D596E03D699}" srcId="{5A7303BF-9DF8-461B-AEF7-F484FCE3EE01}" destId="{B52ECC46-D8FE-46DB-8230-72637BDACBF6}" srcOrd="1" destOrd="0" parTransId="{10CA3838-73F9-46F3-A9FC-238BE079060E}" sibTransId="{4D890319-D528-4F98-B714-E7CC8CAFE744}"/>
    <dgm:cxn modelId="{53D315F0-EF9D-4915-BD74-189EB8F51AFB}" srcId="{5A7303BF-9DF8-461B-AEF7-F484FCE3EE01}" destId="{8A391B27-EA64-4EB1-93B9-1CD2B2F6BA99}" srcOrd="3" destOrd="0" parTransId="{C7182218-5E46-4518-AEF1-0E381C9461F9}" sibTransId="{5E8BF289-B84A-4535-BCFF-DD4A2C88DFAF}"/>
    <dgm:cxn modelId="{B25763F1-BE69-4B9F-A25C-F4E5BD5092EB}" type="presOf" srcId="{5A7303BF-9DF8-461B-AEF7-F484FCE3EE01}" destId="{60D02316-6B6C-4BA5-9998-DB813A672C51}" srcOrd="0" destOrd="0" presId="urn:microsoft.com/office/officeart/2018/5/layout/IconCircleLabelList"/>
    <dgm:cxn modelId="{9D409AF6-3842-46DF-9B92-605AF8D01868}" type="presOf" srcId="{A6902330-7411-4F8E-A5DB-218202CFEF72}" destId="{FD81A0C1-23EF-46A6-8C01-4C21C83F4528}" srcOrd="0" destOrd="0" presId="urn:microsoft.com/office/officeart/2018/5/layout/IconCircleLabelList"/>
    <dgm:cxn modelId="{78E199F6-A37F-4F2B-BA5E-A5817528B1A0}" type="presParOf" srcId="{60D02316-6B6C-4BA5-9998-DB813A672C51}" destId="{D1C6D3CC-6D6F-41DE-8362-40863E1D4B7F}" srcOrd="0" destOrd="0" presId="urn:microsoft.com/office/officeart/2018/5/layout/IconCircleLabelList"/>
    <dgm:cxn modelId="{55C05B04-08E9-48AC-AE77-F31D05DFF17E}" type="presParOf" srcId="{D1C6D3CC-6D6F-41DE-8362-40863E1D4B7F}" destId="{8604E01C-9C3A-4EC2-AB2B-1F490935F16D}" srcOrd="0" destOrd="0" presId="urn:microsoft.com/office/officeart/2018/5/layout/IconCircleLabelList"/>
    <dgm:cxn modelId="{9A563702-8A0F-43BF-A5B3-0432963D3C29}" type="presParOf" srcId="{D1C6D3CC-6D6F-41DE-8362-40863E1D4B7F}" destId="{BB1C46CC-7324-4A94-AD79-62FCEF293D92}" srcOrd="1" destOrd="0" presId="urn:microsoft.com/office/officeart/2018/5/layout/IconCircleLabelList"/>
    <dgm:cxn modelId="{E513656B-DD8A-42E4-AAEB-4D1F06AA10F6}" type="presParOf" srcId="{D1C6D3CC-6D6F-41DE-8362-40863E1D4B7F}" destId="{7007580D-8632-4E63-9926-F35BE5472817}" srcOrd="2" destOrd="0" presId="urn:microsoft.com/office/officeart/2018/5/layout/IconCircleLabelList"/>
    <dgm:cxn modelId="{806092B6-7773-4F8A-9888-B51851C8112C}" type="presParOf" srcId="{D1C6D3CC-6D6F-41DE-8362-40863E1D4B7F}" destId="{B2CA5C46-6766-4946-BA15-7BAE2ABD3F53}" srcOrd="3" destOrd="0" presId="urn:microsoft.com/office/officeart/2018/5/layout/IconCircleLabelList"/>
    <dgm:cxn modelId="{9B5AFF98-2801-459A-9EEF-61687E4307C6}" type="presParOf" srcId="{60D02316-6B6C-4BA5-9998-DB813A672C51}" destId="{8445AD8F-6587-407E-9769-C15E72AB5537}" srcOrd="1" destOrd="0" presId="urn:microsoft.com/office/officeart/2018/5/layout/IconCircleLabelList"/>
    <dgm:cxn modelId="{9DE525FC-1513-4567-9229-836A2EE90049}" type="presParOf" srcId="{60D02316-6B6C-4BA5-9998-DB813A672C51}" destId="{BF97D0FC-38BF-477C-895C-5A54CAF36EA9}" srcOrd="2" destOrd="0" presId="urn:microsoft.com/office/officeart/2018/5/layout/IconCircleLabelList"/>
    <dgm:cxn modelId="{F31E2FAB-273A-467C-A880-2FA7E8169405}" type="presParOf" srcId="{BF97D0FC-38BF-477C-895C-5A54CAF36EA9}" destId="{38292F33-B9F0-4633-BDB4-F9A3CA2FBD90}" srcOrd="0" destOrd="0" presId="urn:microsoft.com/office/officeart/2018/5/layout/IconCircleLabelList"/>
    <dgm:cxn modelId="{223A9CAE-1319-4FA4-98B0-3810A95DBB6C}" type="presParOf" srcId="{BF97D0FC-38BF-477C-895C-5A54CAF36EA9}" destId="{C8903B96-1A47-4223-AF1A-CFB2D75A6158}" srcOrd="1" destOrd="0" presId="urn:microsoft.com/office/officeart/2018/5/layout/IconCircleLabelList"/>
    <dgm:cxn modelId="{7F4DB8EF-6FA0-4667-A7E1-D47780EDDFD2}" type="presParOf" srcId="{BF97D0FC-38BF-477C-895C-5A54CAF36EA9}" destId="{2783E3C2-8150-43AE-8898-01860D357633}" srcOrd="2" destOrd="0" presId="urn:microsoft.com/office/officeart/2018/5/layout/IconCircleLabelList"/>
    <dgm:cxn modelId="{1A30D9A9-4D7A-4ECB-AD76-A9493F8BD03B}" type="presParOf" srcId="{BF97D0FC-38BF-477C-895C-5A54CAF36EA9}" destId="{A526710D-012B-4946-BC87-DC0A62CF258E}" srcOrd="3" destOrd="0" presId="urn:microsoft.com/office/officeart/2018/5/layout/IconCircleLabelList"/>
    <dgm:cxn modelId="{B82E1E4A-9CE9-4B16-B7CA-7511A592D0A5}" type="presParOf" srcId="{60D02316-6B6C-4BA5-9998-DB813A672C51}" destId="{8B8062D5-6FD0-4E6B-A49C-CACB42DD8F33}" srcOrd="3" destOrd="0" presId="urn:microsoft.com/office/officeart/2018/5/layout/IconCircleLabelList"/>
    <dgm:cxn modelId="{49E27216-0C17-4E3A-B4A5-C9457631C29A}" type="presParOf" srcId="{60D02316-6B6C-4BA5-9998-DB813A672C51}" destId="{166C9BC8-DF43-4345-AC76-C5120A81C246}" srcOrd="4" destOrd="0" presId="urn:microsoft.com/office/officeart/2018/5/layout/IconCircleLabelList"/>
    <dgm:cxn modelId="{AF27027D-F6B8-4FF7-8EF6-ACAE55D3C2D6}" type="presParOf" srcId="{166C9BC8-DF43-4345-AC76-C5120A81C246}" destId="{839DF678-8580-4BDD-8747-2BF29C0B4E9E}" srcOrd="0" destOrd="0" presId="urn:microsoft.com/office/officeart/2018/5/layout/IconCircleLabelList"/>
    <dgm:cxn modelId="{7ECFDF44-CFED-448D-9A1E-16FA7B9E6EE5}" type="presParOf" srcId="{166C9BC8-DF43-4345-AC76-C5120A81C246}" destId="{24F271B3-454A-49C1-A61E-75A3D11FAC4E}" srcOrd="1" destOrd="0" presId="urn:microsoft.com/office/officeart/2018/5/layout/IconCircleLabelList"/>
    <dgm:cxn modelId="{BFC6E5A3-E650-4DDD-B629-4B67F6D99E66}" type="presParOf" srcId="{166C9BC8-DF43-4345-AC76-C5120A81C246}" destId="{9B8F2184-F9A5-45E2-B6D8-09DF42E12BCF}" srcOrd="2" destOrd="0" presId="urn:microsoft.com/office/officeart/2018/5/layout/IconCircleLabelList"/>
    <dgm:cxn modelId="{2C5C40D7-3363-44D0-BCE2-7A56AFD1D7DE}" type="presParOf" srcId="{166C9BC8-DF43-4345-AC76-C5120A81C246}" destId="{94991232-26ED-4A66-B251-B09B945650E9}" srcOrd="3" destOrd="0" presId="urn:microsoft.com/office/officeart/2018/5/layout/IconCircleLabelList"/>
    <dgm:cxn modelId="{876D81DD-4F8E-4E72-811A-8E3C73FE5FB2}" type="presParOf" srcId="{60D02316-6B6C-4BA5-9998-DB813A672C51}" destId="{D6B3C15F-37BB-4570-BF3A-E25C91CCDA3B}" srcOrd="5" destOrd="0" presId="urn:microsoft.com/office/officeart/2018/5/layout/IconCircleLabelList"/>
    <dgm:cxn modelId="{800A79EF-5BDE-4558-87E7-1A012CA7D496}" type="presParOf" srcId="{60D02316-6B6C-4BA5-9998-DB813A672C51}" destId="{94D9879B-B339-4592-AC09-96FD45C37DDA}" srcOrd="6" destOrd="0" presId="urn:microsoft.com/office/officeart/2018/5/layout/IconCircleLabelList"/>
    <dgm:cxn modelId="{53A5A643-A7E0-49F0-929E-53CC91EB2BC3}" type="presParOf" srcId="{94D9879B-B339-4592-AC09-96FD45C37DDA}" destId="{18132420-898D-4919-ADE9-DBD26EB39236}" srcOrd="0" destOrd="0" presId="urn:microsoft.com/office/officeart/2018/5/layout/IconCircleLabelList"/>
    <dgm:cxn modelId="{0C8140BE-19F0-4F9E-85EB-34EEE3EC1529}" type="presParOf" srcId="{94D9879B-B339-4592-AC09-96FD45C37DDA}" destId="{33A789C9-8B02-4AAC-8999-B2ADB899EE81}" srcOrd="1" destOrd="0" presId="urn:microsoft.com/office/officeart/2018/5/layout/IconCircleLabelList"/>
    <dgm:cxn modelId="{1855437A-B52D-409A-9BC5-2B0BCC536A0C}" type="presParOf" srcId="{94D9879B-B339-4592-AC09-96FD45C37DDA}" destId="{01D24C22-BEE5-43A7-9166-255A7A7AD20D}" srcOrd="2" destOrd="0" presId="urn:microsoft.com/office/officeart/2018/5/layout/IconCircleLabelList"/>
    <dgm:cxn modelId="{546FF9C2-A30E-47E8-97C6-EDB45581FD51}" type="presParOf" srcId="{94D9879B-B339-4592-AC09-96FD45C37DDA}" destId="{C79DFC9A-ECF7-4E7D-A876-250268DA9619}" srcOrd="3" destOrd="0" presId="urn:microsoft.com/office/officeart/2018/5/layout/IconCircleLabelList"/>
    <dgm:cxn modelId="{A43634E8-2A2E-4A25-96CF-891DBC854620}" type="presParOf" srcId="{60D02316-6B6C-4BA5-9998-DB813A672C51}" destId="{AC0CE08B-6A3A-43EB-AD6D-3F91D6F3D0FB}" srcOrd="7" destOrd="0" presId="urn:microsoft.com/office/officeart/2018/5/layout/IconCircleLabelList"/>
    <dgm:cxn modelId="{0EA7731E-FF76-499C-AE73-4F8876F02544}" type="presParOf" srcId="{60D02316-6B6C-4BA5-9998-DB813A672C51}" destId="{63CD3AF2-4FCC-4A28-A50B-EF30729A33D5}" srcOrd="8" destOrd="0" presId="urn:microsoft.com/office/officeart/2018/5/layout/IconCircleLabelList"/>
    <dgm:cxn modelId="{2C842E26-BF19-4338-BDAB-F13A5C0693F8}" type="presParOf" srcId="{63CD3AF2-4FCC-4A28-A50B-EF30729A33D5}" destId="{526DFAD1-5E45-40A6-80BC-038AF0FAEBBB}" srcOrd="0" destOrd="0" presId="urn:microsoft.com/office/officeart/2018/5/layout/IconCircleLabelList"/>
    <dgm:cxn modelId="{91FF88B1-866F-437F-8472-B3A20B1A541B}" type="presParOf" srcId="{63CD3AF2-4FCC-4A28-A50B-EF30729A33D5}" destId="{E0D71F3A-CF01-4796-92F1-1F172D939219}" srcOrd="1" destOrd="0" presId="urn:microsoft.com/office/officeart/2018/5/layout/IconCircleLabelList"/>
    <dgm:cxn modelId="{26549CBE-3E05-4A26-B8BB-DC92C66547CA}" type="presParOf" srcId="{63CD3AF2-4FCC-4A28-A50B-EF30729A33D5}" destId="{98A925A9-600F-4DD4-A906-DAC98D760CD5}" srcOrd="2" destOrd="0" presId="urn:microsoft.com/office/officeart/2018/5/layout/IconCircleLabelList"/>
    <dgm:cxn modelId="{D6763F7C-4655-4CC5-B09E-DD8A5A889383}" type="presParOf" srcId="{63CD3AF2-4FCC-4A28-A50B-EF30729A33D5}" destId="{FD81A0C1-23EF-46A6-8C01-4C21C83F452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4E01C-9C3A-4EC2-AB2B-1F490935F16D}">
      <dsp:nvSpPr>
        <dsp:cNvPr id="0" name=""/>
        <dsp:cNvSpPr/>
      </dsp:nvSpPr>
      <dsp:spPr>
        <a:xfrm>
          <a:off x="333420" y="1035295"/>
          <a:ext cx="1028302" cy="102830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C46CC-7324-4A94-AD79-62FCEF293D92}">
      <dsp:nvSpPr>
        <dsp:cNvPr id="0" name=""/>
        <dsp:cNvSpPr/>
      </dsp:nvSpPr>
      <dsp:spPr>
        <a:xfrm>
          <a:off x="552567" y="1254442"/>
          <a:ext cx="590009" cy="590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CA5C46-6766-4946-BA15-7BAE2ABD3F53}">
      <dsp:nvSpPr>
        <dsp:cNvPr id="0" name=""/>
        <dsp:cNvSpPr/>
      </dsp:nvSpPr>
      <dsp:spPr>
        <a:xfrm>
          <a:off x="4701"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Hearing</a:t>
          </a:r>
        </a:p>
      </dsp:txBody>
      <dsp:txXfrm>
        <a:off x="4701" y="2383889"/>
        <a:ext cx="1685742" cy="674296"/>
      </dsp:txXfrm>
    </dsp:sp>
    <dsp:sp modelId="{38292F33-B9F0-4633-BDB4-F9A3CA2FBD90}">
      <dsp:nvSpPr>
        <dsp:cNvPr id="0" name=""/>
        <dsp:cNvSpPr/>
      </dsp:nvSpPr>
      <dsp:spPr>
        <a:xfrm>
          <a:off x="2314168" y="1035295"/>
          <a:ext cx="1028302" cy="102830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03B96-1A47-4223-AF1A-CFB2D75A6158}">
      <dsp:nvSpPr>
        <dsp:cNvPr id="0" name=""/>
        <dsp:cNvSpPr/>
      </dsp:nvSpPr>
      <dsp:spPr>
        <a:xfrm>
          <a:off x="2533314" y="1254442"/>
          <a:ext cx="590009" cy="590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26710D-012B-4946-BC87-DC0A62CF258E}">
      <dsp:nvSpPr>
        <dsp:cNvPr id="0" name=""/>
        <dsp:cNvSpPr/>
      </dsp:nvSpPr>
      <dsp:spPr>
        <a:xfrm>
          <a:off x="1985448"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Touch</a:t>
          </a:r>
        </a:p>
      </dsp:txBody>
      <dsp:txXfrm>
        <a:off x="1985448" y="2383889"/>
        <a:ext cx="1685742" cy="674296"/>
      </dsp:txXfrm>
    </dsp:sp>
    <dsp:sp modelId="{839DF678-8580-4BDD-8747-2BF29C0B4E9E}">
      <dsp:nvSpPr>
        <dsp:cNvPr id="0" name=""/>
        <dsp:cNvSpPr/>
      </dsp:nvSpPr>
      <dsp:spPr>
        <a:xfrm>
          <a:off x="4294915" y="1035295"/>
          <a:ext cx="1028302" cy="102830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F271B3-454A-49C1-A61E-75A3D11FAC4E}">
      <dsp:nvSpPr>
        <dsp:cNvPr id="0" name=""/>
        <dsp:cNvSpPr/>
      </dsp:nvSpPr>
      <dsp:spPr>
        <a:xfrm>
          <a:off x="4514061" y="1254442"/>
          <a:ext cx="590009" cy="590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991232-26ED-4A66-B251-B09B945650E9}">
      <dsp:nvSpPr>
        <dsp:cNvPr id="0" name=""/>
        <dsp:cNvSpPr/>
      </dsp:nvSpPr>
      <dsp:spPr>
        <a:xfrm>
          <a:off x="3966195"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Taste</a:t>
          </a:r>
        </a:p>
      </dsp:txBody>
      <dsp:txXfrm>
        <a:off x="3966195" y="2383889"/>
        <a:ext cx="1685742" cy="674296"/>
      </dsp:txXfrm>
    </dsp:sp>
    <dsp:sp modelId="{18132420-898D-4919-ADE9-DBD26EB39236}">
      <dsp:nvSpPr>
        <dsp:cNvPr id="0" name=""/>
        <dsp:cNvSpPr/>
      </dsp:nvSpPr>
      <dsp:spPr>
        <a:xfrm>
          <a:off x="6275662" y="1035295"/>
          <a:ext cx="1028302" cy="102830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A789C9-8B02-4AAC-8999-B2ADB899EE81}">
      <dsp:nvSpPr>
        <dsp:cNvPr id="0" name=""/>
        <dsp:cNvSpPr/>
      </dsp:nvSpPr>
      <dsp:spPr>
        <a:xfrm>
          <a:off x="6494808" y="1254442"/>
          <a:ext cx="590009" cy="5900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9DFC9A-ECF7-4E7D-A876-250268DA9619}">
      <dsp:nvSpPr>
        <dsp:cNvPr id="0" name=""/>
        <dsp:cNvSpPr/>
      </dsp:nvSpPr>
      <dsp:spPr>
        <a:xfrm>
          <a:off x="5946942"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Smell</a:t>
          </a:r>
        </a:p>
      </dsp:txBody>
      <dsp:txXfrm>
        <a:off x="5946942" y="2383889"/>
        <a:ext cx="1685742" cy="674296"/>
      </dsp:txXfrm>
    </dsp:sp>
    <dsp:sp modelId="{526DFAD1-5E45-40A6-80BC-038AF0FAEBBB}">
      <dsp:nvSpPr>
        <dsp:cNvPr id="0" name=""/>
        <dsp:cNvSpPr/>
      </dsp:nvSpPr>
      <dsp:spPr>
        <a:xfrm>
          <a:off x="8256409" y="1035295"/>
          <a:ext cx="1028302" cy="102830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D71F3A-CF01-4796-92F1-1F172D939219}">
      <dsp:nvSpPr>
        <dsp:cNvPr id="0" name=""/>
        <dsp:cNvSpPr/>
      </dsp:nvSpPr>
      <dsp:spPr>
        <a:xfrm>
          <a:off x="8475555" y="1254442"/>
          <a:ext cx="590009" cy="5900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81A0C1-23EF-46A6-8C01-4C21C83F4528}">
      <dsp:nvSpPr>
        <dsp:cNvPr id="0" name=""/>
        <dsp:cNvSpPr/>
      </dsp:nvSpPr>
      <dsp:spPr>
        <a:xfrm>
          <a:off x="7927689"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Sight</a:t>
          </a:r>
        </a:p>
      </dsp:txBody>
      <dsp:txXfrm>
        <a:off x="7927689" y="2383889"/>
        <a:ext cx="1685742" cy="67429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2E093-0C0C-644F-A3D4-26A9CF186AE5}" type="datetimeFigureOut">
              <a:rPr lang="en-US" smtClean="0"/>
              <a:t>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E869D-29E6-BE47-BC7B-A39C871D324A}" type="slidenum">
              <a:rPr lang="en-US" smtClean="0"/>
              <a:t>‹#›</a:t>
            </a:fld>
            <a:endParaRPr lang="en-US"/>
          </a:p>
        </p:txBody>
      </p:sp>
    </p:spTree>
    <p:extLst>
      <p:ext uri="{BB962C8B-B14F-4D97-AF65-F5344CB8AC3E}">
        <p14:creationId xmlns:p14="http://schemas.microsoft.com/office/powerpoint/2010/main" val="183347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our five senses? Hearing, Touch, Taste, Smell, and Sight. Our sense of sight is one of the senses that we rely on the most.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2</a:t>
            </a:fld>
            <a:endParaRPr lang="en-US"/>
          </a:p>
        </p:txBody>
      </p:sp>
    </p:spTree>
    <p:extLst>
      <p:ext uri="{BB962C8B-B14F-4D97-AF65-F5344CB8AC3E}">
        <p14:creationId xmlns:p14="http://schemas.microsoft.com/office/powerpoint/2010/main" val="168990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lens is a clear, disc-shaped structure that lies behind the iris. The lens is another structure in the eye that refracts light. The cornea does most of the refracting, the lens just helps slightly adjust so that the light hits the back of the eye perfectly. When looking at objects that are far away versus objects up close, the light needs to be focused slightly differently. When looking at something far away, the lens flattens. When looking at something up close, the lens thickens. This helps make fine adjustments in your vision.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11</a:t>
            </a:fld>
            <a:endParaRPr lang="en-US"/>
          </a:p>
        </p:txBody>
      </p:sp>
    </p:spTree>
    <p:extLst>
      <p:ext uri="{BB962C8B-B14F-4D97-AF65-F5344CB8AC3E}">
        <p14:creationId xmlns:p14="http://schemas.microsoft.com/office/powerpoint/2010/main" val="402908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cataract is a clouding of a person’s natural lens. Cataracts can cause blurry vision, especially at night or with bright lights. Cataracts can be caused by damage to the eye, malnutrition, diseases like diabetes, but they are typically due to aging. Cataracts are fixed through surgery. A surgeon removes the old, cloudy lens and replaces it with a brand new, clear lens. </a:t>
            </a:r>
          </a:p>
        </p:txBody>
      </p:sp>
      <p:sp>
        <p:nvSpPr>
          <p:cNvPr id="4" name="Slide Number Placeholder 3"/>
          <p:cNvSpPr>
            <a:spLocks noGrp="1"/>
          </p:cNvSpPr>
          <p:nvPr>
            <p:ph type="sldNum" sz="quarter" idx="5"/>
          </p:nvPr>
        </p:nvSpPr>
        <p:spPr/>
        <p:txBody>
          <a:bodyPr/>
          <a:lstStyle/>
          <a:p>
            <a:fld id="{836E869D-29E6-BE47-BC7B-A39C871D324A}" type="slidenum">
              <a:rPr lang="en-US" smtClean="0"/>
              <a:t>12</a:t>
            </a:fld>
            <a:endParaRPr lang="en-US"/>
          </a:p>
        </p:txBody>
      </p:sp>
    </p:spTree>
    <p:extLst>
      <p:ext uri="{BB962C8B-B14F-4D97-AF65-F5344CB8AC3E}">
        <p14:creationId xmlns:p14="http://schemas.microsoft.com/office/powerpoint/2010/main" val="83944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retina is a layer of special cells on the inside of the back of your eye. Up until this point, every structure in the eye has allowed light to be refracted and passed onto your retina so that it can be processed. The retina has specialized cells that turn light into signals. These signals tell a story about what you are seeing: what colors are there, how dark or bright something is, etc. The retina is going to send these signals to the brain to be perceived as vision!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13</a:t>
            </a:fld>
            <a:endParaRPr lang="en-US"/>
          </a:p>
        </p:txBody>
      </p:sp>
    </p:spTree>
    <p:extLst>
      <p:ext uri="{BB962C8B-B14F-4D97-AF65-F5344CB8AC3E}">
        <p14:creationId xmlns:p14="http://schemas.microsoft.com/office/powerpoint/2010/main" val="231422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is the retina going to send these signals to the brain? It’s going to use a pathway called the optic nerve. This is where all of your retinal cells meet and form a bundle that looks like a tiny, smooth piece of rope. This optic nerve is going to travel to the brain and give the signals to the brain to be interpreted as vision.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14</a:t>
            </a:fld>
            <a:endParaRPr lang="en-US"/>
          </a:p>
        </p:txBody>
      </p:sp>
    </p:spTree>
    <p:extLst>
      <p:ext uri="{BB962C8B-B14F-4D97-AF65-F5344CB8AC3E}">
        <p14:creationId xmlns:p14="http://schemas.microsoft.com/office/powerpoint/2010/main" val="2766065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eye doctor sees when he looks into the back of your eye! The pink part is the retina, the yellowish circle is the optic nerve. You can also see blood vessels coming out of the optic nerve and going across your retina.</a:t>
            </a:r>
          </a:p>
          <a:p>
            <a:endParaRPr lang="en-US" dirty="0"/>
          </a:p>
          <a:p>
            <a:r>
              <a:rPr lang="en-US" dirty="0"/>
              <a:t> An eye doctor is called an optometrist. The optometrist will sometimes dilate your eyes, to make your pupils bigger so that he can see more of your retina. The optometrist does this to make sure your retina, optic nerve, and blood vessels are healthy!</a:t>
            </a:r>
          </a:p>
        </p:txBody>
      </p:sp>
      <p:sp>
        <p:nvSpPr>
          <p:cNvPr id="4" name="Slide Number Placeholder 3"/>
          <p:cNvSpPr>
            <a:spLocks noGrp="1"/>
          </p:cNvSpPr>
          <p:nvPr>
            <p:ph type="sldNum" sz="quarter" idx="5"/>
          </p:nvPr>
        </p:nvSpPr>
        <p:spPr/>
        <p:txBody>
          <a:bodyPr/>
          <a:lstStyle/>
          <a:p>
            <a:fld id="{836E869D-29E6-BE47-BC7B-A39C871D324A}" type="slidenum">
              <a:rPr lang="en-US" smtClean="0"/>
              <a:t>15</a:t>
            </a:fld>
            <a:endParaRPr lang="en-US"/>
          </a:p>
        </p:txBody>
      </p:sp>
    </p:spTree>
    <p:extLst>
      <p:ext uri="{BB962C8B-B14F-4D97-AF65-F5344CB8AC3E}">
        <p14:creationId xmlns:p14="http://schemas.microsoft.com/office/powerpoint/2010/main" val="2433898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eyes and the brain work together to make vision possible. The specialized cells in the retina sense the light coming into the eye, and make signals based on what they are sensing. Then, this information gets sent along the optic nerve to the brain. The brain takes those signals and perceives, or interprets, what the retina signal is saying as what we know as vision. If the optic nerve is damaged, or the visual part of the brain is damaged, vision can be disrupted or completely lost. Even if the eyes are completely healthy and able to receive signals, if this signal cannot be sent to the brain, vision cannot occur. Therefore, this interaction between the eyes and brain are very important in understanding how our vision works.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16</a:t>
            </a:fld>
            <a:endParaRPr lang="en-US"/>
          </a:p>
        </p:txBody>
      </p:sp>
    </p:spTree>
    <p:extLst>
      <p:ext uri="{BB962C8B-B14F-4D97-AF65-F5344CB8AC3E}">
        <p14:creationId xmlns:p14="http://schemas.microsoft.com/office/powerpoint/2010/main" val="1658787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were taking a walk in the park and see a flower bush, we usually notice what that flower bush looks like before we touch, smell, or taste it (yuck!).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3</a:t>
            </a:fld>
            <a:endParaRPr lang="en-US"/>
          </a:p>
        </p:txBody>
      </p:sp>
    </p:spTree>
    <p:extLst>
      <p:ext uri="{BB962C8B-B14F-4D97-AF65-F5344CB8AC3E}">
        <p14:creationId xmlns:p14="http://schemas.microsoft.com/office/powerpoint/2010/main" val="318558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eyes are the organs that help us see, but the eye does not work alone. Today, were going to learn how the eye functions and how it interacts with another organ, our brain, to help us see a beautiful flower bush in the park!</a:t>
            </a:r>
          </a:p>
          <a:p>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4</a:t>
            </a:fld>
            <a:endParaRPr lang="en-US"/>
          </a:p>
        </p:txBody>
      </p:sp>
    </p:spTree>
    <p:extLst>
      <p:ext uri="{BB962C8B-B14F-4D97-AF65-F5344CB8AC3E}">
        <p14:creationId xmlns:p14="http://schemas.microsoft.com/office/powerpoint/2010/main" val="287002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where the light first enters the eye: the cornea. The cornea is a completely clear (transparent), dome-shaped structure in the front portion of the eye. When you are looking into someone’s eyes, you are looking into their cornea. </a:t>
            </a:r>
          </a:p>
        </p:txBody>
      </p:sp>
      <p:sp>
        <p:nvSpPr>
          <p:cNvPr id="4" name="Slide Number Placeholder 3"/>
          <p:cNvSpPr>
            <a:spLocks noGrp="1"/>
          </p:cNvSpPr>
          <p:nvPr>
            <p:ph type="sldNum" sz="quarter" idx="5"/>
          </p:nvPr>
        </p:nvSpPr>
        <p:spPr/>
        <p:txBody>
          <a:bodyPr/>
          <a:lstStyle/>
          <a:p>
            <a:fld id="{836E869D-29E6-BE47-BC7B-A39C871D324A}" type="slidenum">
              <a:rPr lang="en-US" smtClean="0"/>
              <a:t>5</a:t>
            </a:fld>
            <a:endParaRPr lang="en-US"/>
          </a:p>
        </p:txBody>
      </p:sp>
    </p:spTree>
    <p:extLst>
      <p:ext uri="{BB962C8B-B14F-4D97-AF65-F5344CB8AC3E}">
        <p14:creationId xmlns:p14="http://schemas.microsoft.com/office/powerpoint/2010/main" val="101683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cornea’s functions? The cornea helps protect the inside structures in the eye from damage. One of its most important jobs is refracting light. Refracting basically means to bend light. Because the cornea is curved, it refracts light, which helps focus the light onto the back of our eye so that we get crisp, clear vision.  The cornea does a majority of the refracting in the eye (about two-thirds).</a:t>
            </a:r>
          </a:p>
          <a:p>
            <a:endParaRPr lang="en-US" dirty="0"/>
          </a:p>
          <a:p>
            <a:r>
              <a:rPr lang="en-US" dirty="0"/>
              <a:t>When the cornea has an irregular shape, this causes a condition called astigmatism. Some of you may have astigmatism or have heard your eye doctor talk about it. Astigmatism can cause blurry or distorted vision, because the irregular shape causes the cornea to not be able to refract light perfectly. This condition is common, and can be corrected with eye glasses or contact lenses in most cases. </a:t>
            </a:r>
          </a:p>
        </p:txBody>
      </p:sp>
      <p:sp>
        <p:nvSpPr>
          <p:cNvPr id="4" name="Slide Number Placeholder 3"/>
          <p:cNvSpPr>
            <a:spLocks noGrp="1"/>
          </p:cNvSpPr>
          <p:nvPr>
            <p:ph type="sldNum" sz="quarter" idx="5"/>
          </p:nvPr>
        </p:nvSpPr>
        <p:spPr/>
        <p:txBody>
          <a:bodyPr/>
          <a:lstStyle/>
          <a:p>
            <a:fld id="{836E869D-29E6-BE47-BC7B-A39C871D324A}" type="slidenum">
              <a:rPr lang="en-US" smtClean="0"/>
              <a:t>6</a:t>
            </a:fld>
            <a:endParaRPr lang="en-US"/>
          </a:p>
        </p:txBody>
      </p:sp>
    </p:spTree>
    <p:extLst>
      <p:ext uri="{BB962C8B-B14F-4D97-AF65-F5344CB8AC3E}">
        <p14:creationId xmlns:p14="http://schemas.microsoft.com/office/powerpoint/2010/main" val="75800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sclera is the white, outer portion of the eye. The cornea and the sclera and what make up the outer surface of the eye. The sclera is typically called the “whites” of the eyes, because its an opaque, white tissue. The sclera offers protection to the eye, and also gives the eye its globe shape.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7</a:t>
            </a:fld>
            <a:endParaRPr lang="en-US"/>
          </a:p>
        </p:txBody>
      </p:sp>
    </p:spTree>
    <p:extLst>
      <p:ext uri="{BB962C8B-B14F-4D97-AF65-F5344CB8AC3E}">
        <p14:creationId xmlns:p14="http://schemas.microsoft.com/office/powerpoint/2010/main" val="56460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iris is one of the most recognizable parts of the eye because of its pigment. Everyone has an iris that is unique to them, just like their fingerprint! While the iris is quite beautiful, it also serves an important purpose. The iris is a muscle that helps control how much light is entering the eye. When the light is too bright, the iris constricts, or contracts, to limit how much light is entering. When we are in an area of low light, the iris dilates, or expands, to let in more light to the eye.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8</a:t>
            </a:fld>
            <a:endParaRPr lang="en-US"/>
          </a:p>
        </p:txBody>
      </p:sp>
    </p:spTree>
    <p:extLst>
      <p:ext uri="{BB962C8B-B14F-4D97-AF65-F5344CB8AC3E}">
        <p14:creationId xmlns:p14="http://schemas.microsoft.com/office/powerpoint/2010/main" val="396408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=vAgGeLJ37iU</a:t>
            </a:r>
          </a:p>
          <a:p>
            <a:endParaRPr lang="en-US" dirty="0"/>
          </a:p>
          <a:p>
            <a:r>
              <a:rPr lang="en-US" dirty="0"/>
              <a:t>Can you identify when the iris is constricting? When is it dilating?</a:t>
            </a:r>
          </a:p>
        </p:txBody>
      </p:sp>
      <p:sp>
        <p:nvSpPr>
          <p:cNvPr id="4" name="Slide Number Placeholder 3"/>
          <p:cNvSpPr>
            <a:spLocks noGrp="1"/>
          </p:cNvSpPr>
          <p:nvPr>
            <p:ph type="sldNum" sz="quarter" idx="5"/>
          </p:nvPr>
        </p:nvSpPr>
        <p:spPr/>
        <p:txBody>
          <a:bodyPr/>
          <a:lstStyle/>
          <a:p>
            <a:fld id="{836E869D-29E6-BE47-BC7B-A39C871D324A}" type="slidenum">
              <a:rPr lang="en-US" smtClean="0"/>
              <a:t>9</a:t>
            </a:fld>
            <a:endParaRPr lang="en-US"/>
          </a:p>
        </p:txBody>
      </p:sp>
    </p:spTree>
    <p:extLst>
      <p:ext uri="{BB962C8B-B14F-4D97-AF65-F5344CB8AC3E}">
        <p14:creationId xmlns:p14="http://schemas.microsoft.com/office/powerpoint/2010/main" val="290007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pupil is a hole in the iris that allows light to enter the eye. The pupil and the iris go hand-in-hand: when the iris contracts, the pupil gets smaller. When the iris dilates, the pupil gets bigger.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836E869D-29E6-BE47-BC7B-A39C871D324A}" type="slidenum">
              <a:rPr lang="en-US" smtClean="0"/>
              <a:t>10</a:t>
            </a:fld>
            <a:endParaRPr lang="en-US"/>
          </a:p>
        </p:txBody>
      </p:sp>
    </p:spTree>
    <p:extLst>
      <p:ext uri="{BB962C8B-B14F-4D97-AF65-F5344CB8AC3E}">
        <p14:creationId xmlns:p14="http://schemas.microsoft.com/office/powerpoint/2010/main" val="317409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britannica.com/science/iris-eye" TargetMode="External"/><Relationship Id="rId7" Type="http://schemas.openxmlformats.org/officeDocument/2006/relationships/hyperlink" Target="https://en.wikipedia.org/wiki/Fundus_photography#/media/File:Fundus_photograph_of_normal_left_eye.jpg" TargetMode="External"/><Relationship Id="rId2" Type="http://schemas.openxmlformats.org/officeDocument/2006/relationships/hyperlink" Target="https://seeportoptometry.com/astigmatism/" TargetMode="External"/><Relationship Id="rId1" Type="http://schemas.openxmlformats.org/officeDocument/2006/relationships/slideLayout" Target="../slideLayouts/slideLayout2.xml"/><Relationship Id="rId6" Type="http://schemas.openxmlformats.org/officeDocument/2006/relationships/hyperlink" Target="https://www.pngegg.com/en/png-ndgrq" TargetMode="External"/><Relationship Id="rId5" Type="http://schemas.openxmlformats.org/officeDocument/2006/relationships/hyperlink" Target="https://en.wikipedia.org/wiki/Accommodation_(eye)#/media/File:Accommodation_(PSF).svg" TargetMode="External"/><Relationship Id="rId4" Type="http://schemas.openxmlformats.org/officeDocument/2006/relationships/hyperlink" Target="https://www.istockphoto.com/vector/human-eye-cross-section-normal-vision-gm648725190-117860905"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vAgGeLJ37iU?feature=oembed"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4C75-9438-084B-9162-C4DC276770CD}"/>
              </a:ext>
            </a:extLst>
          </p:cNvPr>
          <p:cNvSpPr>
            <a:spLocks noGrp="1"/>
          </p:cNvSpPr>
          <p:nvPr>
            <p:ph type="ctrTitle"/>
          </p:nvPr>
        </p:nvSpPr>
        <p:spPr/>
        <p:txBody>
          <a:bodyPr/>
          <a:lstStyle/>
          <a:p>
            <a:r>
              <a:rPr lang="en-US" dirty="0"/>
              <a:t>The Eyes Have it</a:t>
            </a:r>
          </a:p>
        </p:txBody>
      </p:sp>
      <p:sp>
        <p:nvSpPr>
          <p:cNvPr id="3" name="Subtitle 2">
            <a:extLst>
              <a:ext uri="{FF2B5EF4-FFF2-40B4-BE49-F238E27FC236}">
                <a16:creationId xmlns:a16="http://schemas.microsoft.com/office/drawing/2014/main" id="{EB7ADDA9-B06F-4949-8E85-B0806744D024}"/>
              </a:ext>
            </a:extLst>
          </p:cNvPr>
          <p:cNvSpPr>
            <a:spLocks noGrp="1"/>
          </p:cNvSpPr>
          <p:nvPr>
            <p:ph type="subTitle" idx="1"/>
          </p:nvPr>
        </p:nvSpPr>
        <p:spPr/>
        <p:txBody>
          <a:bodyPr/>
          <a:lstStyle/>
          <a:p>
            <a:r>
              <a:rPr lang="en-US" dirty="0"/>
              <a:t>How Our Eyes Function</a:t>
            </a:r>
          </a:p>
          <a:p>
            <a:r>
              <a:rPr lang="en-US" dirty="0"/>
              <a:t>By: Anna Knight</a:t>
            </a:r>
          </a:p>
        </p:txBody>
      </p:sp>
    </p:spTree>
    <p:extLst>
      <p:ext uri="{BB962C8B-B14F-4D97-AF65-F5344CB8AC3E}">
        <p14:creationId xmlns:p14="http://schemas.microsoft.com/office/powerpoint/2010/main" val="3079516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F0E2-89C7-2145-A767-BF0794CC476B}"/>
              </a:ext>
            </a:extLst>
          </p:cNvPr>
          <p:cNvSpPr>
            <a:spLocks noGrp="1"/>
          </p:cNvSpPr>
          <p:nvPr>
            <p:ph type="title"/>
          </p:nvPr>
        </p:nvSpPr>
        <p:spPr>
          <a:xfrm>
            <a:off x="677334" y="609600"/>
            <a:ext cx="8596668" cy="1320800"/>
          </a:xfrm>
        </p:spPr>
        <p:txBody>
          <a:bodyPr anchor="t">
            <a:normAutofit/>
          </a:bodyPr>
          <a:lstStyle/>
          <a:p>
            <a:r>
              <a:rPr lang="en-US" dirty="0"/>
              <a:t>THE PUPIL</a:t>
            </a:r>
          </a:p>
        </p:txBody>
      </p:sp>
      <p:sp>
        <p:nvSpPr>
          <p:cNvPr id="3" name="Content Placeholder 2">
            <a:extLst>
              <a:ext uri="{FF2B5EF4-FFF2-40B4-BE49-F238E27FC236}">
                <a16:creationId xmlns:a16="http://schemas.microsoft.com/office/drawing/2014/main" id="{45A5233B-5948-0641-B116-30CB88912720}"/>
              </a:ext>
            </a:extLst>
          </p:cNvPr>
          <p:cNvSpPr>
            <a:spLocks noGrp="1"/>
          </p:cNvSpPr>
          <p:nvPr>
            <p:ph idx="1"/>
          </p:nvPr>
        </p:nvSpPr>
        <p:spPr>
          <a:xfrm>
            <a:off x="677334" y="1686456"/>
            <a:ext cx="4415050" cy="4697411"/>
          </a:xfrm>
        </p:spPr>
        <p:txBody>
          <a:bodyPr>
            <a:normAutofit/>
          </a:bodyPr>
          <a:lstStyle/>
          <a:p>
            <a:r>
              <a:rPr lang="en-US" sz="2400" dirty="0"/>
              <a:t>The pupil is a </a:t>
            </a:r>
            <a:r>
              <a:rPr lang="en-US" sz="2400" b="1" dirty="0"/>
              <a:t>hole in the iris </a:t>
            </a:r>
          </a:p>
          <a:p>
            <a:r>
              <a:rPr lang="en-US" sz="2400" dirty="0"/>
              <a:t>This hole </a:t>
            </a:r>
            <a:r>
              <a:rPr lang="en-US" sz="2400" b="1" dirty="0"/>
              <a:t>allows light to enter the eye</a:t>
            </a:r>
          </a:p>
          <a:p>
            <a:r>
              <a:rPr lang="en-US" sz="2400" dirty="0"/>
              <a:t>When the iris</a:t>
            </a:r>
            <a:r>
              <a:rPr lang="en-US" sz="2400" b="1" dirty="0"/>
              <a:t> constricts</a:t>
            </a:r>
            <a:r>
              <a:rPr lang="en-US" sz="2400" dirty="0"/>
              <a:t>, the pupil gets </a:t>
            </a:r>
            <a:r>
              <a:rPr lang="en-US" sz="2400" b="1" dirty="0"/>
              <a:t>smaller</a:t>
            </a:r>
          </a:p>
          <a:p>
            <a:r>
              <a:rPr lang="en-US" sz="2400" dirty="0"/>
              <a:t>When the iris </a:t>
            </a:r>
            <a:r>
              <a:rPr lang="en-US" sz="2400" b="1" dirty="0"/>
              <a:t>dilates</a:t>
            </a:r>
            <a:r>
              <a:rPr lang="en-US" sz="2400" dirty="0"/>
              <a:t>, the pupil gets </a:t>
            </a:r>
            <a:r>
              <a:rPr lang="en-US" sz="2400" b="1" dirty="0"/>
              <a:t>bigger</a:t>
            </a:r>
          </a:p>
        </p:txBody>
      </p:sp>
      <p:pic>
        <p:nvPicPr>
          <p:cNvPr id="7" name="Picture 6" descr="A picture containing text, balloon, aircraft&#10;&#10;Description automatically generated">
            <a:extLst>
              <a:ext uri="{FF2B5EF4-FFF2-40B4-BE49-F238E27FC236}">
                <a16:creationId xmlns:a16="http://schemas.microsoft.com/office/drawing/2014/main" id="{6ACBE577-C7D2-E64F-A4B6-09B5E67C1140}"/>
              </a:ext>
            </a:extLst>
          </p:cNvPr>
          <p:cNvPicPr>
            <a:picLocks noChangeAspect="1"/>
          </p:cNvPicPr>
          <p:nvPr/>
        </p:nvPicPr>
        <p:blipFill rotWithShape="1">
          <a:blip r:embed="rId3"/>
          <a:srcRect l="21248" r="2" b="2"/>
          <a:stretch/>
        </p:blipFill>
        <p:spPr>
          <a:xfrm>
            <a:off x="5179184" y="1487819"/>
            <a:ext cx="4415050" cy="3882362"/>
          </a:xfrm>
          <a:prstGeom prst="rect">
            <a:avLst/>
          </a:prstGeom>
        </p:spPr>
      </p:pic>
      <p:sp>
        <p:nvSpPr>
          <p:cNvPr id="8" name="TextBox 7">
            <a:extLst>
              <a:ext uri="{FF2B5EF4-FFF2-40B4-BE49-F238E27FC236}">
                <a16:creationId xmlns:a16="http://schemas.microsoft.com/office/drawing/2014/main" id="{91FE75E3-D0F4-4943-9D19-597DBA5AE04F}"/>
              </a:ext>
            </a:extLst>
          </p:cNvPr>
          <p:cNvSpPr txBox="1"/>
          <p:nvPr/>
        </p:nvSpPr>
        <p:spPr>
          <a:xfrm>
            <a:off x="8839200" y="5370181"/>
            <a:ext cx="862737" cy="246221"/>
          </a:xfrm>
          <a:prstGeom prst="rect">
            <a:avLst/>
          </a:prstGeom>
          <a:noFill/>
        </p:spPr>
        <p:txBody>
          <a:bodyPr wrap="none" rtlCol="0">
            <a:spAutoFit/>
          </a:bodyPr>
          <a:lstStyle/>
          <a:p>
            <a:r>
              <a:rPr lang="en-US" sz="1000" dirty="0" err="1"/>
              <a:t>iStockPhoto</a:t>
            </a:r>
            <a:endParaRPr lang="en-US" sz="1000" dirty="0"/>
          </a:p>
        </p:txBody>
      </p:sp>
    </p:spTree>
    <p:extLst>
      <p:ext uri="{BB962C8B-B14F-4D97-AF65-F5344CB8AC3E}">
        <p14:creationId xmlns:p14="http://schemas.microsoft.com/office/powerpoint/2010/main" val="1238139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CB78A9-31B8-A744-A743-EAC763A8058A}"/>
              </a:ext>
            </a:extLst>
          </p:cNvPr>
          <p:cNvSpPr>
            <a:spLocks noGrp="1"/>
          </p:cNvSpPr>
          <p:nvPr>
            <p:ph type="title"/>
          </p:nvPr>
        </p:nvSpPr>
        <p:spPr>
          <a:xfrm>
            <a:off x="7489917" y="-11908"/>
            <a:ext cx="4512989" cy="2227730"/>
          </a:xfrm>
        </p:spPr>
        <p:txBody>
          <a:bodyPr anchor="ctr">
            <a:normAutofit/>
          </a:bodyPr>
          <a:lstStyle/>
          <a:p>
            <a:r>
              <a:rPr lang="en-US" dirty="0">
                <a:solidFill>
                  <a:srgbClr val="FFFFFF"/>
                </a:solidFill>
              </a:rPr>
              <a:t>THE LENS</a:t>
            </a:r>
          </a:p>
        </p:txBody>
      </p:sp>
      <p:pic>
        <p:nvPicPr>
          <p:cNvPr id="5" name="Graphic 4">
            <a:extLst>
              <a:ext uri="{FF2B5EF4-FFF2-40B4-BE49-F238E27FC236}">
                <a16:creationId xmlns:a16="http://schemas.microsoft.com/office/drawing/2014/main" id="{44643F54-FABE-6F49-9FDC-D67FDFC29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229" y="690339"/>
            <a:ext cx="5727227" cy="5459340"/>
          </a:xfrm>
          <a:prstGeom prst="rect">
            <a:avLst/>
          </a:prstGeom>
        </p:spPr>
      </p:pic>
      <p:sp>
        <p:nvSpPr>
          <p:cNvPr id="3" name="Content Placeholder 2">
            <a:extLst>
              <a:ext uri="{FF2B5EF4-FFF2-40B4-BE49-F238E27FC236}">
                <a16:creationId xmlns:a16="http://schemas.microsoft.com/office/drawing/2014/main" id="{F44CED9C-32F7-D844-A1BE-AA40B2F5CA1E}"/>
              </a:ext>
            </a:extLst>
          </p:cNvPr>
          <p:cNvSpPr>
            <a:spLocks noGrp="1"/>
          </p:cNvSpPr>
          <p:nvPr>
            <p:ph idx="1"/>
          </p:nvPr>
        </p:nvSpPr>
        <p:spPr>
          <a:xfrm>
            <a:off x="6947498" y="1951827"/>
            <a:ext cx="5364197" cy="4156138"/>
          </a:xfrm>
        </p:spPr>
        <p:txBody>
          <a:bodyPr anchor="t">
            <a:normAutofit/>
          </a:bodyPr>
          <a:lstStyle/>
          <a:p>
            <a:r>
              <a:rPr lang="en-US" sz="2400" b="1" dirty="0">
                <a:solidFill>
                  <a:srgbClr val="FFFFFF"/>
                </a:solidFill>
              </a:rPr>
              <a:t>Clear, disc-shaped structure </a:t>
            </a:r>
            <a:r>
              <a:rPr lang="en-US" sz="2400" dirty="0">
                <a:solidFill>
                  <a:srgbClr val="FFFFFF"/>
                </a:solidFill>
              </a:rPr>
              <a:t>behind the iris</a:t>
            </a:r>
          </a:p>
          <a:p>
            <a:r>
              <a:rPr lang="en-US" sz="2400" b="1" dirty="0">
                <a:solidFill>
                  <a:srgbClr val="FFFFFF"/>
                </a:solidFill>
              </a:rPr>
              <a:t>Refracts light</a:t>
            </a:r>
          </a:p>
          <a:p>
            <a:r>
              <a:rPr lang="en-US" sz="2400" dirty="0">
                <a:solidFill>
                  <a:srgbClr val="FFFFFF"/>
                </a:solidFill>
              </a:rPr>
              <a:t>Small adjustments in refraction</a:t>
            </a:r>
          </a:p>
          <a:p>
            <a:pPr lvl="1"/>
            <a:r>
              <a:rPr lang="en-US" sz="2400" b="1" dirty="0">
                <a:solidFill>
                  <a:srgbClr val="FFFFFF"/>
                </a:solidFill>
              </a:rPr>
              <a:t>Distance </a:t>
            </a:r>
            <a:r>
              <a:rPr lang="en-US" sz="2400" dirty="0">
                <a:solidFill>
                  <a:srgbClr val="FFFFFF"/>
                </a:solidFill>
              </a:rPr>
              <a:t>vision-lens </a:t>
            </a:r>
            <a:r>
              <a:rPr lang="en-US" sz="2400" b="1" dirty="0">
                <a:solidFill>
                  <a:srgbClr val="FFFFFF"/>
                </a:solidFill>
              </a:rPr>
              <a:t>flattens</a:t>
            </a:r>
          </a:p>
          <a:p>
            <a:pPr lvl="1"/>
            <a:r>
              <a:rPr lang="en-US" sz="2400" b="1" dirty="0">
                <a:solidFill>
                  <a:srgbClr val="FFFFFF"/>
                </a:solidFill>
              </a:rPr>
              <a:t>Near </a:t>
            </a:r>
            <a:r>
              <a:rPr lang="en-US" sz="2400" dirty="0">
                <a:solidFill>
                  <a:srgbClr val="FFFFFF"/>
                </a:solidFill>
              </a:rPr>
              <a:t>vision-lens </a:t>
            </a:r>
            <a:r>
              <a:rPr lang="en-US" sz="2400" b="1" dirty="0">
                <a:solidFill>
                  <a:srgbClr val="FFFFFF"/>
                </a:solidFill>
              </a:rPr>
              <a:t>thickens</a:t>
            </a:r>
          </a:p>
        </p:txBody>
      </p:sp>
      <p:sp>
        <p:nvSpPr>
          <p:cNvPr id="6" name="TextBox 5">
            <a:extLst>
              <a:ext uri="{FF2B5EF4-FFF2-40B4-BE49-F238E27FC236}">
                <a16:creationId xmlns:a16="http://schemas.microsoft.com/office/drawing/2014/main" id="{EC5AE3CC-EF45-B543-B0D9-3BB616F05579}"/>
              </a:ext>
            </a:extLst>
          </p:cNvPr>
          <p:cNvSpPr txBox="1"/>
          <p:nvPr/>
        </p:nvSpPr>
        <p:spPr>
          <a:xfrm>
            <a:off x="268022" y="6380729"/>
            <a:ext cx="750526" cy="246221"/>
          </a:xfrm>
          <a:prstGeom prst="rect">
            <a:avLst/>
          </a:prstGeom>
          <a:noFill/>
        </p:spPr>
        <p:txBody>
          <a:bodyPr wrap="none" rtlCol="0">
            <a:spAutoFit/>
          </a:bodyPr>
          <a:lstStyle/>
          <a:p>
            <a:r>
              <a:rPr lang="en-US" sz="1000" dirty="0"/>
              <a:t>Wikipedia</a:t>
            </a:r>
          </a:p>
        </p:txBody>
      </p:sp>
    </p:spTree>
    <p:extLst>
      <p:ext uri="{BB962C8B-B14F-4D97-AF65-F5344CB8AC3E}">
        <p14:creationId xmlns:p14="http://schemas.microsoft.com/office/powerpoint/2010/main" val="38738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D9C8-4B8F-6048-83FB-4B4F88A55B4A}"/>
              </a:ext>
            </a:extLst>
          </p:cNvPr>
          <p:cNvSpPr>
            <a:spLocks noGrp="1"/>
          </p:cNvSpPr>
          <p:nvPr>
            <p:ph type="title"/>
          </p:nvPr>
        </p:nvSpPr>
        <p:spPr>
          <a:xfrm>
            <a:off x="677334" y="609600"/>
            <a:ext cx="8596668" cy="1320800"/>
          </a:xfrm>
        </p:spPr>
        <p:txBody>
          <a:bodyPr anchor="t">
            <a:normAutofit/>
          </a:bodyPr>
          <a:lstStyle/>
          <a:p>
            <a:r>
              <a:rPr lang="en-US" dirty="0"/>
              <a:t>CATARACTS</a:t>
            </a:r>
          </a:p>
        </p:txBody>
      </p:sp>
      <p:sp>
        <p:nvSpPr>
          <p:cNvPr id="3" name="Content Placeholder 2">
            <a:extLst>
              <a:ext uri="{FF2B5EF4-FFF2-40B4-BE49-F238E27FC236}">
                <a16:creationId xmlns:a16="http://schemas.microsoft.com/office/drawing/2014/main" id="{9A140F82-2514-B549-A9DA-F1157221AA4E}"/>
              </a:ext>
            </a:extLst>
          </p:cNvPr>
          <p:cNvSpPr>
            <a:spLocks noGrp="1"/>
          </p:cNvSpPr>
          <p:nvPr>
            <p:ph idx="1"/>
          </p:nvPr>
        </p:nvSpPr>
        <p:spPr>
          <a:xfrm>
            <a:off x="5855713" y="2160589"/>
            <a:ext cx="5183142" cy="4087811"/>
          </a:xfrm>
        </p:spPr>
        <p:txBody>
          <a:bodyPr>
            <a:normAutofit/>
          </a:bodyPr>
          <a:lstStyle/>
          <a:p>
            <a:r>
              <a:rPr lang="en-US" sz="2400" dirty="0"/>
              <a:t>The </a:t>
            </a:r>
            <a:r>
              <a:rPr lang="en-US" sz="2400" b="1" dirty="0"/>
              <a:t>natural lens in the eye becomes cloudy, opaque</a:t>
            </a:r>
          </a:p>
          <a:p>
            <a:r>
              <a:rPr lang="en-US" sz="2400" dirty="0"/>
              <a:t>Causes </a:t>
            </a:r>
            <a:r>
              <a:rPr lang="en-US" sz="2400" b="1" dirty="0"/>
              <a:t>blurry vision, difficulty seeing at night</a:t>
            </a:r>
          </a:p>
          <a:p>
            <a:r>
              <a:rPr lang="en-US" sz="2400" dirty="0"/>
              <a:t>Usually caused by old age, can also be caused by injury or disease</a:t>
            </a:r>
          </a:p>
          <a:p>
            <a:r>
              <a:rPr lang="en-US" sz="2400" dirty="0"/>
              <a:t>Corrected with </a:t>
            </a:r>
            <a:r>
              <a:rPr lang="en-US" sz="2400" b="1" dirty="0"/>
              <a:t>cataract surgery</a:t>
            </a:r>
          </a:p>
        </p:txBody>
      </p:sp>
      <p:pic>
        <p:nvPicPr>
          <p:cNvPr id="5" name="Picture 4" descr="A picture containing electronics&#10;&#10;Description automatically generated">
            <a:extLst>
              <a:ext uri="{FF2B5EF4-FFF2-40B4-BE49-F238E27FC236}">
                <a16:creationId xmlns:a16="http://schemas.microsoft.com/office/drawing/2014/main" id="{F6C75B28-E238-C445-BE49-D756B019EDB4}"/>
              </a:ext>
            </a:extLst>
          </p:cNvPr>
          <p:cNvPicPr>
            <a:picLocks noChangeAspect="1"/>
          </p:cNvPicPr>
          <p:nvPr/>
        </p:nvPicPr>
        <p:blipFill rotWithShape="1">
          <a:blip r:embed="rId3"/>
          <a:srcRect r="3963" b="2"/>
          <a:stretch/>
        </p:blipFill>
        <p:spPr>
          <a:xfrm>
            <a:off x="432284" y="1815306"/>
            <a:ext cx="5423429" cy="3882362"/>
          </a:xfrm>
          <a:prstGeom prst="rect">
            <a:avLst/>
          </a:prstGeom>
        </p:spPr>
      </p:pic>
      <p:sp>
        <p:nvSpPr>
          <p:cNvPr id="6" name="TextBox 5">
            <a:extLst>
              <a:ext uri="{FF2B5EF4-FFF2-40B4-BE49-F238E27FC236}">
                <a16:creationId xmlns:a16="http://schemas.microsoft.com/office/drawing/2014/main" id="{903EF24B-2C91-8E46-9CE1-D997BE517F21}"/>
              </a:ext>
            </a:extLst>
          </p:cNvPr>
          <p:cNvSpPr txBox="1"/>
          <p:nvPr/>
        </p:nvSpPr>
        <p:spPr>
          <a:xfrm>
            <a:off x="274378" y="5662425"/>
            <a:ext cx="878767" cy="246221"/>
          </a:xfrm>
          <a:prstGeom prst="rect">
            <a:avLst/>
          </a:prstGeom>
          <a:noFill/>
        </p:spPr>
        <p:txBody>
          <a:bodyPr wrap="none" rtlCol="0">
            <a:spAutoFit/>
          </a:bodyPr>
          <a:lstStyle/>
          <a:p>
            <a:r>
              <a:rPr lang="en-US" sz="1000" dirty="0"/>
              <a:t>Craft Optics</a:t>
            </a:r>
          </a:p>
        </p:txBody>
      </p:sp>
    </p:spTree>
    <p:extLst>
      <p:ext uri="{BB962C8B-B14F-4D97-AF65-F5344CB8AC3E}">
        <p14:creationId xmlns:p14="http://schemas.microsoft.com/office/powerpoint/2010/main" val="111921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F9D4C2B-32CD-444C-8E65-13F6DDD25636}"/>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THE RETINA</a:t>
            </a:r>
          </a:p>
        </p:txBody>
      </p:sp>
      <p:sp>
        <p:nvSpPr>
          <p:cNvPr id="3" name="Content Placeholder 2">
            <a:extLst>
              <a:ext uri="{FF2B5EF4-FFF2-40B4-BE49-F238E27FC236}">
                <a16:creationId xmlns:a16="http://schemas.microsoft.com/office/drawing/2014/main" id="{75BB61D6-8341-4D46-97A6-E833CA005CE6}"/>
              </a:ext>
            </a:extLst>
          </p:cNvPr>
          <p:cNvSpPr>
            <a:spLocks noGrp="1"/>
          </p:cNvSpPr>
          <p:nvPr>
            <p:ph idx="1"/>
          </p:nvPr>
        </p:nvSpPr>
        <p:spPr>
          <a:xfrm>
            <a:off x="172793" y="2019075"/>
            <a:ext cx="4812646" cy="4561943"/>
          </a:xfrm>
        </p:spPr>
        <p:txBody>
          <a:bodyPr>
            <a:normAutofit/>
          </a:bodyPr>
          <a:lstStyle/>
          <a:p>
            <a:r>
              <a:rPr lang="en-US" sz="2400" b="1" dirty="0">
                <a:solidFill>
                  <a:schemeClr val="bg1"/>
                </a:solidFill>
              </a:rPr>
              <a:t>Layer of specialized cells </a:t>
            </a:r>
            <a:r>
              <a:rPr lang="en-US" sz="2400" dirty="0">
                <a:solidFill>
                  <a:schemeClr val="bg1"/>
                </a:solidFill>
              </a:rPr>
              <a:t>on the inside of the back of the eye</a:t>
            </a:r>
          </a:p>
          <a:p>
            <a:r>
              <a:rPr lang="en-US" sz="2400" dirty="0">
                <a:solidFill>
                  <a:schemeClr val="bg1"/>
                </a:solidFill>
              </a:rPr>
              <a:t>Retina cells </a:t>
            </a:r>
            <a:r>
              <a:rPr lang="en-US" sz="2400" b="1" dirty="0">
                <a:solidFill>
                  <a:schemeClr val="bg1"/>
                </a:solidFill>
              </a:rPr>
              <a:t>respond to light, turn light into signals</a:t>
            </a:r>
          </a:p>
          <a:p>
            <a:r>
              <a:rPr lang="en-US" sz="2400" dirty="0">
                <a:solidFill>
                  <a:schemeClr val="bg1"/>
                </a:solidFill>
              </a:rPr>
              <a:t>The signals tell a story about your surroundings</a:t>
            </a:r>
          </a:p>
          <a:p>
            <a:r>
              <a:rPr lang="en-US" sz="2400" dirty="0">
                <a:solidFill>
                  <a:schemeClr val="bg1"/>
                </a:solidFill>
              </a:rPr>
              <a:t>These signals will be </a:t>
            </a:r>
            <a:r>
              <a:rPr lang="en-US" sz="2400" b="1" dirty="0">
                <a:solidFill>
                  <a:schemeClr val="bg1"/>
                </a:solidFill>
              </a:rPr>
              <a:t>sent to the brain</a:t>
            </a:r>
          </a:p>
          <a:p>
            <a:endParaRPr lang="en-US" dirty="0">
              <a:solidFill>
                <a:schemeClr val="bg1"/>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descr="Logo&#10;&#10;Description automatically generated">
            <a:extLst>
              <a:ext uri="{FF2B5EF4-FFF2-40B4-BE49-F238E27FC236}">
                <a16:creationId xmlns:a16="http://schemas.microsoft.com/office/drawing/2014/main" id="{FAB30CC2-6FB3-0F42-AED6-14C15413A736}"/>
              </a:ext>
            </a:extLst>
          </p:cNvPr>
          <p:cNvPicPr>
            <a:picLocks noChangeAspect="1"/>
          </p:cNvPicPr>
          <p:nvPr/>
        </p:nvPicPr>
        <p:blipFill>
          <a:blip r:embed="rId3"/>
          <a:stretch>
            <a:fillRect/>
          </a:stretch>
        </p:blipFill>
        <p:spPr>
          <a:xfrm>
            <a:off x="5289735" y="920747"/>
            <a:ext cx="6688667" cy="5016500"/>
          </a:xfrm>
          <a:prstGeom prst="rect">
            <a:avLst/>
          </a:prstGeom>
        </p:spPr>
      </p:pic>
      <p:sp>
        <p:nvSpPr>
          <p:cNvPr id="8" name="TextBox 7">
            <a:extLst>
              <a:ext uri="{FF2B5EF4-FFF2-40B4-BE49-F238E27FC236}">
                <a16:creationId xmlns:a16="http://schemas.microsoft.com/office/drawing/2014/main" id="{385026F5-25BA-674E-A91C-021A2EF843C4}"/>
              </a:ext>
            </a:extLst>
          </p:cNvPr>
          <p:cNvSpPr txBox="1"/>
          <p:nvPr/>
        </p:nvSpPr>
        <p:spPr>
          <a:xfrm>
            <a:off x="10713120" y="6165157"/>
            <a:ext cx="622286" cy="246221"/>
          </a:xfrm>
          <a:prstGeom prst="rect">
            <a:avLst/>
          </a:prstGeom>
          <a:noFill/>
        </p:spPr>
        <p:txBody>
          <a:bodyPr wrap="none" rtlCol="0">
            <a:spAutoFit/>
          </a:bodyPr>
          <a:lstStyle/>
          <a:p>
            <a:r>
              <a:rPr lang="en-US" sz="1000" dirty="0" err="1"/>
              <a:t>PNGEgg</a:t>
            </a:r>
            <a:endParaRPr lang="en-US" sz="1000" dirty="0"/>
          </a:p>
        </p:txBody>
      </p:sp>
      <p:sp>
        <p:nvSpPr>
          <p:cNvPr id="9" name="TextBox 8">
            <a:extLst>
              <a:ext uri="{FF2B5EF4-FFF2-40B4-BE49-F238E27FC236}">
                <a16:creationId xmlns:a16="http://schemas.microsoft.com/office/drawing/2014/main" id="{5EAC8343-105D-F646-A6C7-224F5B0E0370}"/>
              </a:ext>
            </a:extLst>
          </p:cNvPr>
          <p:cNvSpPr txBox="1"/>
          <p:nvPr/>
        </p:nvSpPr>
        <p:spPr>
          <a:xfrm>
            <a:off x="9469695" y="628810"/>
            <a:ext cx="2887707" cy="1077218"/>
          </a:xfrm>
          <a:prstGeom prst="rect">
            <a:avLst/>
          </a:prstGeom>
          <a:noFill/>
        </p:spPr>
        <p:txBody>
          <a:bodyPr wrap="square" rtlCol="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RETINA (YELLOW)</a:t>
            </a:r>
          </a:p>
        </p:txBody>
      </p:sp>
      <p:sp>
        <p:nvSpPr>
          <p:cNvPr id="17" name="Left Arrow 16">
            <a:extLst>
              <a:ext uri="{FF2B5EF4-FFF2-40B4-BE49-F238E27FC236}">
                <a16:creationId xmlns:a16="http://schemas.microsoft.com/office/drawing/2014/main" id="{F2E45C99-AA1A-AE48-B716-C6E77B2F81D9}"/>
              </a:ext>
            </a:extLst>
          </p:cNvPr>
          <p:cNvSpPr/>
          <p:nvPr/>
        </p:nvSpPr>
        <p:spPr>
          <a:xfrm rot="19338536" flipV="1">
            <a:off x="9760406" y="1988577"/>
            <a:ext cx="1318130" cy="2723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74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5E5C-351C-9144-8F37-5FCCA79EFC62}"/>
              </a:ext>
            </a:extLst>
          </p:cNvPr>
          <p:cNvSpPr>
            <a:spLocks noGrp="1"/>
          </p:cNvSpPr>
          <p:nvPr>
            <p:ph type="title"/>
          </p:nvPr>
        </p:nvSpPr>
        <p:spPr>
          <a:xfrm>
            <a:off x="660401" y="393495"/>
            <a:ext cx="8596668" cy="1320800"/>
          </a:xfrm>
        </p:spPr>
        <p:txBody>
          <a:bodyPr/>
          <a:lstStyle/>
          <a:p>
            <a:r>
              <a:rPr lang="en-US" dirty="0"/>
              <a:t>THE OPTIC NERVE</a:t>
            </a:r>
          </a:p>
        </p:txBody>
      </p:sp>
      <p:sp>
        <p:nvSpPr>
          <p:cNvPr id="3" name="Content Placeholder 2">
            <a:extLst>
              <a:ext uri="{FF2B5EF4-FFF2-40B4-BE49-F238E27FC236}">
                <a16:creationId xmlns:a16="http://schemas.microsoft.com/office/drawing/2014/main" id="{6AF14F4F-6A0D-6B4D-98F7-63C986F6727F}"/>
              </a:ext>
            </a:extLst>
          </p:cNvPr>
          <p:cNvSpPr>
            <a:spLocks noGrp="1"/>
          </p:cNvSpPr>
          <p:nvPr>
            <p:ph idx="1"/>
          </p:nvPr>
        </p:nvSpPr>
        <p:spPr>
          <a:xfrm>
            <a:off x="2709334" y="1320389"/>
            <a:ext cx="8596668" cy="3880773"/>
          </a:xfrm>
        </p:spPr>
        <p:txBody>
          <a:bodyPr/>
          <a:lstStyle/>
          <a:p>
            <a:r>
              <a:rPr lang="en-US" sz="2400" dirty="0"/>
              <a:t>The optic nerve </a:t>
            </a:r>
            <a:r>
              <a:rPr lang="en-US" sz="2400" b="1" dirty="0"/>
              <a:t>connects the eye to the brain</a:t>
            </a:r>
          </a:p>
          <a:p>
            <a:r>
              <a:rPr lang="en-US" sz="2400" dirty="0"/>
              <a:t>Like a tiny, smooth piece of rope</a:t>
            </a:r>
          </a:p>
          <a:p>
            <a:r>
              <a:rPr lang="en-US" sz="2400" dirty="0"/>
              <a:t>Made up of retinal cells</a:t>
            </a:r>
          </a:p>
          <a:p>
            <a:r>
              <a:rPr lang="en-US" sz="2400" b="1" dirty="0"/>
              <a:t>Sends the signals from the retina to the brain</a:t>
            </a:r>
          </a:p>
          <a:p>
            <a:endParaRPr lang="en-US" dirty="0"/>
          </a:p>
          <a:p>
            <a:endParaRPr lang="en-US" dirty="0"/>
          </a:p>
        </p:txBody>
      </p:sp>
      <p:pic>
        <p:nvPicPr>
          <p:cNvPr id="5" name="Picture 4">
            <a:extLst>
              <a:ext uri="{FF2B5EF4-FFF2-40B4-BE49-F238E27FC236}">
                <a16:creationId xmlns:a16="http://schemas.microsoft.com/office/drawing/2014/main" id="{BB0F3CDB-81F5-2E4E-9C77-404C0A14E2AF}"/>
              </a:ext>
            </a:extLst>
          </p:cNvPr>
          <p:cNvPicPr>
            <a:picLocks noChangeAspect="1"/>
          </p:cNvPicPr>
          <p:nvPr/>
        </p:nvPicPr>
        <p:blipFill>
          <a:blip r:embed="rId3"/>
          <a:stretch>
            <a:fillRect/>
          </a:stretch>
        </p:blipFill>
        <p:spPr>
          <a:xfrm>
            <a:off x="1" y="3429000"/>
            <a:ext cx="12191999" cy="3544324"/>
          </a:xfrm>
          <a:prstGeom prst="rect">
            <a:avLst/>
          </a:prstGeom>
        </p:spPr>
      </p:pic>
      <p:sp>
        <p:nvSpPr>
          <p:cNvPr id="6" name="TextBox 5">
            <a:extLst>
              <a:ext uri="{FF2B5EF4-FFF2-40B4-BE49-F238E27FC236}">
                <a16:creationId xmlns:a16="http://schemas.microsoft.com/office/drawing/2014/main" id="{70EDE6EA-A047-1B41-8C0C-481D6C402ECB}"/>
              </a:ext>
            </a:extLst>
          </p:cNvPr>
          <p:cNvSpPr txBox="1"/>
          <p:nvPr/>
        </p:nvSpPr>
        <p:spPr>
          <a:xfrm>
            <a:off x="10820400" y="6727103"/>
            <a:ext cx="1225015" cy="246221"/>
          </a:xfrm>
          <a:prstGeom prst="rect">
            <a:avLst/>
          </a:prstGeom>
          <a:noFill/>
        </p:spPr>
        <p:txBody>
          <a:bodyPr wrap="none" rtlCol="0">
            <a:spAutoFit/>
          </a:bodyPr>
          <a:lstStyle/>
          <a:p>
            <a:r>
              <a:rPr lang="en-US" sz="1000" dirty="0"/>
              <a:t>Stanford Medicine</a:t>
            </a:r>
          </a:p>
        </p:txBody>
      </p:sp>
    </p:spTree>
    <p:extLst>
      <p:ext uri="{BB962C8B-B14F-4D97-AF65-F5344CB8AC3E}">
        <p14:creationId xmlns:p14="http://schemas.microsoft.com/office/powerpoint/2010/main" val="409742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DF6D-816C-6C43-A538-4E0E3D32A5F5}"/>
              </a:ext>
            </a:extLst>
          </p:cNvPr>
          <p:cNvSpPr>
            <a:spLocks noGrp="1"/>
          </p:cNvSpPr>
          <p:nvPr>
            <p:ph type="title"/>
          </p:nvPr>
        </p:nvSpPr>
        <p:spPr>
          <a:xfrm>
            <a:off x="609601" y="427567"/>
            <a:ext cx="4199466" cy="1320800"/>
          </a:xfrm>
        </p:spPr>
        <p:txBody>
          <a:bodyPr/>
          <a:lstStyle/>
          <a:p>
            <a:pPr algn="ctr"/>
            <a:r>
              <a:rPr lang="en-US" dirty="0"/>
              <a:t>HUMAN RETINA AND OPTIC NERVE</a:t>
            </a:r>
          </a:p>
        </p:txBody>
      </p:sp>
      <p:pic>
        <p:nvPicPr>
          <p:cNvPr id="5" name="Content Placeholder 4">
            <a:extLst>
              <a:ext uri="{FF2B5EF4-FFF2-40B4-BE49-F238E27FC236}">
                <a16:creationId xmlns:a16="http://schemas.microsoft.com/office/drawing/2014/main" id="{89B81E49-7398-6642-BCBB-B853C8ADF185}"/>
              </a:ext>
            </a:extLst>
          </p:cNvPr>
          <p:cNvPicPr>
            <a:picLocks noGrp="1" noChangeAspect="1"/>
          </p:cNvPicPr>
          <p:nvPr>
            <p:ph idx="1"/>
          </p:nvPr>
        </p:nvPicPr>
        <p:blipFill>
          <a:blip r:embed="rId3"/>
          <a:stretch>
            <a:fillRect/>
          </a:stretch>
        </p:blipFill>
        <p:spPr>
          <a:xfrm>
            <a:off x="5405968" y="427567"/>
            <a:ext cx="5820833" cy="5820833"/>
          </a:xfrm>
        </p:spPr>
      </p:pic>
      <p:sp>
        <p:nvSpPr>
          <p:cNvPr id="6" name="TextBox 5">
            <a:extLst>
              <a:ext uri="{FF2B5EF4-FFF2-40B4-BE49-F238E27FC236}">
                <a16:creationId xmlns:a16="http://schemas.microsoft.com/office/drawing/2014/main" id="{AF79D9F3-0241-484A-8CDB-98F55E1DF17A}"/>
              </a:ext>
            </a:extLst>
          </p:cNvPr>
          <p:cNvSpPr txBox="1"/>
          <p:nvPr/>
        </p:nvSpPr>
        <p:spPr>
          <a:xfrm>
            <a:off x="1625601" y="2794967"/>
            <a:ext cx="2743200" cy="584775"/>
          </a:xfrm>
          <a:prstGeom prst="rect">
            <a:avLst/>
          </a:prstGeom>
          <a:noFill/>
        </p:spPr>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rPr>
              <a:t>OPTIC NERVE</a:t>
            </a:r>
          </a:p>
        </p:txBody>
      </p:sp>
      <p:sp>
        <p:nvSpPr>
          <p:cNvPr id="7" name="Left Arrow 6">
            <a:extLst>
              <a:ext uri="{FF2B5EF4-FFF2-40B4-BE49-F238E27FC236}">
                <a16:creationId xmlns:a16="http://schemas.microsoft.com/office/drawing/2014/main" id="{B68DAFA2-839E-1443-AFC8-6D01DA3AAFAB}"/>
              </a:ext>
            </a:extLst>
          </p:cNvPr>
          <p:cNvSpPr/>
          <p:nvPr/>
        </p:nvSpPr>
        <p:spPr>
          <a:xfrm rot="10800000">
            <a:off x="4229100" y="2852692"/>
            <a:ext cx="1642533" cy="4493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624972-ADF5-AF43-A227-EBE770F06981}"/>
              </a:ext>
            </a:extLst>
          </p:cNvPr>
          <p:cNvSpPr txBox="1"/>
          <p:nvPr/>
        </p:nvSpPr>
        <p:spPr>
          <a:xfrm>
            <a:off x="10476275" y="6248400"/>
            <a:ext cx="750526" cy="246221"/>
          </a:xfrm>
          <a:prstGeom prst="rect">
            <a:avLst/>
          </a:prstGeom>
          <a:noFill/>
        </p:spPr>
        <p:txBody>
          <a:bodyPr wrap="none" rtlCol="0">
            <a:spAutoFit/>
          </a:bodyPr>
          <a:lstStyle/>
          <a:p>
            <a:r>
              <a:rPr lang="en-US" sz="1000" dirty="0"/>
              <a:t>Wikipedia</a:t>
            </a:r>
          </a:p>
        </p:txBody>
      </p:sp>
    </p:spTree>
    <p:extLst>
      <p:ext uri="{BB962C8B-B14F-4D97-AF65-F5344CB8AC3E}">
        <p14:creationId xmlns:p14="http://schemas.microsoft.com/office/powerpoint/2010/main" val="813202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4000-CF27-6646-A81D-F43B4251D4AD}"/>
              </a:ext>
            </a:extLst>
          </p:cNvPr>
          <p:cNvSpPr>
            <a:spLocks noGrp="1"/>
          </p:cNvSpPr>
          <p:nvPr>
            <p:ph type="title"/>
          </p:nvPr>
        </p:nvSpPr>
        <p:spPr/>
        <p:txBody>
          <a:bodyPr/>
          <a:lstStyle/>
          <a:p>
            <a:r>
              <a:rPr lang="en-US" dirty="0"/>
              <a:t>THE EYES AND BRAIN WORK TOGETHER</a:t>
            </a:r>
          </a:p>
        </p:txBody>
      </p:sp>
      <p:pic>
        <p:nvPicPr>
          <p:cNvPr id="5" name="Content Placeholder 4">
            <a:extLst>
              <a:ext uri="{FF2B5EF4-FFF2-40B4-BE49-F238E27FC236}">
                <a16:creationId xmlns:a16="http://schemas.microsoft.com/office/drawing/2014/main" id="{49264254-CADB-0441-B839-C68009F3329E}"/>
              </a:ext>
            </a:extLst>
          </p:cNvPr>
          <p:cNvPicPr>
            <a:picLocks noGrp="1" noChangeAspect="1"/>
          </p:cNvPicPr>
          <p:nvPr>
            <p:ph idx="1"/>
          </p:nvPr>
        </p:nvPicPr>
        <p:blipFill>
          <a:blip r:embed="rId3"/>
          <a:stretch>
            <a:fillRect/>
          </a:stretch>
        </p:blipFill>
        <p:spPr>
          <a:xfrm>
            <a:off x="2917998" y="1488281"/>
            <a:ext cx="6524325" cy="3881437"/>
          </a:xfrm>
        </p:spPr>
      </p:pic>
      <p:sp>
        <p:nvSpPr>
          <p:cNvPr id="6" name="TextBox 5">
            <a:extLst>
              <a:ext uri="{FF2B5EF4-FFF2-40B4-BE49-F238E27FC236}">
                <a16:creationId xmlns:a16="http://schemas.microsoft.com/office/drawing/2014/main" id="{06B464A4-2D45-8046-B5FD-3C9DC5045A43}"/>
              </a:ext>
            </a:extLst>
          </p:cNvPr>
          <p:cNvSpPr txBox="1"/>
          <p:nvPr/>
        </p:nvSpPr>
        <p:spPr>
          <a:xfrm>
            <a:off x="7627397" y="5369718"/>
            <a:ext cx="1646605" cy="246221"/>
          </a:xfrm>
          <a:prstGeom prst="rect">
            <a:avLst/>
          </a:prstGeom>
          <a:noFill/>
        </p:spPr>
        <p:txBody>
          <a:bodyPr wrap="none" rtlCol="0">
            <a:spAutoFit/>
          </a:bodyPr>
          <a:lstStyle/>
          <a:p>
            <a:r>
              <a:rPr lang="en-US" sz="1000" dirty="0"/>
              <a:t>Minnesota Vision Therapy</a:t>
            </a:r>
          </a:p>
        </p:txBody>
      </p:sp>
    </p:spTree>
    <p:extLst>
      <p:ext uri="{BB962C8B-B14F-4D97-AF65-F5344CB8AC3E}">
        <p14:creationId xmlns:p14="http://schemas.microsoft.com/office/powerpoint/2010/main" val="119666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8666E-DD06-8047-A5D2-8D362405A4EE}"/>
              </a:ext>
            </a:extLst>
          </p:cNvPr>
          <p:cNvSpPr>
            <a:spLocks noGrp="1"/>
          </p:cNvSpPr>
          <p:nvPr>
            <p:ph type="ctrTitle"/>
          </p:nvPr>
        </p:nvSpPr>
        <p:spPr>
          <a:xfrm>
            <a:off x="4697129" y="1129847"/>
            <a:ext cx="4948596" cy="3249131"/>
          </a:xfrm>
        </p:spPr>
        <p:txBody>
          <a:bodyPr>
            <a:normAutofit/>
          </a:bodyPr>
          <a:lstStyle/>
          <a:p>
            <a:pPr algn="ctr"/>
            <a:r>
              <a:rPr lang="en-US" dirty="0"/>
              <a:t>MAKE YOUR OWN EYEBALL!</a:t>
            </a:r>
          </a:p>
        </p:txBody>
      </p:sp>
      <p:sp>
        <p:nvSpPr>
          <p:cNvPr id="11" name="Isosceles Triangle 10">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Graphic 7" descr="Eye">
            <a:extLst>
              <a:ext uri="{FF2B5EF4-FFF2-40B4-BE49-F238E27FC236}">
                <a16:creationId xmlns:a16="http://schemas.microsoft.com/office/drawing/2014/main" id="{B66728D4-32CF-441E-B572-20C3274398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263085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4F6DA-9FDA-814A-8B2A-920EF3F0AEF8}"/>
              </a:ext>
            </a:extLst>
          </p:cNvPr>
          <p:cNvSpPr>
            <a:spLocks noGrp="1"/>
          </p:cNvSpPr>
          <p:nvPr>
            <p:ph type="title"/>
          </p:nvPr>
        </p:nvSpPr>
        <p:spPr/>
        <p:txBody>
          <a:bodyPr/>
          <a:lstStyle/>
          <a:p>
            <a:r>
              <a:rPr lang="en-US" dirty="0"/>
              <a:t> PICTURE REFERENCES</a:t>
            </a:r>
          </a:p>
        </p:txBody>
      </p:sp>
      <p:sp>
        <p:nvSpPr>
          <p:cNvPr id="3" name="Content Placeholder 2">
            <a:extLst>
              <a:ext uri="{FF2B5EF4-FFF2-40B4-BE49-F238E27FC236}">
                <a16:creationId xmlns:a16="http://schemas.microsoft.com/office/drawing/2014/main" id="{FC44E6D7-B78A-CD4F-8D97-741A2E98C4CA}"/>
              </a:ext>
            </a:extLst>
          </p:cNvPr>
          <p:cNvSpPr>
            <a:spLocks noGrp="1"/>
          </p:cNvSpPr>
          <p:nvPr>
            <p:ph idx="1"/>
          </p:nvPr>
        </p:nvSpPr>
        <p:spPr>
          <a:xfrm>
            <a:off x="677334" y="1488613"/>
            <a:ext cx="8596668" cy="3880773"/>
          </a:xfrm>
        </p:spPr>
        <p:txBody>
          <a:bodyPr>
            <a:normAutofit fontScale="70000" lnSpcReduction="20000"/>
          </a:bodyPr>
          <a:lstStyle/>
          <a:p>
            <a:r>
              <a:rPr lang="en-US" dirty="0"/>
              <a:t>https://</a:t>
            </a:r>
            <a:r>
              <a:rPr lang="en-US" dirty="0" err="1"/>
              <a:t>wallpaperscraft.com</a:t>
            </a:r>
            <a:r>
              <a:rPr lang="en-US" dirty="0"/>
              <a:t>/download/roses_bush_bloom_128901/3840x2400</a:t>
            </a:r>
          </a:p>
          <a:p>
            <a:r>
              <a:rPr lang="en-US" dirty="0" err="1"/>
              <a:t>Surenmanvelyan.com</a:t>
            </a:r>
            <a:endParaRPr lang="en-US" dirty="0"/>
          </a:p>
          <a:p>
            <a:r>
              <a:rPr lang="en-US" dirty="0"/>
              <a:t>https://</a:t>
            </a:r>
            <a:r>
              <a:rPr lang="en-US" dirty="0" err="1"/>
              <a:t>www.indiamart.com</a:t>
            </a:r>
            <a:r>
              <a:rPr lang="en-US" dirty="0"/>
              <a:t>/</a:t>
            </a:r>
            <a:r>
              <a:rPr lang="en-US" dirty="0" err="1"/>
              <a:t>proddetail</a:t>
            </a:r>
            <a:r>
              <a:rPr lang="en-US" dirty="0"/>
              <a:t>/sclera-treatment-14331431255.html</a:t>
            </a:r>
          </a:p>
          <a:p>
            <a:r>
              <a:rPr lang="en-US" dirty="0">
                <a:hlinkClick r:id="rId2"/>
              </a:rPr>
              <a:t>https://seeportoptometry.com/astigmatism/</a:t>
            </a:r>
            <a:endParaRPr lang="en-US" dirty="0"/>
          </a:p>
          <a:p>
            <a:r>
              <a:rPr lang="en-US" dirty="0">
                <a:hlinkClick r:id="rId3"/>
              </a:rPr>
              <a:t>https://www.britannica.com/science/iris-eye</a:t>
            </a:r>
            <a:endParaRPr lang="en-US" dirty="0"/>
          </a:p>
          <a:p>
            <a:r>
              <a:rPr lang="en-US" dirty="0">
                <a:hlinkClick r:id="rId4"/>
              </a:rPr>
              <a:t>https://www.istockphoto.com/vector/human-eye-cross-section-normal-vision-gm648725190-117860905</a:t>
            </a:r>
            <a:endParaRPr lang="en-US" dirty="0"/>
          </a:p>
          <a:p>
            <a:r>
              <a:rPr lang="en-US" dirty="0">
                <a:hlinkClick r:id="rId5"/>
              </a:rPr>
              <a:t>https://en.wikipedia.org/wiki/Accommodation_(eye)#/media/File:Accommodation_(PSF).svg</a:t>
            </a:r>
            <a:endParaRPr lang="en-US" dirty="0"/>
          </a:p>
          <a:p>
            <a:r>
              <a:rPr lang="en-US" dirty="0"/>
              <a:t>https://</a:t>
            </a:r>
            <a:r>
              <a:rPr lang="en-US" dirty="0" err="1"/>
              <a:t>craftoptics.com</a:t>
            </a:r>
            <a:r>
              <a:rPr lang="en-US" dirty="0"/>
              <a:t>/cataracts-and-</a:t>
            </a:r>
            <a:r>
              <a:rPr lang="en-US" dirty="0" err="1"/>
              <a:t>craftoptics</a:t>
            </a:r>
            <a:r>
              <a:rPr lang="en-US" dirty="0"/>
              <a:t>/</a:t>
            </a:r>
          </a:p>
          <a:p>
            <a:r>
              <a:rPr lang="en-US" dirty="0">
                <a:hlinkClick r:id="rId6"/>
              </a:rPr>
              <a:t>https://www.pngegg.com/en/png-ndgrq</a:t>
            </a:r>
            <a:endParaRPr lang="en-US" dirty="0"/>
          </a:p>
          <a:p>
            <a:r>
              <a:rPr lang="en-US" dirty="0"/>
              <a:t>https://</a:t>
            </a:r>
            <a:r>
              <a:rPr lang="en-US" dirty="0" err="1"/>
              <a:t>scopeblog.stanford.edu</a:t>
            </a:r>
            <a:r>
              <a:rPr lang="en-US" dirty="0"/>
              <a:t>/2016/07/11/long-distance-eye-brain-connections-partial-vision-restored-for-first-time-ever-in-a-mammal/</a:t>
            </a:r>
          </a:p>
          <a:p>
            <a:r>
              <a:rPr lang="en-US" dirty="0">
                <a:hlinkClick r:id="rId7"/>
              </a:rPr>
              <a:t>https://en.wikipedia.org/wiki/Fundus_photography#/media/File:Fundus_photograph_of_normal_left_eye.jpg</a:t>
            </a:r>
            <a:endParaRPr lang="en-US" dirty="0"/>
          </a:p>
          <a:p>
            <a:r>
              <a:rPr lang="en-US" dirty="0"/>
              <a:t>http://</a:t>
            </a:r>
            <a:r>
              <a:rPr lang="en-US" dirty="0" err="1"/>
              <a:t>www.minnesotavisiontherapy.com</a:t>
            </a:r>
            <a:r>
              <a:rPr lang="en-US" dirty="0"/>
              <a:t>/what-is-vision-therapy/eye-brain-holding-hands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1239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1A6F87-206D-2D49-A962-E984CC0F9403}"/>
              </a:ext>
            </a:extLst>
          </p:cNvPr>
          <p:cNvSpPr>
            <a:spLocks noGrp="1"/>
          </p:cNvSpPr>
          <p:nvPr>
            <p:ph type="title"/>
          </p:nvPr>
        </p:nvSpPr>
        <p:spPr>
          <a:xfrm>
            <a:off x="1286933" y="609600"/>
            <a:ext cx="10197494" cy="1099457"/>
          </a:xfrm>
        </p:spPr>
        <p:txBody>
          <a:bodyPr>
            <a:normAutofit/>
          </a:bodyPr>
          <a:lstStyle/>
          <a:p>
            <a:r>
              <a:rPr lang="en-US" dirty="0"/>
              <a:t>OUR FIVE SENSES</a:t>
            </a: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Content Placeholder 4">
            <a:extLst>
              <a:ext uri="{FF2B5EF4-FFF2-40B4-BE49-F238E27FC236}">
                <a16:creationId xmlns:a16="http://schemas.microsoft.com/office/drawing/2014/main" id="{7A50417F-B7DC-41AA-9F2C-E712B3F713CD}"/>
              </a:ext>
            </a:extLst>
          </p:cNvPr>
          <p:cNvGraphicFramePr>
            <a:graphicFrameLocks noGrp="1"/>
          </p:cNvGraphicFramePr>
          <p:nvPr>
            <p:ph idx="1"/>
            <p:extLst>
              <p:ext uri="{D42A27DB-BD31-4B8C-83A1-F6EECF244321}">
                <p14:modId xmlns:p14="http://schemas.microsoft.com/office/powerpoint/2010/main" val="303038509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284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1" name="Content Placeholder 20" descr="A picture containing flower, plant, red&#10;&#10;Description automatically generated">
            <a:extLst>
              <a:ext uri="{FF2B5EF4-FFF2-40B4-BE49-F238E27FC236}">
                <a16:creationId xmlns:a16="http://schemas.microsoft.com/office/drawing/2014/main" id="{287A5BC2-066C-FD42-9A8F-EF127EFABD0E}"/>
              </a:ext>
            </a:extLst>
          </p:cNvPr>
          <p:cNvPicPr>
            <a:picLocks noGrp="1" noChangeAspect="1"/>
          </p:cNvPicPr>
          <p:nvPr>
            <p:ph idx="1"/>
          </p:nvPr>
        </p:nvPicPr>
        <p:blipFill rotWithShape="1">
          <a:blip r:embed="rId3"/>
          <a:srcRect l="9091" b="2070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D16B47D-EF57-854F-B514-6C3E8AE4EBE3}"/>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A WALK IN THE PARK</a:t>
            </a:r>
          </a:p>
        </p:txBody>
      </p:sp>
      <p:cxnSp>
        <p:nvCxnSpPr>
          <p:cNvPr id="55" name="Straight Connector 5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TextBox 22">
            <a:extLst>
              <a:ext uri="{FF2B5EF4-FFF2-40B4-BE49-F238E27FC236}">
                <a16:creationId xmlns:a16="http://schemas.microsoft.com/office/drawing/2014/main" id="{4F21DFF2-9182-4F43-8A2E-F57D4F488B75}"/>
              </a:ext>
            </a:extLst>
          </p:cNvPr>
          <p:cNvSpPr txBox="1"/>
          <p:nvPr/>
        </p:nvSpPr>
        <p:spPr>
          <a:xfrm>
            <a:off x="9266489" y="6488669"/>
            <a:ext cx="1101584" cy="246221"/>
          </a:xfrm>
          <a:prstGeom prst="rect">
            <a:avLst/>
          </a:prstGeom>
          <a:noFill/>
        </p:spPr>
        <p:txBody>
          <a:bodyPr wrap="none" rtlCol="0">
            <a:spAutoFit/>
          </a:bodyPr>
          <a:lstStyle/>
          <a:p>
            <a:r>
              <a:rPr lang="en-US" sz="1000" dirty="0" err="1"/>
              <a:t>Wallpaperscraft</a:t>
            </a:r>
            <a:endParaRPr lang="en-US" sz="1000" dirty="0"/>
          </a:p>
        </p:txBody>
      </p:sp>
    </p:spTree>
    <p:extLst>
      <p:ext uri="{BB962C8B-B14F-4D97-AF65-F5344CB8AC3E}">
        <p14:creationId xmlns:p14="http://schemas.microsoft.com/office/powerpoint/2010/main" val="285238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6" name="Content Placeholder 25" descr="Close up of an eye&#10;&#10;Description automatically generated with medium confidence">
            <a:extLst>
              <a:ext uri="{FF2B5EF4-FFF2-40B4-BE49-F238E27FC236}">
                <a16:creationId xmlns:a16="http://schemas.microsoft.com/office/drawing/2014/main" id="{6AB06B5C-97EF-764D-A307-ED7BD5B4F9D1}"/>
              </a:ext>
            </a:extLst>
          </p:cNvPr>
          <p:cNvPicPr>
            <a:picLocks noGrp="1" noChangeAspect="1"/>
          </p:cNvPicPr>
          <p:nvPr>
            <p:ph idx="1"/>
          </p:nvPr>
        </p:nvPicPr>
        <p:blipFill>
          <a:blip r:embed="rId3"/>
          <a:stretch>
            <a:fillRect/>
          </a:stretch>
        </p:blipFill>
        <p:spPr>
          <a:xfrm>
            <a:off x="0" y="0"/>
            <a:ext cx="12192000" cy="6866467"/>
          </a:xfrm>
        </p:spPr>
      </p:pic>
      <p:sp>
        <p:nvSpPr>
          <p:cNvPr id="6" name="TextBox 5">
            <a:extLst>
              <a:ext uri="{FF2B5EF4-FFF2-40B4-BE49-F238E27FC236}">
                <a16:creationId xmlns:a16="http://schemas.microsoft.com/office/drawing/2014/main" id="{16C02FAD-8053-9642-A1E8-A82726E5A393}"/>
              </a:ext>
            </a:extLst>
          </p:cNvPr>
          <p:cNvSpPr txBox="1"/>
          <p:nvPr/>
        </p:nvSpPr>
        <p:spPr>
          <a:xfrm>
            <a:off x="10689520" y="6485021"/>
            <a:ext cx="1146468" cy="246221"/>
          </a:xfrm>
          <a:prstGeom prst="rect">
            <a:avLst/>
          </a:prstGeom>
          <a:noFill/>
        </p:spPr>
        <p:txBody>
          <a:bodyPr wrap="none" rtlCol="0">
            <a:spAutoFit/>
          </a:bodyPr>
          <a:lstStyle/>
          <a:p>
            <a:r>
              <a:rPr lang="en-US" sz="1000" dirty="0"/>
              <a:t>Suren </a:t>
            </a:r>
            <a:r>
              <a:rPr lang="en-US" sz="1000" dirty="0" err="1"/>
              <a:t>Manvelyan</a:t>
            </a:r>
            <a:endParaRPr lang="en-US" sz="1000" dirty="0"/>
          </a:p>
        </p:txBody>
      </p:sp>
      <p:sp>
        <p:nvSpPr>
          <p:cNvPr id="7" name="TextBox 6">
            <a:extLst>
              <a:ext uri="{FF2B5EF4-FFF2-40B4-BE49-F238E27FC236}">
                <a16:creationId xmlns:a16="http://schemas.microsoft.com/office/drawing/2014/main" id="{5EA062B7-D919-D34B-80C3-BEACE8067DD3}"/>
              </a:ext>
            </a:extLst>
          </p:cNvPr>
          <p:cNvSpPr txBox="1"/>
          <p:nvPr/>
        </p:nvSpPr>
        <p:spPr>
          <a:xfrm>
            <a:off x="3647849" y="2579877"/>
            <a:ext cx="5149515" cy="1569660"/>
          </a:xfrm>
          <a:prstGeom prst="rect">
            <a:avLst/>
          </a:prstGeom>
          <a:noFill/>
        </p:spPr>
        <p:txBody>
          <a:bodyPr wrap="square" rtlCol="0">
            <a:spAutoFit/>
          </a:bodyPr>
          <a:lstStyle/>
          <a:p>
            <a:pPr algn="ctr"/>
            <a:r>
              <a:rPr lang="en-US" sz="4800" b="1" dirty="0">
                <a:solidFill>
                  <a:schemeClr val="bg1"/>
                </a:solidFill>
              </a:rPr>
              <a:t>How do our eyes help us see?</a:t>
            </a:r>
          </a:p>
        </p:txBody>
      </p:sp>
    </p:spTree>
    <p:extLst>
      <p:ext uri="{BB962C8B-B14F-4D97-AF65-F5344CB8AC3E}">
        <p14:creationId xmlns:p14="http://schemas.microsoft.com/office/powerpoint/2010/main" val="15735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C89D-BF56-E640-88D5-8DD2E88AF4AA}"/>
              </a:ext>
            </a:extLst>
          </p:cNvPr>
          <p:cNvSpPr>
            <a:spLocks noGrp="1"/>
          </p:cNvSpPr>
          <p:nvPr>
            <p:ph type="title"/>
          </p:nvPr>
        </p:nvSpPr>
        <p:spPr>
          <a:xfrm>
            <a:off x="6096000" y="597511"/>
            <a:ext cx="3737268" cy="1320800"/>
          </a:xfrm>
        </p:spPr>
        <p:txBody>
          <a:bodyPr>
            <a:normAutofit/>
          </a:bodyPr>
          <a:lstStyle/>
          <a:p>
            <a:r>
              <a:rPr lang="en-US" dirty="0"/>
              <a:t>THE CORNEA</a:t>
            </a:r>
          </a:p>
        </p:txBody>
      </p:sp>
      <p:sp>
        <p:nvSpPr>
          <p:cNvPr id="3" name="Content Placeholder 2">
            <a:extLst>
              <a:ext uri="{FF2B5EF4-FFF2-40B4-BE49-F238E27FC236}">
                <a16:creationId xmlns:a16="http://schemas.microsoft.com/office/drawing/2014/main" id="{87909A7E-6CDB-AD44-8E31-F5DDC1BF7D21}"/>
              </a:ext>
            </a:extLst>
          </p:cNvPr>
          <p:cNvSpPr>
            <a:spLocks noGrp="1"/>
          </p:cNvSpPr>
          <p:nvPr>
            <p:ph idx="1"/>
          </p:nvPr>
        </p:nvSpPr>
        <p:spPr>
          <a:xfrm>
            <a:off x="5536734" y="2833077"/>
            <a:ext cx="5593903" cy="2767012"/>
          </a:xfrm>
        </p:spPr>
        <p:txBody>
          <a:bodyPr>
            <a:normAutofit/>
          </a:bodyPr>
          <a:lstStyle/>
          <a:p>
            <a:pPr marL="0" indent="0">
              <a:buNone/>
            </a:pPr>
            <a:r>
              <a:rPr lang="en-US" sz="3200" dirty="0"/>
              <a:t>A </a:t>
            </a:r>
            <a:r>
              <a:rPr lang="en-US" sz="3200" b="1" dirty="0"/>
              <a:t>clear, dome-shaped structure </a:t>
            </a:r>
            <a:r>
              <a:rPr lang="en-US" sz="3200" dirty="0"/>
              <a:t>on the front portion of the eye</a:t>
            </a:r>
          </a:p>
          <a:p>
            <a:endParaRPr lang="en-US" dirty="0"/>
          </a:p>
          <a:p>
            <a:endParaRPr lang="en-US" dirty="0"/>
          </a:p>
          <a:p>
            <a:endParaRPr lang="en-US" dirty="0"/>
          </a:p>
        </p:txBody>
      </p:sp>
      <p:pic>
        <p:nvPicPr>
          <p:cNvPr id="17" name="Picture 16" descr="A close up of a human eye&#10;&#10;Description automatically generated with medium confidence">
            <a:extLst>
              <a:ext uri="{FF2B5EF4-FFF2-40B4-BE49-F238E27FC236}">
                <a16:creationId xmlns:a16="http://schemas.microsoft.com/office/drawing/2014/main" id="{7993C27D-8442-B440-A0A2-546A39D6517D}"/>
              </a:ext>
            </a:extLst>
          </p:cNvPr>
          <p:cNvPicPr>
            <a:picLocks noChangeAspect="1"/>
          </p:cNvPicPr>
          <p:nvPr/>
        </p:nvPicPr>
        <p:blipFill rotWithShape="1">
          <a:blip r:embed="rId3"/>
          <a:srcRect t="6776" r="-2" b="328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5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extBox 18">
            <a:extLst>
              <a:ext uri="{FF2B5EF4-FFF2-40B4-BE49-F238E27FC236}">
                <a16:creationId xmlns:a16="http://schemas.microsoft.com/office/drawing/2014/main" id="{54653C09-EFFA-5148-954B-C72BC468DEB7}"/>
              </a:ext>
            </a:extLst>
          </p:cNvPr>
          <p:cNvSpPr txBox="1"/>
          <p:nvPr/>
        </p:nvSpPr>
        <p:spPr>
          <a:xfrm>
            <a:off x="0" y="6611779"/>
            <a:ext cx="1146468" cy="246221"/>
          </a:xfrm>
          <a:prstGeom prst="rect">
            <a:avLst/>
          </a:prstGeom>
          <a:noFill/>
        </p:spPr>
        <p:txBody>
          <a:bodyPr wrap="none" rtlCol="0">
            <a:spAutoFit/>
          </a:bodyPr>
          <a:lstStyle/>
          <a:p>
            <a:r>
              <a:rPr lang="en-US" sz="1000" dirty="0"/>
              <a:t>Suren </a:t>
            </a:r>
            <a:r>
              <a:rPr lang="en-US" sz="1000" dirty="0" err="1"/>
              <a:t>Manvelyan</a:t>
            </a:r>
            <a:endParaRPr lang="en-US" sz="1000" dirty="0"/>
          </a:p>
        </p:txBody>
      </p:sp>
    </p:spTree>
    <p:extLst>
      <p:ext uri="{BB962C8B-B14F-4D97-AF65-F5344CB8AC3E}">
        <p14:creationId xmlns:p14="http://schemas.microsoft.com/office/powerpoint/2010/main" val="2323889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69FC961-4308-BE41-914D-1D4C593DEF7C}"/>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THE CORNEA</a:t>
            </a:r>
          </a:p>
        </p:txBody>
      </p:sp>
      <p:sp>
        <p:nvSpPr>
          <p:cNvPr id="3" name="Content Placeholder 2">
            <a:extLst>
              <a:ext uri="{FF2B5EF4-FFF2-40B4-BE49-F238E27FC236}">
                <a16:creationId xmlns:a16="http://schemas.microsoft.com/office/drawing/2014/main" id="{E0BFEDDA-0DD1-EE40-B508-D9E8E132E52D}"/>
              </a:ext>
            </a:extLst>
          </p:cNvPr>
          <p:cNvSpPr>
            <a:spLocks noGrp="1"/>
          </p:cNvSpPr>
          <p:nvPr>
            <p:ph idx="1"/>
          </p:nvPr>
        </p:nvSpPr>
        <p:spPr>
          <a:xfrm>
            <a:off x="15084" y="2056950"/>
            <a:ext cx="5303713" cy="4341810"/>
          </a:xfrm>
        </p:spPr>
        <p:txBody>
          <a:bodyPr>
            <a:noAutofit/>
          </a:bodyPr>
          <a:lstStyle/>
          <a:p>
            <a:pPr>
              <a:lnSpc>
                <a:spcPct val="90000"/>
              </a:lnSpc>
            </a:pPr>
            <a:r>
              <a:rPr lang="en-US" sz="2000" dirty="0">
                <a:solidFill>
                  <a:schemeClr val="bg1"/>
                </a:solidFill>
              </a:rPr>
              <a:t>Helps protect the inner structures of the eye</a:t>
            </a:r>
          </a:p>
          <a:p>
            <a:pPr>
              <a:lnSpc>
                <a:spcPct val="90000"/>
              </a:lnSpc>
            </a:pPr>
            <a:r>
              <a:rPr lang="en-US" sz="2000" dirty="0">
                <a:solidFill>
                  <a:schemeClr val="bg1"/>
                </a:solidFill>
              </a:rPr>
              <a:t>Bends, or </a:t>
            </a:r>
            <a:r>
              <a:rPr lang="en-US" sz="2000" b="1" dirty="0">
                <a:solidFill>
                  <a:schemeClr val="bg1"/>
                </a:solidFill>
              </a:rPr>
              <a:t>refracts</a:t>
            </a:r>
            <a:r>
              <a:rPr lang="en-US" sz="2000" dirty="0">
                <a:solidFill>
                  <a:schemeClr val="bg1"/>
                </a:solidFill>
              </a:rPr>
              <a:t>, light as it enters the eye</a:t>
            </a:r>
          </a:p>
          <a:p>
            <a:pPr>
              <a:lnSpc>
                <a:spcPct val="90000"/>
              </a:lnSpc>
            </a:pPr>
            <a:r>
              <a:rPr lang="en-US" sz="2000" dirty="0">
                <a:solidFill>
                  <a:schemeClr val="bg1"/>
                </a:solidFill>
              </a:rPr>
              <a:t>Astigmatism</a:t>
            </a:r>
          </a:p>
          <a:p>
            <a:pPr lvl="1">
              <a:lnSpc>
                <a:spcPct val="90000"/>
              </a:lnSpc>
            </a:pPr>
            <a:r>
              <a:rPr lang="en-US" sz="2000" dirty="0">
                <a:solidFill>
                  <a:schemeClr val="bg1"/>
                </a:solidFill>
              </a:rPr>
              <a:t>A common condition where the cornea is an irregular shape (not a perfect dome shape)</a:t>
            </a:r>
          </a:p>
          <a:p>
            <a:pPr lvl="1">
              <a:lnSpc>
                <a:spcPct val="90000"/>
              </a:lnSpc>
            </a:pPr>
            <a:r>
              <a:rPr lang="en-US" sz="2000" dirty="0">
                <a:solidFill>
                  <a:schemeClr val="bg1"/>
                </a:solidFill>
              </a:rPr>
              <a:t>Causes blurry or distorted vision</a:t>
            </a:r>
          </a:p>
          <a:p>
            <a:pPr lvl="1">
              <a:lnSpc>
                <a:spcPct val="90000"/>
              </a:lnSpc>
            </a:pPr>
            <a:r>
              <a:rPr lang="en-US" sz="2000" dirty="0">
                <a:solidFill>
                  <a:schemeClr val="bg1"/>
                </a:solidFill>
              </a:rPr>
              <a:t>Glasses or contact lenses can help correct astigmatism</a:t>
            </a:r>
          </a:p>
        </p:txBody>
      </p:sp>
      <p:pic>
        <p:nvPicPr>
          <p:cNvPr id="5" name="Picture 4" descr="Diagram&#10;&#10;Description automatically generated">
            <a:extLst>
              <a:ext uri="{FF2B5EF4-FFF2-40B4-BE49-F238E27FC236}">
                <a16:creationId xmlns:a16="http://schemas.microsoft.com/office/drawing/2014/main" id="{C2FB4A34-4D1A-254F-B826-6FC6DD8B44DC}"/>
              </a:ext>
            </a:extLst>
          </p:cNvPr>
          <p:cNvPicPr>
            <a:picLocks noChangeAspect="1"/>
          </p:cNvPicPr>
          <p:nvPr/>
        </p:nvPicPr>
        <p:blipFill>
          <a:blip r:embed="rId3"/>
          <a:stretch>
            <a:fillRect/>
          </a:stretch>
        </p:blipFill>
        <p:spPr>
          <a:xfrm>
            <a:off x="5550553" y="843055"/>
            <a:ext cx="6399073" cy="5439211"/>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DC879561-54F6-9E47-86E5-4E07CD737857}"/>
              </a:ext>
            </a:extLst>
          </p:cNvPr>
          <p:cNvSpPr txBox="1"/>
          <p:nvPr/>
        </p:nvSpPr>
        <p:spPr>
          <a:xfrm>
            <a:off x="9978923" y="6014945"/>
            <a:ext cx="1515158" cy="246221"/>
          </a:xfrm>
          <a:prstGeom prst="rect">
            <a:avLst/>
          </a:prstGeom>
          <a:noFill/>
        </p:spPr>
        <p:txBody>
          <a:bodyPr wrap="none" rtlCol="0">
            <a:spAutoFit/>
          </a:bodyPr>
          <a:lstStyle/>
          <a:p>
            <a:r>
              <a:rPr lang="en-US" sz="1000" dirty="0" err="1"/>
              <a:t>Seeportoptometry.com</a:t>
            </a:r>
            <a:endParaRPr lang="en-US" sz="1000" dirty="0"/>
          </a:p>
        </p:txBody>
      </p:sp>
    </p:spTree>
    <p:extLst>
      <p:ext uri="{BB962C8B-B14F-4D97-AF65-F5344CB8AC3E}">
        <p14:creationId xmlns:p14="http://schemas.microsoft.com/office/powerpoint/2010/main" val="292279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F490B7-5632-AE40-87A4-2253794C6DBB}"/>
              </a:ext>
            </a:extLst>
          </p:cNvPr>
          <p:cNvSpPr>
            <a:spLocks noGrp="1"/>
          </p:cNvSpPr>
          <p:nvPr>
            <p:ph type="title"/>
          </p:nvPr>
        </p:nvSpPr>
        <p:spPr>
          <a:xfrm>
            <a:off x="7146294" y="-278649"/>
            <a:ext cx="4512989" cy="2227730"/>
          </a:xfrm>
        </p:spPr>
        <p:txBody>
          <a:bodyPr anchor="ctr">
            <a:normAutofit/>
          </a:bodyPr>
          <a:lstStyle/>
          <a:p>
            <a:r>
              <a:rPr lang="en-US" dirty="0">
                <a:solidFill>
                  <a:srgbClr val="FFFFFF"/>
                </a:solidFill>
              </a:rPr>
              <a:t>THE SCLERA</a:t>
            </a:r>
          </a:p>
        </p:txBody>
      </p:sp>
      <p:pic>
        <p:nvPicPr>
          <p:cNvPr id="5" name="Picture 4" descr="Close up of a person's eye&#10;&#10;Description automatically generated with medium confidence">
            <a:extLst>
              <a:ext uri="{FF2B5EF4-FFF2-40B4-BE49-F238E27FC236}">
                <a16:creationId xmlns:a16="http://schemas.microsoft.com/office/drawing/2014/main" id="{221923DE-EB6A-A04B-9136-1AE37996F4B8}"/>
              </a:ext>
            </a:extLst>
          </p:cNvPr>
          <p:cNvPicPr>
            <a:picLocks noChangeAspect="1"/>
          </p:cNvPicPr>
          <p:nvPr/>
        </p:nvPicPr>
        <p:blipFill>
          <a:blip r:embed="rId3"/>
          <a:stretch>
            <a:fillRect/>
          </a:stretch>
        </p:blipFill>
        <p:spPr>
          <a:xfrm>
            <a:off x="498129" y="1536179"/>
            <a:ext cx="5770220" cy="3837195"/>
          </a:xfrm>
          <a:prstGeom prst="rect">
            <a:avLst/>
          </a:prstGeom>
          <a:ln w="228600" cap="sq" cmpd="thickThin">
            <a:solidFill>
              <a:srgbClr val="000000"/>
            </a:solidFill>
            <a:prstDash val="solid"/>
            <a:miter lim="800000"/>
          </a:ln>
          <a:effectLst>
            <a:innerShdw blurRad="76200">
              <a:srgbClr val="000000"/>
            </a:innerShdw>
          </a:effectLst>
        </p:spPr>
      </p:pic>
      <p:sp>
        <p:nvSpPr>
          <p:cNvPr id="3" name="Content Placeholder 2">
            <a:extLst>
              <a:ext uri="{FF2B5EF4-FFF2-40B4-BE49-F238E27FC236}">
                <a16:creationId xmlns:a16="http://schemas.microsoft.com/office/drawing/2014/main" id="{97965216-F053-4944-B19F-FA5A5EE5FDE6}"/>
              </a:ext>
            </a:extLst>
          </p:cNvPr>
          <p:cNvSpPr>
            <a:spLocks noGrp="1"/>
          </p:cNvSpPr>
          <p:nvPr>
            <p:ph idx="1"/>
          </p:nvPr>
        </p:nvSpPr>
        <p:spPr>
          <a:xfrm>
            <a:off x="6891958" y="1697849"/>
            <a:ext cx="5163299" cy="3800538"/>
          </a:xfrm>
        </p:spPr>
        <p:txBody>
          <a:bodyPr anchor="t">
            <a:normAutofit/>
          </a:bodyPr>
          <a:lstStyle/>
          <a:p>
            <a:r>
              <a:rPr lang="en-US" sz="2400" dirty="0">
                <a:solidFill>
                  <a:srgbClr val="FFFFFF"/>
                </a:solidFill>
              </a:rPr>
              <a:t>The sclera and the cornea make up the </a:t>
            </a:r>
            <a:r>
              <a:rPr lang="en-US" sz="2400" b="1" dirty="0">
                <a:solidFill>
                  <a:srgbClr val="FFFFFF"/>
                </a:solidFill>
              </a:rPr>
              <a:t>outer “wall” of the eye</a:t>
            </a:r>
          </a:p>
          <a:p>
            <a:r>
              <a:rPr lang="en-US" sz="2400" dirty="0">
                <a:solidFill>
                  <a:srgbClr val="FFFFFF"/>
                </a:solidFill>
              </a:rPr>
              <a:t>The sclera is the </a:t>
            </a:r>
            <a:r>
              <a:rPr lang="en-US" sz="2400" b="1" dirty="0">
                <a:solidFill>
                  <a:srgbClr val="FFFFFF"/>
                </a:solidFill>
              </a:rPr>
              <a:t>white, outer portion of the eye</a:t>
            </a:r>
          </a:p>
          <a:p>
            <a:r>
              <a:rPr lang="en-US" sz="2400" dirty="0">
                <a:solidFill>
                  <a:srgbClr val="FFFFFF"/>
                </a:solidFill>
              </a:rPr>
              <a:t>It offers </a:t>
            </a:r>
            <a:r>
              <a:rPr lang="en-US" sz="2400" b="1" dirty="0">
                <a:solidFill>
                  <a:srgbClr val="FFFFFF"/>
                </a:solidFill>
              </a:rPr>
              <a:t>protection</a:t>
            </a:r>
            <a:r>
              <a:rPr lang="en-US" sz="2400" dirty="0">
                <a:solidFill>
                  <a:srgbClr val="FFFFFF"/>
                </a:solidFill>
              </a:rPr>
              <a:t> to the inside structures of the eye</a:t>
            </a:r>
          </a:p>
          <a:p>
            <a:r>
              <a:rPr lang="en-US" sz="2400" dirty="0">
                <a:solidFill>
                  <a:srgbClr val="FFFFFF"/>
                </a:solidFill>
              </a:rPr>
              <a:t>It also helps give the eye its </a:t>
            </a:r>
            <a:r>
              <a:rPr lang="en-US" sz="2400" b="1" dirty="0">
                <a:solidFill>
                  <a:srgbClr val="FFFFFF"/>
                </a:solidFill>
              </a:rPr>
              <a:t>globe shape</a:t>
            </a:r>
          </a:p>
          <a:p>
            <a:endParaRPr lang="en-US" dirty="0">
              <a:solidFill>
                <a:srgbClr val="FFFFFF"/>
              </a:solidFill>
            </a:endParaRPr>
          </a:p>
        </p:txBody>
      </p:sp>
      <p:sp>
        <p:nvSpPr>
          <p:cNvPr id="6" name="TextBox 5">
            <a:extLst>
              <a:ext uri="{FF2B5EF4-FFF2-40B4-BE49-F238E27FC236}">
                <a16:creationId xmlns:a16="http://schemas.microsoft.com/office/drawing/2014/main" id="{0C6D286D-F68E-E347-AE6C-843528A57AE2}"/>
              </a:ext>
            </a:extLst>
          </p:cNvPr>
          <p:cNvSpPr txBox="1"/>
          <p:nvPr/>
        </p:nvSpPr>
        <p:spPr>
          <a:xfrm>
            <a:off x="269178" y="5622606"/>
            <a:ext cx="764953" cy="246221"/>
          </a:xfrm>
          <a:prstGeom prst="rect">
            <a:avLst/>
          </a:prstGeom>
          <a:noFill/>
        </p:spPr>
        <p:txBody>
          <a:bodyPr wrap="none" rtlCol="0">
            <a:spAutoFit/>
          </a:bodyPr>
          <a:lstStyle/>
          <a:p>
            <a:r>
              <a:rPr lang="en-US" sz="1000" dirty="0"/>
              <a:t>India Mart</a:t>
            </a:r>
          </a:p>
        </p:txBody>
      </p:sp>
    </p:spTree>
    <p:extLst>
      <p:ext uri="{BB962C8B-B14F-4D97-AF65-F5344CB8AC3E}">
        <p14:creationId xmlns:p14="http://schemas.microsoft.com/office/powerpoint/2010/main" val="67530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n eye&#10;&#10;Description automatically generated with medium confidence">
            <a:extLst>
              <a:ext uri="{FF2B5EF4-FFF2-40B4-BE49-F238E27FC236}">
                <a16:creationId xmlns:a16="http://schemas.microsoft.com/office/drawing/2014/main" id="{667616CE-4C66-434A-AF9E-14C4C3183CAE}"/>
              </a:ext>
            </a:extLst>
          </p:cNvPr>
          <p:cNvPicPr>
            <a:picLocks noChangeAspect="1"/>
          </p:cNvPicPr>
          <p:nvPr/>
        </p:nvPicPr>
        <p:blipFill rotWithShape="1">
          <a:blip r:embed="rId3"/>
          <a:srcRect t="1581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ED65805-B87D-9E4C-BCF2-30EC9B174160}"/>
              </a:ext>
            </a:extLst>
          </p:cNvPr>
          <p:cNvSpPr>
            <a:spLocks noGrp="1"/>
          </p:cNvSpPr>
          <p:nvPr>
            <p:ph type="title"/>
          </p:nvPr>
        </p:nvSpPr>
        <p:spPr>
          <a:xfrm>
            <a:off x="677333" y="609600"/>
            <a:ext cx="3851123" cy="1320800"/>
          </a:xfrm>
        </p:spPr>
        <p:txBody>
          <a:bodyPr>
            <a:normAutofit/>
          </a:bodyPr>
          <a:lstStyle/>
          <a:p>
            <a:r>
              <a:rPr lang="en-US" dirty="0"/>
              <a:t>THE IRIS</a:t>
            </a:r>
          </a:p>
        </p:txBody>
      </p:sp>
      <p:sp>
        <p:nvSpPr>
          <p:cNvPr id="3" name="Content Placeholder 2">
            <a:extLst>
              <a:ext uri="{FF2B5EF4-FFF2-40B4-BE49-F238E27FC236}">
                <a16:creationId xmlns:a16="http://schemas.microsoft.com/office/drawing/2014/main" id="{FC13BE91-DD47-5E4E-8EE0-D6B9A2EBC5DC}"/>
              </a:ext>
            </a:extLst>
          </p:cNvPr>
          <p:cNvSpPr>
            <a:spLocks noGrp="1"/>
          </p:cNvSpPr>
          <p:nvPr>
            <p:ph idx="1"/>
          </p:nvPr>
        </p:nvSpPr>
        <p:spPr>
          <a:xfrm>
            <a:off x="-97492" y="1740694"/>
            <a:ext cx="5566959" cy="5307012"/>
          </a:xfrm>
        </p:spPr>
        <p:txBody>
          <a:bodyPr>
            <a:normAutofit/>
          </a:bodyPr>
          <a:lstStyle/>
          <a:p>
            <a:pPr>
              <a:lnSpc>
                <a:spcPct val="90000"/>
              </a:lnSpc>
            </a:pPr>
            <a:r>
              <a:rPr lang="en-US" sz="2400" dirty="0"/>
              <a:t>The iris is the </a:t>
            </a:r>
            <a:r>
              <a:rPr lang="en-US" sz="2400" b="1" dirty="0"/>
              <a:t>colored part of the eye </a:t>
            </a:r>
            <a:r>
              <a:rPr lang="en-US" sz="2400" dirty="0"/>
              <a:t>that lies beneath the cornea</a:t>
            </a:r>
            <a:endParaRPr lang="en-US" sz="2400" b="1" dirty="0"/>
          </a:p>
          <a:p>
            <a:pPr>
              <a:lnSpc>
                <a:spcPct val="90000"/>
              </a:lnSpc>
            </a:pPr>
            <a:r>
              <a:rPr lang="en-US" sz="2400" dirty="0"/>
              <a:t>Everyone’s iris is as unique as their fingerprint!</a:t>
            </a:r>
          </a:p>
          <a:p>
            <a:pPr>
              <a:lnSpc>
                <a:spcPct val="90000"/>
              </a:lnSpc>
            </a:pPr>
            <a:r>
              <a:rPr lang="en-US" sz="2400" dirty="0"/>
              <a:t>The iris is a muscle that </a:t>
            </a:r>
            <a:r>
              <a:rPr lang="en-US" sz="2400" b="1" dirty="0"/>
              <a:t>expands</a:t>
            </a:r>
            <a:r>
              <a:rPr lang="en-US" sz="2400" dirty="0"/>
              <a:t> or </a:t>
            </a:r>
            <a:r>
              <a:rPr lang="en-US" sz="2400" b="1" dirty="0"/>
              <a:t>contracts</a:t>
            </a:r>
            <a:r>
              <a:rPr lang="en-US" sz="2400" dirty="0"/>
              <a:t> with </a:t>
            </a:r>
            <a:r>
              <a:rPr lang="en-US" sz="2400" b="1" dirty="0"/>
              <a:t>changes in light</a:t>
            </a:r>
          </a:p>
          <a:p>
            <a:pPr lvl="1">
              <a:lnSpc>
                <a:spcPct val="90000"/>
              </a:lnSpc>
            </a:pPr>
            <a:r>
              <a:rPr lang="en-US" sz="2400" b="1" dirty="0"/>
              <a:t>Bright light</a:t>
            </a:r>
            <a:r>
              <a:rPr lang="en-US" sz="2400" dirty="0"/>
              <a:t>: iris </a:t>
            </a:r>
            <a:r>
              <a:rPr lang="en-US" sz="2400" b="1" dirty="0"/>
              <a:t>constricts </a:t>
            </a:r>
            <a:r>
              <a:rPr lang="en-US" sz="2400" dirty="0"/>
              <a:t>(contracts) to limit the amount of light entering the eye</a:t>
            </a:r>
          </a:p>
          <a:p>
            <a:pPr lvl="1">
              <a:lnSpc>
                <a:spcPct val="90000"/>
              </a:lnSpc>
            </a:pPr>
            <a:r>
              <a:rPr lang="en-US" sz="2400" b="1" dirty="0"/>
              <a:t>Dim light</a:t>
            </a:r>
            <a:r>
              <a:rPr lang="en-US" sz="2400" dirty="0"/>
              <a:t>: iris </a:t>
            </a:r>
            <a:r>
              <a:rPr lang="en-US" sz="2400" b="1" dirty="0"/>
              <a:t>dilates</a:t>
            </a:r>
            <a:r>
              <a:rPr lang="en-US" sz="2400" dirty="0"/>
              <a:t> (expands) to let more light into the eye</a:t>
            </a:r>
          </a:p>
          <a:p>
            <a:pPr>
              <a:lnSpc>
                <a:spcPct val="90000"/>
              </a:lnSpc>
            </a:pPr>
            <a:endParaRPr lang="en-US" b="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2FE04E97-9FD6-6A48-82FC-2F5988FCDA3A}"/>
              </a:ext>
            </a:extLst>
          </p:cNvPr>
          <p:cNvSpPr txBox="1"/>
          <p:nvPr/>
        </p:nvSpPr>
        <p:spPr>
          <a:xfrm>
            <a:off x="4476023" y="6583522"/>
            <a:ext cx="1146468" cy="246221"/>
          </a:xfrm>
          <a:prstGeom prst="rect">
            <a:avLst/>
          </a:prstGeom>
          <a:noFill/>
        </p:spPr>
        <p:txBody>
          <a:bodyPr wrap="none" rtlCol="0">
            <a:spAutoFit/>
          </a:bodyPr>
          <a:lstStyle/>
          <a:p>
            <a:r>
              <a:rPr lang="en-US" sz="1000" dirty="0"/>
              <a:t>Suren </a:t>
            </a:r>
            <a:r>
              <a:rPr lang="en-US" sz="1000" dirty="0" err="1"/>
              <a:t>Manvelyan</a:t>
            </a:r>
            <a:endParaRPr lang="en-US" sz="1000" dirty="0"/>
          </a:p>
        </p:txBody>
      </p:sp>
    </p:spTree>
    <p:extLst>
      <p:ext uri="{BB962C8B-B14F-4D97-AF65-F5344CB8AC3E}">
        <p14:creationId xmlns:p14="http://schemas.microsoft.com/office/powerpoint/2010/main" val="129357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2B28-9117-E046-9B2A-588BBBC97B24}"/>
              </a:ext>
            </a:extLst>
          </p:cNvPr>
          <p:cNvSpPr>
            <a:spLocks noGrp="1"/>
          </p:cNvSpPr>
          <p:nvPr>
            <p:ph type="title"/>
          </p:nvPr>
        </p:nvSpPr>
        <p:spPr/>
        <p:txBody>
          <a:bodyPr/>
          <a:lstStyle/>
          <a:p>
            <a:r>
              <a:rPr lang="en-US" dirty="0"/>
              <a:t>IRIS RESPONDING TO LIGHT</a:t>
            </a:r>
          </a:p>
        </p:txBody>
      </p:sp>
      <p:pic>
        <p:nvPicPr>
          <p:cNvPr id="4" name="Online Media 3" descr="Pupil Dilation">
            <a:hlinkClick r:id="" action="ppaction://media"/>
            <a:extLst>
              <a:ext uri="{FF2B5EF4-FFF2-40B4-BE49-F238E27FC236}">
                <a16:creationId xmlns:a16="http://schemas.microsoft.com/office/drawing/2014/main" id="{5B7D36C3-562F-3448-9502-A67C7DEED262}"/>
              </a:ext>
            </a:extLst>
          </p:cNvPr>
          <p:cNvPicPr>
            <a:picLocks noGrp="1" noRot="1" noChangeAspect="1"/>
          </p:cNvPicPr>
          <p:nvPr>
            <p:ph idx="1"/>
            <a:videoFile r:link="rId1"/>
          </p:nvPr>
        </p:nvPicPr>
        <p:blipFill>
          <a:blip r:embed="rId4"/>
          <a:stretch>
            <a:fillRect/>
          </a:stretch>
        </p:blipFill>
        <p:spPr>
          <a:xfrm>
            <a:off x="2332924" y="1229255"/>
            <a:ext cx="6941078" cy="5205808"/>
          </a:xfrm>
          <a:prstGeom prst="rect">
            <a:avLst/>
          </a:prstGeom>
        </p:spPr>
      </p:pic>
    </p:spTree>
    <p:extLst>
      <p:ext uri="{BB962C8B-B14F-4D97-AF65-F5344CB8AC3E}">
        <p14:creationId xmlns:p14="http://schemas.microsoft.com/office/powerpoint/2010/main" val="339140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1774</Words>
  <Application>Microsoft Macintosh PowerPoint</Application>
  <PresentationFormat>Widescreen</PresentationFormat>
  <Paragraphs>128</Paragraphs>
  <Slides>18</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Trebuchet MS</vt:lpstr>
      <vt:lpstr>Wingdings 3</vt:lpstr>
      <vt:lpstr>Facet</vt:lpstr>
      <vt:lpstr>The Eyes Have it</vt:lpstr>
      <vt:lpstr>OUR FIVE SENSES</vt:lpstr>
      <vt:lpstr>A WALK IN THE PARK</vt:lpstr>
      <vt:lpstr>PowerPoint Presentation</vt:lpstr>
      <vt:lpstr>THE CORNEA</vt:lpstr>
      <vt:lpstr>THE CORNEA</vt:lpstr>
      <vt:lpstr>THE SCLERA</vt:lpstr>
      <vt:lpstr>THE IRIS</vt:lpstr>
      <vt:lpstr>IRIS RESPONDING TO LIGHT</vt:lpstr>
      <vt:lpstr>THE PUPIL</vt:lpstr>
      <vt:lpstr>THE LENS</vt:lpstr>
      <vt:lpstr>CATARACTS</vt:lpstr>
      <vt:lpstr>THE RETINA</vt:lpstr>
      <vt:lpstr>THE OPTIC NERVE</vt:lpstr>
      <vt:lpstr>HUMAN RETINA AND OPTIC NERVE</vt:lpstr>
      <vt:lpstr>THE EYES AND BRAIN WORK TOGETHER</vt:lpstr>
      <vt:lpstr>MAKE YOUR OWN EYEBALL!</vt:lpstr>
      <vt:lpstr> PICTURE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Eyes Have it</dc:title>
  <dc:creator>Diana Lynn Knight</dc:creator>
  <cp:lastModifiedBy>Diana Lynn Knight</cp:lastModifiedBy>
  <cp:revision>2</cp:revision>
  <dcterms:created xsi:type="dcterms:W3CDTF">2021-01-29T20:40:21Z</dcterms:created>
  <dcterms:modified xsi:type="dcterms:W3CDTF">2021-02-01T17:23:09Z</dcterms:modified>
</cp:coreProperties>
</file>