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87" r:id="rId2"/>
    <p:sldId id="257" r:id="rId3"/>
    <p:sldId id="292" r:id="rId4"/>
    <p:sldId id="260" r:id="rId5"/>
    <p:sldId id="290" r:id="rId6"/>
    <p:sldId id="291" r:id="rId7"/>
    <p:sldId id="261" r:id="rId8"/>
    <p:sldId id="286" r:id="rId9"/>
    <p:sldId id="271" r:id="rId10"/>
    <p:sldId id="289" r:id="rId11"/>
    <p:sldId id="265" r:id="rId12"/>
    <p:sldId id="264" r:id="rId13"/>
    <p:sldId id="293" r:id="rId14"/>
    <p:sldId id="276" r:id="rId15"/>
    <p:sldId id="281" r:id="rId16"/>
    <p:sldId id="285" r:id="rId17"/>
    <p:sldId id="277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BA59"/>
    <a:srgbClr val="AB7942"/>
    <a:srgbClr val="A6982B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7"/>
    <p:restoredTop sz="82205"/>
  </p:normalViewPr>
  <p:slideViewPr>
    <p:cSldViewPr snapToGrid="0">
      <p:cViewPr varScale="1">
        <p:scale>
          <a:sx n="89" d="100"/>
          <a:sy n="89" d="100"/>
        </p:scale>
        <p:origin x="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138A4-1DE3-2D48-B349-96DDD5E889EB}" type="doc">
      <dgm:prSet loTypeId="urn:microsoft.com/office/officeart/2005/8/layout/chevron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3250BB9-007F-304F-ADCC-AFECE63949E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AC96EE6-EA35-BC4C-BF97-11769A793603}" type="parTrans" cxnId="{58F4E4ED-9495-F543-B80C-6D064B3C5C66}">
      <dgm:prSet/>
      <dgm:spPr/>
      <dgm:t>
        <a:bodyPr/>
        <a:lstStyle/>
        <a:p>
          <a:endParaRPr lang="en-US"/>
        </a:p>
      </dgm:t>
    </dgm:pt>
    <dgm:pt modelId="{7703894C-1BF4-4040-B415-56B36CC8B68F}" type="sibTrans" cxnId="{58F4E4ED-9495-F543-B80C-6D064B3C5C66}">
      <dgm:prSet/>
      <dgm:spPr/>
      <dgm:t>
        <a:bodyPr/>
        <a:lstStyle/>
        <a:p>
          <a:endParaRPr lang="en-US"/>
        </a:p>
      </dgm:t>
    </dgm:pt>
    <dgm:pt modelId="{3912423A-B578-8F4E-8167-EF92B82473D7}">
      <dgm:prSet phldrT="[Text]"/>
      <dgm:spPr/>
      <dgm:t>
        <a:bodyPr/>
        <a:lstStyle/>
        <a:p>
          <a:r>
            <a:rPr lang="en-US" dirty="0"/>
            <a:t>Separate into groups.</a:t>
          </a:r>
        </a:p>
      </dgm:t>
    </dgm:pt>
    <dgm:pt modelId="{E6F6E6D2-4270-D841-A90B-E6D90C3A6E6D}" type="parTrans" cxnId="{CD81B4AC-1CD7-274C-828E-FA62CE96EDE3}">
      <dgm:prSet/>
      <dgm:spPr/>
      <dgm:t>
        <a:bodyPr/>
        <a:lstStyle/>
        <a:p>
          <a:endParaRPr lang="en-US"/>
        </a:p>
      </dgm:t>
    </dgm:pt>
    <dgm:pt modelId="{51194575-A0E5-6C45-8371-89A477E82450}" type="sibTrans" cxnId="{CD81B4AC-1CD7-274C-828E-FA62CE96EDE3}">
      <dgm:prSet/>
      <dgm:spPr/>
      <dgm:t>
        <a:bodyPr/>
        <a:lstStyle/>
        <a:p>
          <a:endParaRPr lang="en-US"/>
        </a:p>
      </dgm:t>
    </dgm:pt>
    <dgm:pt modelId="{E46A72B7-B510-B044-8E78-67BF86F0D1DC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B15365E-8C54-464F-AAF2-C422DD1E1471}" type="parTrans" cxnId="{940040AE-A521-0A4A-A80C-B93122EFC155}">
      <dgm:prSet/>
      <dgm:spPr/>
      <dgm:t>
        <a:bodyPr/>
        <a:lstStyle/>
        <a:p>
          <a:endParaRPr lang="en-US"/>
        </a:p>
      </dgm:t>
    </dgm:pt>
    <dgm:pt modelId="{2FEECD94-DBCD-A349-88B7-2F19895B8821}" type="sibTrans" cxnId="{940040AE-A521-0A4A-A80C-B93122EFC155}">
      <dgm:prSet/>
      <dgm:spPr/>
      <dgm:t>
        <a:bodyPr/>
        <a:lstStyle/>
        <a:p>
          <a:endParaRPr lang="en-US"/>
        </a:p>
      </dgm:t>
    </dgm:pt>
    <dgm:pt modelId="{390E1B04-E187-2441-B033-5FE56E6DF3CA}">
      <dgm:prSet phldrT="[Text]"/>
      <dgm:spPr/>
      <dgm:t>
        <a:bodyPr/>
        <a:lstStyle/>
        <a:p>
          <a:r>
            <a:rPr lang="en-US" dirty="0"/>
            <a:t>Experiment with the colored lights and colored paper, shine all the colored lights through each colored paper.</a:t>
          </a:r>
        </a:p>
      </dgm:t>
    </dgm:pt>
    <dgm:pt modelId="{9C95F9DF-C711-0F49-B2E5-7E1BDC1CAC69}" type="parTrans" cxnId="{05404454-6FEF-4944-B1D9-3F484151A7C5}">
      <dgm:prSet/>
      <dgm:spPr/>
      <dgm:t>
        <a:bodyPr/>
        <a:lstStyle/>
        <a:p>
          <a:endParaRPr lang="en-US"/>
        </a:p>
      </dgm:t>
    </dgm:pt>
    <dgm:pt modelId="{7A58550C-856E-824E-AFAB-F725A12A69E4}" type="sibTrans" cxnId="{05404454-6FEF-4944-B1D9-3F484151A7C5}">
      <dgm:prSet/>
      <dgm:spPr/>
      <dgm:t>
        <a:bodyPr/>
        <a:lstStyle/>
        <a:p>
          <a:endParaRPr lang="en-US"/>
        </a:p>
      </dgm:t>
    </dgm:pt>
    <dgm:pt modelId="{E5D390CD-D8B1-1A42-9849-DCFE31F5CB1A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C91CA7CB-344C-B644-A4D3-069849162461}" type="parTrans" cxnId="{02B3D07E-E062-334A-B89D-20328BE41AC7}">
      <dgm:prSet/>
      <dgm:spPr/>
      <dgm:t>
        <a:bodyPr/>
        <a:lstStyle/>
        <a:p>
          <a:endParaRPr lang="en-US"/>
        </a:p>
      </dgm:t>
    </dgm:pt>
    <dgm:pt modelId="{B2596B60-EA5A-4E45-8C62-BC3214D54AA3}" type="sibTrans" cxnId="{02B3D07E-E062-334A-B89D-20328BE41AC7}">
      <dgm:prSet/>
      <dgm:spPr/>
      <dgm:t>
        <a:bodyPr/>
        <a:lstStyle/>
        <a:p>
          <a:endParaRPr lang="en-US"/>
        </a:p>
      </dgm:t>
    </dgm:pt>
    <dgm:pt modelId="{0D57C59D-F6C7-364E-B62D-B24E8AD85BFF}">
      <dgm:prSet phldrT="[Text]"/>
      <dgm:spPr/>
      <dgm:t>
        <a:bodyPr/>
        <a:lstStyle/>
        <a:p>
          <a:r>
            <a:rPr lang="en-US" dirty="0"/>
            <a:t>What do you see? Record your results for each colored light. How are the lights changing or not changing based on the color of the paper?</a:t>
          </a:r>
        </a:p>
      </dgm:t>
    </dgm:pt>
    <dgm:pt modelId="{CCBC2062-1060-A14D-9ADB-ED82C13C3868}" type="parTrans" cxnId="{862C5BD9-EBBB-294D-8DFD-985611CE83CD}">
      <dgm:prSet/>
      <dgm:spPr/>
      <dgm:t>
        <a:bodyPr/>
        <a:lstStyle/>
        <a:p>
          <a:endParaRPr lang="en-US"/>
        </a:p>
      </dgm:t>
    </dgm:pt>
    <dgm:pt modelId="{EE70E490-A7B8-1643-B53E-923893A4882A}" type="sibTrans" cxnId="{862C5BD9-EBBB-294D-8DFD-985611CE83CD}">
      <dgm:prSet/>
      <dgm:spPr/>
      <dgm:t>
        <a:bodyPr/>
        <a:lstStyle/>
        <a:p>
          <a:endParaRPr lang="en-US"/>
        </a:p>
      </dgm:t>
    </dgm:pt>
    <dgm:pt modelId="{828946A5-2571-BB45-9E5A-628280100899}" type="pres">
      <dgm:prSet presAssocID="{F94138A4-1DE3-2D48-B349-96DDD5E889EB}" presName="linearFlow" presStyleCnt="0">
        <dgm:presLayoutVars>
          <dgm:dir/>
          <dgm:animLvl val="lvl"/>
          <dgm:resizeHandles val="exact"/>
        </dgm:presLayoutVars>
      </dgm:prSet>
      <dgm:spPr/>
    </dgm:pt>
    <dgm:pt modelId="{83663DCC-B743-B24B-86E7-D41A8FBBB35F}" type="pres">
      <dgm:prSet presAssocID="{E3250BB9-007F-304F-ADCC-AFECE63949E6}" presName="composite" presStyleCnt="0"/>
      <dgm:spPr/>
    </dgm:pt>
    <dgm:pt modelId="{C47CD371-9E23-384C-AAF3-F340706E285C}" type="pres">
      <dgm:prSet presAssocID="{E3250BB9-007F-304F-ADCC-AFECE63949E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5B2CB9D-2202-CB42-8138-12A44A5C68EE}" type="pres">
      <dgm:prSet presAssocID="{E3250BB9-007F-304F-ADCC-AFECE63949E6}" presName="descendantText" presStyleLbl="alignAcc1" presStyleIdx="0" presStyleCnt="3">
        <dgm:presLayoutVars>
          <dgm:bulletEnabled val="1"/>
        </dgm:presLayoutVars>
      </dgm:prSet>
      <dgm:spPr/>
    </dgm:pt>
    <dgm:pt modelId="{EE3BD0F7-DB37-4D4C-89F7-D25C0E8B0A45}" type="pres">
      <dgm:prSet presAssocID="{7703894C-1BF4-4040-B415-56B36CC8B68F}" presName="sp" presStyleCnt="0"/>
      <dgm:spPr/>
    </dgm:pt>
    <dgm:pt modelId="{049A167E-DD59-6B48-9471-608661D608B3}" type="pres">
      <dgm:prSet presAssocID="{E46A72B7-B510-B044-8E78-67BF86F0D1DC}" presName="composite" presStyleCnt="0"/>
      <dgm:spPr/>
    </dgm:pt>
    <dgm:pt modelId="{A4D3F82B-5101-0941-89B5-F13E19FE9674}" type="pres">
      <dgm:prSet presAssocID="{E46A72B7-B510-B044-8E78-67BF86F0D1D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445A882-66BF-0048-AFCF-910721F20DE1}" type="pres">
      <dgm:prSet presAssocID="{E46A72B7-B510-B044-8E78-67BF86F0D1DC}" presName="descendantText" presStyleLbl="alignAcc1" presStyleIdx="1" presStyleCnt="3">
        <dgm:presLayoutVars>
          <dgm:bulletEnabled val="1"/>
        </dgm:presLayoutVars>
      </dgm:prSet>
      <dgm:spPr/>
    </dgm:pt>
    <dgm:pt modelId="{9843D45E-C4F2-4849-A77A-B6BD0CB9ED19}" type="pres">
      <dgm:prSet presAssocID="{2FEECD94-DBCD-A349-88B7-2F19895B8821}" presName="sp" presStyleCnt="0"/>
      <dgm:spPr/>
    </dgm:pt>
    <dgm:pt modelId="{5D968E8A-9E04-094E-B6A3-D34335B220F0}" type="pres">
      <dgm:prSet presAssocID="{E5D390CD-D8B1-1A42-9849-DCFE31F5CB1A}" presName="composite" presStyleCnt="0"/>
      <dgm:spPr/>
    </dgm:pt>
    <dgm:pt modelId="{624EECD8-809D-264D-B64E-3FB537300EE9}" type="pres">
      <dgm:prSet presAssocID="{E5D390CD-D8B1-1A42-9849-DCFE31F5CB1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57EDC70-90AB-D943-9035-EC745CA48E68}" type="pres">
      <dgm:prSet presAssocID="{E5D390CD-D8B1-1A42-9849-DCFE31F5CB1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9F22E0A-7F05-A543-B3D8-28782747C934}" type="presOf" srcId="{390E1B04-E187-2441-B033-5FE56E6DF3CA}" destId="{8445A882-66BF-0048-AFCF-910721F20DE1}" srcOrd="0" destOrd="0" presId="urn:microsoft.com/office/officeart/2005/8/layout/chevron2"/>
    <dgm:cxn modelId="{15B07936-1558-A544-8E68-18734EB5CE88}" type="presOf" srcId="{3912423A-B578-8F4E-8167-EF92B82473D7}" destId="{85B2CB9D-2202-CB42-8138-12A44A5C68EE}" srcOrd="0" destOrd="0" presId="urn:microsoft.com/office/officeart/2005/8/layout/chevron2"/>
    <dgm:cxn modelId="{05404454-6FEF-4944-B1D9-3F484151A7C5}" srcId="{E46A72B7-B510-B044-8E78-67BF86F0D1DC}" destId="{390E1B04-E187-2441-B033-5FE56E6DF3CA}" srcOrd="0" destOrd="0" parTransId="{9C95F9DF-C711-0F49-B2E5-7E1BDC1CAC69}" sibTransId="{7A58550C-856E-824E-AFAB-F725A12A69E4}"/>
    <dgm:cxn modelId="{758E6F65-611F-C648-B0D3-2957D0D2D2D5}" type="presOf" srcId="{E46A72B7-B510-B044-8E78-67BF86F0D1DC}" destId="{A4D3F82B-5101-0941-89B5-F13E19FE9674}" srcOrd="0" destOrd="0" presId="urn:microsoft.com/office/officeart/2005/8/layout/chevron2"/>
    <dgm:cxn modelId="{02B3D07E-E062-334A-B89D-20328BE41AC7}" srcId="{F94138A4-1DE3-2D48-B349-96DDD5E889EB}" destId="{E5D390CD-D8B1-1A42-9849-DCFE31F5CB1A}" srcOrd="2" destOrd="0" parTransId="{C91CA7CB-344C-B644-A4D3-069849162461}" sibTransId="{B2596B60-EA5A-4E45-8C62-BC3214D54AA3}"/>
    <dgm:cxn modelId="{315D5D86-77BF-D64E-9A4C-1E338892CF9B}" type="presOf" srcId="{0D57C59D-F6C7-364E-B62D-B24E8AD85BFF}" destId="{B57EDC70-90AB-D943-9035-EC745CA48E68}" srcOrd="0" destOrd="0" presId="urn:microsoft.com/office/officeart/2005/8/layout/chevron2"/>
    <dgm:cxn modelId="{D77C24A1-E96C-6945-A558-E18C4DDBFB58}" type="presOf" srcId="{F94138A4-1DE3-2D48-B349-96DDD5E889EB}" destId="{828946A5-2571-BB45-9E5A-628280100899}" srcOrd="0" destOrd="0" presId="urn:microsoft.com/office/officeart/2005/8/layout/chevron2"/>
    <dgm:cxn modelId="{CD81B4AC-1CD7-274C-828E-FA62CE96EDE3}" srcId="{E3250BB9-007F-304F-ADCC-AFECE63949E6}" destId="{3912423A-B578-8F4E-8167-EF92B82473D7}" srcOrd="0" destOrd="0" parTransId="{E6F6E6D2-4270-D841-A90B-E6D90C3A6E6D}" sibTransId="{51194575-A0E5-6C45-8371-89A477E82450}"/>
    <dgm:cxn modelId="{940040AE-A521-0A4A-A80C-B93122EFC155}" srcId="{F94138A4-1DE3-2D48-B349-96DDD5E889EB}" destId="{E46A72B7-B510-B044-8E78-67BF86F0D1DC}" srcOrd="1" destOrd="0" parTransId="{3B15365E-8C54-464F-AAF2-C422DD1E1471}" sibTransId="{2FEECD94-DBCD-A349-88B7-2F19895B8821}"/>
    <dgm:cxn modelId="{DB4056C1-9DF0-3941-B1D6-486071F4FD80}" type="presOf" srcId="{E5D390CD-D8B1-1A42-9849-DCFE31F5CB1A}" destId="{624EECD8-809D-264D-B64E-3FB537300EE9}" srcOrd="0" destOrd="0" presId="urn:microsoft.com/office/officeart/2005/8/layout/chevron2"/>
    <dgm:cxn modelId="{862C5BD9-EBBB-294D-8DFD-985611CE83CD}" srcId="{E5D390CD-D8B1-1A42-9849-DCFE31F5CB1A}" destId="{0D57C59D-F6C7-364E-B62D-B24E8AD85BFF}" srcOrd="0" destOrd="0" parTransId="{CCBC2062-1060-A14D-9ADB-ED82C13C3868}" sibTransId="{EE70E490-A7B8-1643-B53E-923893A4882A}"/>
    <dgm:cxn modelId="{8BD6BCE5-6B66-E84F-BD89-8F07F672581E}" type="presOf" srcId="{E3250BB9-007F-304F-ADCC-AFECE63949E6}" destId="{C47CD371-9E23-384C-AAF3-F340706E285C}" srcOrd="0" destOrd="0" presId="urn:microsoft.com/office/officeart/2005/8/layout/chevron2"/>
    <dgm:cxn modelId="{58F4E4ED-9495-F543-B80C-6D064B3C5C66}" srcId="{F94138A4-1DE3-2D48-B349-96DDD5E889EB}" destId="{E3250BB9-007F-304F-ADCC-AFECE63949E6}" srcOrd="0" destOrd="0" parTransId="{6AC96EE6-EA35-BC4C-BF97-11769A793603}" sibTransId="{7703894C-1BF4-4040-B415-56B36CC8B68F}"/>
    <dgm:cxn modelId="{5434576F-C176-8742-BA0A-D7CA95712456}" type="presParOf" srcId="{828946A5-2571-BB45-9E5A-628280100899}" destId="{83663DCC-B743-B24B-86E7-D41A8FBBB35F}" srcOrd="0" destOrd="0" presId="urn:microsoft.com/office/officeart/2005/8/layout/chevron2"/>
    <dgm:cxn modelId="{E07CB3AC-FD46-5A40-BA2C-70A4F7C95153}" type="presParOf" srcId="{83663DCC-B743-B24B-86E7-D41A8FBBB35F}" destId="{C47CD371-9E23-384C-AAF3-F340706E285C}" srcOrd="0" destOrd="0" presId="urn:microsoft.com/office/officeart/2005/8/layout/chevron2"/>
    <dgm:cxn modelId="{B81DD1CC-0689-8848-8540-AA11F5621A87}" type="presParOf" srcId="{83663DCC-B743-B24B-86E7-D41A8FBBB35F}" destId="{85B2CB9D-2202-CB42-8138-12A44A5C68EE}" srcOrd="1" destOrd="0" presId="urn:microsoft.com/office/officeart/2005/8/layout/chevron2"/>
    <dgm:cxn modelId="{E2B5346D-72E3-1E47-A405-B721DB8891E0}" type="presParOf" srcId="{828946A5-2571-BB45-9E5A-628280100899}" destId="{EE3BD0F7-DB37-4D4C-89F7-D25C0E8B0A45}" srcOrd="1" destOrd="0" presId="urn:microsoft.com/office/officeart/2005/8/layout/chevron2"/>
    <dgm:cxn modelId="{6D0D38E7-70AD-AA4F-998C-82A1EE9949FD}" type="presParOf" srcId="{828946A5-2571-BB45-9E5A-628280100899}" destId="{049A167E-DD59-6B48-9471-608661D608B3}" srcOrd="2" destOrd="0" presId="urn:microsoft.com/office/officeart/2005/8/layout/chevron2"/>
    <dgm:cxn modelId="{D6FA649A-94A8-EC4A-A86D-A88E306F2509}" type="presParOf" srcId="{049A167E-DD59-6B48-9471-608661D608B3}" destId="{A4D3F82B-5101-0941-89B5-F13E19FE9674}" srcOrd="0" destOrd="0" presId="urn:microsoft.com/office/officeart/2005/8/layout/chevron2"/>
    <dgm:cxn modelId="{41286110-3956-D244-979B-AD8D7A3AE633}" type="presParOf" srcId="{049A167E-DD59-6B48-9471-608661D608B3}" destId="{8445A882-66BF-0048-AFCF-910721F20DE1}" srcOrd="1" destOrd="0" presId="urn:microsoft.com/office/officeart/2005/8/layout/chevron2"/>
    <dgm:cxn modelId="{28A7780E-14F0-3842-8FD4-87AA1D86CC5D}" type="presParOf" srcId="{828946A5-2571-BB45-9E5A-628280100899}" destId="{9843D45E-C4F2-4849-A77A-B6BD0CB9ED19}" srcOrd="3" destOrd="0" presId="urn:microsoft.com/office/officeart/2005/8/layout/chevron2"/>
    <dgm:cxn modelId="{90639ECD-7FEE-8A40-8CBD-673B7D9464AE}" type="presParOf" srcId="{828946A5-2571-BB45-9E5A-628280100899}" destId="{5D968E8A-9E04-094E-B6A3-D34335B220F0}" srcOrd="4" destOrd="0" presId="urn:microsoft.com/office/officeart/2005/8/layout/chevron2"/>
    <dgm:cxn modelId="{E8ADB25F-B530-574B-8E90-FD3DFB1CEC7C}" type="presParOf" srcId="{5D968E8A-9E04-094E-B6A3-D34335B220F0}" destId="{624EECD8-809D-264D-B64E-3FB537300EE9}" srcOrd="0" destOrd="0" presId="urn:microsoft.com/office/officeart/2005/8/layout/chevron2"/>
    <dgm:cxn modelId="{E294CB56-AE6A-844A-BDC6-0451B876A34C}" type="presParOf" srcId="{5D968E8A-9E04-094E-B6A3-D34335B220F0}" destId="{B57EDC70-90AB-D943-9035-EC745CA48E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138A4-1DE3-2D48-B349-96DDD5E889EB}" type="doc">
      <dgm:prSet loTypeId="urn:microsoft.com/office/officeart/2005/8/layout/chevron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3250BB9-007F-304F-ADCC-AFECE63949E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AC96EE6-EA35-BC4C-BF97-11769A793603}" type="parTrans" cxnId="{58F4E4ED-9495-F543-B80C-6D064B3C5C66}">
      <dgm:prSet/>
      <dgm:spPr/>
      <dgm:t>
        <a:bodyPr/>
        <a:lstStyle/>
        <a:p>
          <a:endParaRPr lang="en-US"/>
        </a:p>
      </dgm:t>
    </dgm:pt>
    <dgm:pt modelId="{7703894C-1BF4-4040-B415-56B36CC8B68F}" type="sibTrans" cxnId="{58F4E4ED-9495-F543-B80C-6D064B3C5C66}">
      <dgm:prSet/>
      <dgm:spPr/>
      <dgm:t>
        <a:bodyPr/>
        <a:lstStyle/>
        <a:p>
          <a:endParaRPr lang="en-US"/>
        </a:p>
      </dgm:t>
    </dgm:pt>
    <dgm:pt modelId="{3912423A-B578-8F4E-8167-EF92B82473D7}">
      <dgm:prSet phldrT="[Text]"/>
      <dgm:spPr/>
      <dgm:t>
        <a:bodyPr/>
        <a:lstStyle/>
        <a:p>
          <a:r>
            <a:rPr lang="en-US" dirty="0"/>
            <a:t>Separate into groups.</a:t>
          </a:r>
        </a:p>
      </dgm:t>
    </dgm:pt>
    <dgm:pt modelId="{E6F6E6D2-4270-D841-A90B-E6D90C3A6E6D}" type="parTrans" cxnId="{CD81B4AC-1CD7-274C-828E-FA62CE96EDE3}">
      <dgm:prSet/>
      <dgm:spPr/>
      <dgm:t>
        <a:bodyPr/>
        <a:lstStyle/>
        <a:p>
          <a:endParaRPr lang="en-US"/>
        </a:p>
      </dgm:t>
    </dgm:pt>
    <dgm:pt modelId="{51194575-A0E5-6C45-8371-89A477E82450}" type="sibTrans" cxnId="{CD81B4AC-1CD7-274C-828E-FA62CE96EDE3}">
      <dgm:prSet/>
      <dgm:spPr/>
      <dgm:t>
        <a:bodyPr/>
        <a:lstStyle/>
        <a:p>
          <a:endParaRPr lang="en-US"/>
        </a:p>
      </dgm:t>
    </dgm:pt>
    <dgm:pt modelId="{E46A72B7-B510-B044-8E78-67BF86F0D1DC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B15365E-8C54-464F-AAF2-C422DD1E1471}" type="parTrans" cxnId="{940040AE-A521-0A4A-A80C-B93122EFC155}">
      <dgm:prSet/>
      <dgm:spPr/>
      <dgm:t>
        <a:bodyPr/>
        <a:lstStyle/>
        <a:p>
          <a:endParaRPr lang="en-US"/>
        </a:p>
      </dgm:t>
    </dgm:pt>
    <dgm:pt modelId="{2FEECD94-DBCD-A349-88B7-2F19895B8821}" type="sibTrans" cxnId="{940040AE-A521-0A4A-A80C-B93122EFC155}">
      <dgm:prSet/>
      <dgm:spPr/>
      <dgm:t>
        <a:bodyPr/>
        <a:lstStyle/>
        <a:p>
          <a:endParaRPr lang="en-US"/>
        </a:p>
      </dgm:t>
    </dgm:pt>
    <dgm:pt modelId="{390E1B04-E187-2441-B033-5FE56E6DF3CA}">
      <dgm:prSet phldrT="[Text]"/>
      <dgm:spPr/>
      <dgm:t>
        <a:bodyPr/>
        <a:lstStyle/>
        <a:p>
          <a:r>
            <a:rPr lang="en-US" dirty="0"/>
            <a:t>Examine the colored jars, what light are they absorbing and what light are they reflecting? What ocean particles would cause the ocean to be this color?</a:t>
          </a:r>
        </a:p>
      </dgm:t>
    </dgm:pt>
    <dgm:pt modelId="{9C95F9DF-C711-0F49-B2E5-7E1BDC1CAC69}" type="parTrans" cxnId="{05404454-6FEF-4944-B1D9-3F484151A7C5}">
      <dgm:prSet/>
      <dgm:spPr/>
      <dgm:t>
        <a:bodyPr/>
        <a:lstStyle/>
        <a:p>
          <a:endParaRPr lang="en-US"/>
        </a:p>
      </dgm:t>
    </dgm:pt>
    <dgm:pt modelId="{7A58550C-856E-824E-AFAB-F725A12A69E4}" type="sibTrans" cxnId="{05404454-6FEF-4944-B1D9-3F484151A7C5}">
      <dgm:prSet/>
      <dgm:spPr/>
      <dgm:t>
        <a:bodyPr/>
        <a:lstStyle/>
        <a:p>
          <a:endParaRPr lang="en-US"/>
        </a:p>
      </dgm:t>
    </dgm:pt>
    <dgm:pt modelId="{E5D390CD-D8B1-1A42-9849-DCFE31F5CB1A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C91CA7CB-344C-B644-A4D3-069849162461}" type="parTrans" cxnId="{02B3D07E-E062-334A-B89D-20328BE41AC7}">
      <dgm:prSet/>
      <dgm:spPr/>
      <dgm:t>
        <a:bodyPr/>
        <a:lstStyle/>
        <a:p>
          <a:endParaRPr lang="en-US"/>
        </a:p>
      </dgm:t>
    </dgm:pt>
    <dgm:pt modelId="{B2596B60-EA5A-4E45-8C62-BC3214D54AA3}" type="sibTrans" cxnId="{02B3D07E-E062-334A-B89D-20328BE41AC7}">
      <dgm:prSet/>
      <dgm:spPr/>
      <dgm:t>
        <a:bodyPr/>
        <a:lstStyle/>
        <a:p>
          <a:endParaRPr lang="en-US"/>
        </a:p>
      </dgm:t>
    </dgm:pt>
    <dgm:pt modelId="{0D57C59D-F6C7-364E-B62D-B24E8AD85BFF}">
      <dgm:prSet phldrT="[Text]"/>
      <dgm:spPr/>
      <dgm:t>
        <a:bodyPr/>
        <a:lstStyle/>
        <a:p>
          <a:r>
            <a:rPr lang="en-US" dirty="0"/>
            <a:t>Match one spectra and one oceanic component to each colored jar. </a:t>
          </a:r>
        </a:p>
      </dgm:t>
    </dgm:pt>
    <dgm:pt modelId="{CCBC2062-1060-A14D-9ADB-ED82C13C3868}" type="parTrans" cxnId="{862C5BD9-EBBB-294D-8DFD-985611CE83CD}">
      <dgm:prSet/>
      <dgm:spPr/>
      <dgm:t>
        <a:bodyPr/>
        <a:lstStyle/>
        <a:p>
          <a:endParaRPr lang="en-US"/>
        </a:p>
      </dgm:t>
    </dgm:pt>
    <dgm:pt modelId="{EE70E490-A7B8-1643-B53E-923893A4882A}" type="sibTrans" cxnId="{862C5BD9-EBBB-294D-8DFD-985611CE83CD}">
      <dgm:prSet/>
      <dgm:spPr/>
      <dgm:t>
        <a:bodyPr/>
        <a:lstStyle/>
        <a:p>
          <a:endParaRPr lang="en-US"/>
        </a:p>
      </dgm:t>
    </dgm:pt>
    <dgm:pt modelId="{828946A5-2571-BB45-9E5A-628280100899}" type="pres">
      <dgm:prSet presAssocID="{F94138A4-1DE3-2D48-B349-96DDD5E889EB}" presName="linearFlow" presStyleCnt="0">
        <dgm:presLayoutVars>
          <dgm:dir/>
          <dgm:animLvl val="lvl"/>
          <dgm:resizeHandles val="exact"/>
        </dgm:presLayoutVars>
      </dgm:prSet>
      <dgm:spPr/>
    </dgm:pt>
    <dgm:pt modelId="{83663DCC-B743-B24B-86E7-D41A8FBBB35F}" type="pres">
      <dgm:prSet presAssocID="{E3250BB9-007F-304F-ADCC-AFECE63949E6}" presName="composite" presStyleCnt="0"/>
      <dgm:spPr/>
    </dgm:pt>
    <dgm:pt modelId="{C47CD371-9E23-384C-AAF3-F340706E285C}" type="pres">
      <dgm:prSet presAssocID="{E3250BB9-007F-304F-ADCC-AFECE63949E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5B2CB9D-2202-CB42-8138-12A44A5C68EE}" type="pres">
      <dgm:prSet presAssocID="{E3250BB9-007F-304F-ADCC-AFECE63949E6}" presName="descendantText" presStyleLbl="alignAcc1" presStyleIdx="0" presStyleCnt="3">
        <dgm:presLayoutVars>
          <dgm:bulletEnabled val="1"/>
        </dgm:presLayoutVars>
      </dgm:prSet>
      <dgm:spPr/>
    </dgm:pt>
    <dgm:pt modelId="{EE3BD0F7-DB37-4D4C-89F7-D25C0E8B0A45}" type="pres">
      <dgm:prSet presAssocID="{7703894C-1BF4-4040-B415-56B36CC8B68F}" presName="sp" presStyleCnt="0"/>
      <dgm:spPr/>
    </dgm:pt>
    <dgm:pt modelId="{049A167E-DD59-6B48-9471-608661D608B3}" type="pres">
      <dgm:prSet presAssocID="{E46A72B7-B510-B044-8E78-67BF86F0D1DC}" presName="composite" presStyleCnt="0"/>
      <dgm:spPr/>
    </dgm:pt>
    <dgm:pt modelId="{A4D3F82B-5101-0941-89B5-F13E19FE9674}" type="pres">
      <dgm:prSet presAssocID="{E46A72B7-B510-B044-8E78-67BF86F0D1D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445A882-66BF-0048-AFCF-910721F20DE1}" type="pres">
      <dgm:prSet presAssocID="{E46A72B7-B510-B044-8E78-67BF86F0D1DC}" presName="descendantText" presStyleLbl="alignAcc1" presStyleIdx="1" presStyleCnt="3">
        <dgm:presLayoutVars>
          <dgm:bulletEnabled val="1"/>
        </dgm:presLayoutVars>
      </dgm:prSet>
      <dgm:spPr/>
    </dgm:pt>
    <dgm:pt modelId="{9843D45E-C4F2-4849-A77A-B6BD0CB9ED19}" type="pres">
      <dgm:prSet presAssocID="{2FEECD94-DBCD-A349-88B7-2F19895B8821}" presName="sp" presStyleCnt="0"/>
      <dgm:spPr/>
    </dgm:pt>
    <dgm:pt modelId="{5D968E8A-9E04-094E-B6A3-D34335B220F0}" type="pres">
      <dgm:prSet presAssocID="{E5D390CD-D8B1-1A42-9849-DCFE31F5CB1A}" presName="composite" presStyleCnt="0"/>
      <dgm:spPr/>
    </dgm:pt>
    <dgm:pt modelId="{624EECD8-809D-264D-B64E-3FB537300EE9}" type="pres">
      <dgm:prSet presAssocID="{E5D390CD-D8B1-1A42-9849-DCFE31F5CB1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57EDC70-90AB-D943-9035-EC745CA48E68}" type="pres">
      <dgm:prSet presAssocID="{E5D390CD-D8B1-1A42-9849-DCFE31F5CB1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9F22E0A-7F05-A543-B3D8-28782747C934}" type="presOf" srcId="{390E1B04-E187-2441-B033-5FE56E6DF3CA}" destId="{8445A882-66BF-0048-AFCF-910721F20DE1}" srcOrd="0" destOrd="0" presId="urn:microsoft.com/office/officeart/2005/8/layout/chevron2"/>
    <dgm:cxn modelId="{15B07936-1558-A544-8E68-18734EB5CE88}" type="presOf" srcId="{3912423A-B578-8F4E-8167-EF92B82473D7}" destId="{85B2CB9D-2202-CB42-8138-12A44A5C68EE}" srcOrd="0" destOrd="0" presId="urn:microsoft.com/office/officeart/2005/8/layout/chevron2"/>
    <dgm:cxn modelId="{05404454-6FEF-4944-B1D9-3F484151A7C5}" srcId="{E46A72B7-B510-B044-8E78-67BF86F0D1DC}" destId="{390E1B04-E187-2441-B033-5FE56E6DF3CA}" srcOrd="0" destOrd="0" parTransId="{9C95F9DF-C711-0F49-B2E5-7E1BDC1CAC69}" sibTransId="{7A58550C-856E-824E-AFAB-F725A12A69E4}"/>
    <dgm:cxn modelId="{758E6F65-611F-C648-B0D3-2957D0D2D2D5}" type="presOf" srcId="{E46A72B7-B510-B044-8E78-67BF86F0D1DC}" destId="{A4D3F82B-5101-0941-89B5-F13E19FE9674}" srcOrd="0" destOrd="0" presId="urn:microsoft.com/office/officeart/2005/8/layout/chevron2"/>
    <dgm:cxn modelId="{02B3D07E-E062-334A-B89D-20328BE41AC7}" srcId="{F94138A4-1DE3-2D48-B349-96DDD5E889EB}" destId="{E5D390CD-D8B1-1A42-9849-DCFE31F5CB1A}" srcOrd="2" destOrd="0" parTransId="{C91CA7CB-344C-B644-A4D3-069849162461}" sibTransId="{B2596B60-EA5A-4E45-8C62-BC3214D54AA3}"/>
    <dgm:cxn modelId="{315D5D86-77BF-D64E-9A4C-1E338892CF9B}" type="presOf" srcId="{0D57C59D-F6C7-364E-B62D-B24E8AD85BFF}" destId="{B57EDC70-90AB-D943-9035-EC745CA48E68}" srcOrd="0" destOrd="0" presId="urn:microsoft.com/office/officeart/2005/8/layout/chevron2"/>
    <dgm:cxn modelId="{D77C24A1-E96C-6945-A558-E18C4DDBFB58}" type="presOf" srcId="{F94138A4-1DE3-2D48-B349-96DDD5E889EB}" destId="{828946A5-2571-BB45-9E5A-628280100899}" srcOrd="0" destOrd="0" presId="urn:microsoft.com/office/officeart/2005/8/layout/chevron2"/>
    <dgm:cxn modelId="{CD81B4AC-1CD7-274C-828E-FA62CE96EDE3}" srcId="{E3250BB9-007F-304F-ADCC-AFECE63949E6}" destId="{3912423A-B578-8F4E-8167-EF92B82473D7}" srcOrd="0" destOrd="0" parTransId="{E6F6E6D2-4270-D841-A90B-E6D90C3A6E6D}" sibTransId="{51194575-A0E5-6C45-8371-89A477E82450}"/>
    <dgm:cxn modelId="{940040AE-A521-0A4A-A80C-B93122EFC155}" srcId="{F94138A4-1DE3-2D48-B349-96DDD5E889EB}" destId="{E46A72B7-B510-B044-8E78-67BF86F0D1DC}" srcOrd="1" destOrd="0" parTransId="{3B15365E-8C54-464F-AAF2-C422DD1E1471}" sibTransId="{2FEECD94-DBCD-A349-88B7-2F19895B8821}"/>
    <dgm:cxn modelId="{DB4056C1-9DF0-3941-B1D6-486071F4FD80}" type="presOf" srcId="{E5D390CD-D8B1-1A42-9849-DCFE31F5CB1A}" destId="{624EECD8-809D-264D-B64E-3FB537300EE9}" srcOrd="0" destOrd="0" presId="urn:microsoft.com/office/officeart/2005/8/layout/chevron2"/>
    <dgm:cxn modelId="{862C5BD9-EBBB-294D-8DFD-985611CE83CD}" srcId="{E5D390CD-D8B1-1A42-9849-DCFE31F5CB1A}" destId="{0D57C59D-F6C7-364E-B62D-B24E8AD85BFF}" srcOrd="0" destOrd="0" parTransId="{CCBC2062-1060-A14D-9ADB-ED82C13C3868}" sibTransId="{EE70E490-A7B8-1643-B53E-923893A4882A}"/>
    <dgm:cxn modelId="{8BD6BCE5-6B66-E84F-BD89-8F07F672581E}" type="presOf" srcId="{E3250BB9-007F-304F-ADCC-AFECE63949E6}" destId="{C47CD371-9E23-384C-AAF3-F340706E285C}" srcOrd="0" destOrd="0" presId="urn:microsoft.com/office/officeart/2005/8/layout/chevron2"/>
    <dgm:cxn modelId="{58F4E4ED-9495-F543-B80C-6D064B3C5C66}" srcId="{F94138A4-1DE3-2D48-B349-96DDD5E889EB}" destId="{E3250BB9-007F-304F-ADCC-AFECE63949E6}" srcOrd="0" destOrd="0" parTransId="{6AC96EE6-EA35-BC4C-BF97-11769A793603}" sibTransId="{7703894C-1BF4-4040-B415-56B36CC8B68F}"/>
    <dgm:cxn modelId="{5434576F-C176-8742-BA0A-D7CA95712456}" type="presParOf" srcId="{828946A5-2571-BB45-9E5A-628280100899}" destId="{83663DCC-B743-B24B-86E7-D41A8FBBB35F}" srcOrd="0" destOrd="0" presId="urn:microsoft.com/office/officeart/2005/8/layout/chevron2"/>
    <dgm:cxn modelId="{E07CB3AC-FD46-5A40-BA2C-70A4F7C95153}" type="presParOf" srcId="{83663DCC-B743-B24B-86E7-D41A8FBBB35F}" destId="{C47CD371-9E23-384C-AAF3-F340706E285C}" srcOrd="0" destOrd="0" presId="urn:microsoft.com/office/officeart/2005/8/layout/chevron2"/>
    <dgm:cxn modelId="{B81DD1CC-0689-8848-8540-AA11F5621A87}" type="presParOf" srcId="{83663DCC-B743-B24B-86E7-D41A8FBBB35F}" destId="{85B2CB9D-2202-CB42-8138-12A44A5C68EE}" srcOrd="1" destOrd="0" presId="urn:microsoft.com/office/officeart/2005/8/layout/chevron2"/>
    <dgm:cxn modelId="{E2B5346D-72E3-1E47-A405-B721DB8891E0}" type="presParOf" srcId="{828946A5-2571-BB45-9E5A-628280100899}" destId="{EE3BD0F7-DB37-4D4C-89F7-D25C0E8B0A45}" srcOrd="1" destOrd="0" presId="urn:microsoft.com/office/officeart/2005/8/layout/chevron2"/>
    <dgm:cxn modelId="{6D0D38E7-70AD-AA4F-998C-82A1EE9949FD}" type="presParOf" srcId="{828946A5-2571-BB45-9E5A-628280100899}" destId="{049A167E-DD59-6B48-9471-608661D608B3}" srcOrd="2" destOrd="0" presId="urn:microsoft.com/office/officeart/2005/8/layout/chevron2"/>
    <dgm:cxn modelId="{D6FA649A-94A8-EC4A-A86D-A88E306F2509}" type="presParOf" srcId="{049A167E-DD59-6B48-9471-608661D608B3}" destId="{A4D3F82B-5101-0941-89B5-F13E19FE9674}" srcOrd="0" destOrd="0" presId="urn:microsoft.com/office/officeart/2005/8/layout/chevron2"/>
    <dgm:cxn modelId="{41286110-3956-D244-979B-AD8D7A3AE633}" type="presParOf" srcId="{049A167E-DD59-6B48-9471-608661D608B3}" destId="{8445A882-66BF-0048-AFCF-910721F20DE1}" srcOrd="1" destOrd="0" presId="urn:microsoft.com/office/officeart/2005/8/layout/chevron2"/>
    <dgm:cxn modelId="{28A7780E-14F0-3842-8FD4-87AA1D86CC5D}" type="presParOf" srcId="{828946A5-2571-BB45-9E5A-628280100899}" destId="{9843D45E-C4F2-4849-A77A-B6BD0CB9ED19}" srcOrd="3" destOrd="0" presId="urn:microsoft.com/office/officeart/2005/8/layout/chevron2"/>
    <dgm:cxn modelId="{90639ECD-7FEE-8A40-8CBD-673B7D9464AE}" type="presParOf" srcId="{828946A5-2571-BB45-9E5A-628280100899}" destId="{5D968E8A-9E04-094E-B6A3-D34335B220F0}" srcOrd="4" destOrd="0" presId="urn:microsoft.com/office/officeart/2005/8/layout/chevron2"/>
    <dgm:cxn modelId="{E8ADB25F-B530-574B-8E90-FD3DFB1CEC7C}" type="presParOf" srcId="{5D968E8A-9E04-094E-B6A3-D34335B220F0}" destId="{624EECD8-809D-264D-B64E-3FB537300EE9}" srcOrd="0" destOrd="0" presId="urn:microsoft.com/office/officeart/2005/8/layout/chevron2"/>
    <dgm:cxn modelId="{E294CB56-AE6A-844A-BDC6-0451B876A34C}" type="presParOf" srcId="{5D968E8A-9E04-094E-B6A3-D34335B220F0}" destId="{B57EDC70-90AB-D943-9035-EC745CA48E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CD371-9E23-384C-AAF3-F340706E285C}">
      <dsp:nvSpPr>
        <dsp:cNvPr id="0" name=""/>
        <dsp:cNvSpPr/>
      </dsp:nvSpPr>
      <dsp:spPr>
        <a:xfrm rot="5400000">
          <a:off x="-285378" y="287890"/>
          <a:ext cx="1902526" cy="133176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1</a:t>
          </a:r>
        </a:p>
      </dsp:txBody>
      <dsp:txXfrm rot="-5400000">
        <a:off x="1" y="668395"/>
        <a:ext cx="1331768" cy="570758"/>
      </dsp:txXfrm>
    </dsp:sp>
    <dsp:sp modelId="{85B2CB9D-2202-CB42-8138-12A44A5C68EE}">
      <dsp:nvSpPr>
        <dsp:cNvPr id="0" name=""/>
        <dsp:cNvSpPr/>
      </dsp:nvSpPr>
      <dsp:spPr>
        <a:xfrm rot="5400000">
          <a:off x="3828085" y="-2493806"/>
          <a:ext cx="1236642" cy="6229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Separate into groups.</a:t>
          </a:r>
        </a:p>
      </dsp:txBody>
      <dsp:txXfrm rot="-5400000">
        <a:off x="1331768" y="62879"/>
        <a:ext cx="6168908" cy="1115906"/>
      </dsp:txXfrm>
    </dsp:sp>
    <dsp:sp modelId="{A4D3F82B-5101-0941-89B5-F13E19FE9674}">
      <dsp:nvSpPr>
        <dsp:cNvPr id="0" name=""/>
        <dsp:cNvSpPr/>
      </dsp:nvSpPr>
      <dsp:spPr>
        <a:xfrm rot="5400000">
          <a:off x="-285378" y="1999214"/>
          <a:ext cx="1902526" cy="1331768"/>
        </a:xfrm>
        <a:prstGeom prst="chevron">
          <a:avLst/>
        </a:prstGeom>
        <a:solidFill>
          <a:schemeClr val="accent1">
            <a:shade val="80000"/>
            <a:hueOff val="97636"/>
            <a:satOff val="-440"/>
            <a:lumOff val="13167"/>
            <a:alphaOff val="0"/>
          </a:schemeClr>
        </a:solidFill>
        <a:ln w="10795" cap="flat" cmpd="sng" algn="ctr">
          <a:solidFill>
            <a:schemeClr val="accent1">
              <a:shade val="80000"/>
              <a:hueOff val="97636"/>
              <a:satOff val="-440"/>
              <a:lumOff val="13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2</a:t>
          </a:r>
        </a:p>
      </dsp:txBody>
      <dsp:txXfrm rot="-5400000">
        <a:off x="1" y="2379719"/>
        <a:ext cx="1331768" cy="570758"/>
      </dsp:txXfrm>
    </dsp:sp>
    <dsp:sp modelId="{8445A882-66BF-0048-AFCF-910721F20DE1}">
      <dsp:nvSpPr>
        <dsp:cNvPr id="0" name=""/>
        <dsp:cNvSpPr/>
      </dsp:nvSpPr>
      <dsp:spPr>
        <a:xfrm rot="5400000">
          <a:off x="3828085" y="-782481"/>
          <a:ext cx="1236642" cy="6229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97636"/>
              <a:satOff val="-440"/>
              <a:lumOff val="13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Experiment with the colored lights and colored paper, shine all the colored lights through each colored paper.</a:t>
          </a:r>
        </a:p>
      </dsp:txBody>
      <dsp:txXfrm rot="-5400000">
        <a:off x="1331768" y="1774204"/>
        <a:ext cx="6168908" cy="1115906"/>
      </dsp:txXfrm>
    </dsp:sp>
    <dsp:sp modelId="{624EECD8-809D-264D-B64E-3FB537300EE9}">
      <dsp:nvSpPr>
        <dsp:cNvPr id="0" name=""/>
        <dsp:cNvSpPr/>
      </dsp:nvSpPr>
      <dsp:spPr>
        <a:xfrm rot="5400000">
          <a:off x="-285378" y="3710538"/>
          <a:ext cx="1902526" cy="1331768"/>
        </a:xfrm>
        <a:prstGeom prst="chevron">
          <a:avLst/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 w="10795" cap="flat" cmpd="sng" algn="ctr">
          <a:solidFill>
            <a:schemeClr val="accent1">
              <a:shade val="80000"/>
              <a:hueOff val="195272"/>
              <a:satOff val="-880"/>
              <a:lumOff val="26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3</a:t>
          </a:r>
        </a:p>
      </dsp:txBody>
      <dsp:txXfrm rot="-5400000">
        <a:off x="1" y="4091043"/>
        <a:ext cx="1331768" cy="570758"/>
      </dsp:txXfrm>
    </dsp:sp>
    <dsp:sp modelId="{B57EDC70-90AB-D943-9035-EC745CA48E68}">
      <dsp:nvSpPr>
        <dsp:cNvPr id="0" name=""/>
        <dsp:cNvSpPr/>
      </dsp:nvSpPr>
      <dsp:spPr>
        <a:xfrm rot="5400000">
          <a:off x="3828085" y="928842"/>
          <a:ext cx="1236642" cy="6229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195272"/>
              <a:satOff val="-880"/>
              <a:lumOff val="26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What do you see? Record your results for each colored light. How are the lights changing or not changing based on the color of the paper?</a:t>
          </a:r>
        </a:p>
      </dsp:txBody>
      <dsp:txXfrm rot="-5400000">
        <a:off x="1331768" y="3485527"/>
        <a:ext cx="6168908" cy="1115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CD371-9E23-384C-AAF3-F340706E285C}">
      <dsp:nvSpPr>
        <dsp:cNvPr id="0" name=""/>
        <dsp:cNvSpPr/>
      </dsp:nvSpPr>
      <dsp:spPr>
        <a:xfrm rot="5400000">
          <a:off x="-285378" y="287890"/>
          <a:ext cx="1902526" cy="133176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1</a:t>
          </a:r>
        </a:p>
      </dsp:txBody>
      <dsp:txXfrm rot="-5400000">
        <a:off x="1" y="668395"/>
        <a:ext cx="1331768" cy="570758"/>
      </dsp:txXfrm>
    </dsp:sp>
    <dsp:sp modelId="{85B2CB9D-2202-CB42-8138-12A44A5C68EE}">
      <dsp:nvSpPr>
        <dsp:cNvPr id="0" name=""/>
        <dsp:cNvSpPr/>
      </dsp:nvSpPr>
      <dsp:spPr>
        <a:xfrm rot="5400000">
          <a:off x="3828085" y="-2493806"/>
          <a:ext cx="1236642" cy="6229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Separate into groups.</a:t>
          </a:r>
        </a:p>
      </dsp:txBody>
      <dsp:txXfrm rot="-5400000">
        <a:off x="1331768" y="62879"/>
        <a:ext cx="6168908" cy="1115906"/>
      </dsp:txXfrm>
    </dsp:sp>
    <dsp:sp modelId="{A4D3F82B-5101-0941-89B5-F13E19FE9674}">
      <dsp:nvSpPr>
        <dsp:cNvPr id="0" name=""/>
        <dsp:cNvSpPr/>
      </dsp:nvSpPr>
      <dsp:spPr>
        <a:xfrm rot="5400000">
          <a:off x="-285378" y="1999214"/>
          <a:ext cx="1902526" cy="1331768"/>
        </a:xfrm>
        <a:prstGeom prst="chevron">
          <a:avLst/>
        </a:prstGeom>
        <a:solidFill>
          <a:schemeClr val="accent1">
            <a:shade val="80000"/>
            <a:hueOff val="97636"/>
            <a:satOff val="-440"/>
            <a:lumOff val="13167"/>
            <a:alphaOff val="0"/>
          </a:schemeClr>
        </a:solidFill>
        <a:ln w="10795" cap="flat" cmpd="sng" algn="ctr">
          <a:solidFill>
            <a:schemeClr val="accent1">
              <a:shade val="80000"/>
              <a:hueOff val="97636"/>
              <a:satOff val="-440"/>
              <a:lumOff val="13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2</a:t>
          </a:r>
        </a:p>
      </dsp:txBody>
      <dsp:txXfrm rot="-5400000">
        <a:off x="1" y="2379719"/>
        <a:ext cx="1331768" cy="570758"/>
      </dsp:txXfrm>
    </dsp:sp>
    <dsp:sp modelId="{8445A882-66BF-0048-AFCF-910721F20DE1}">
      <dsp:nvSpPr>
        <dsp:cNvPr id="0" name=""/>
        <dsp:cNvSpPr/>
      </dsp:nvSpPr>
      <dsp:spPr>
        <a:xfrm rot="5400000">
          <a:off x="3828085" y="-782481"/>
          <a:ext cx="1236642" cy="6229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97636"/>
              <a:satOff val="-440"/>
              <a:lumOff val="13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Examine the colored jars, what light are they absorbing and what light are they reflecting? What ocean particles would cause the ocean to be this color?</a:t>
          </a:r>
        </a:p>
      </dsp:txBody>
      <dsp:txXfrm rot="-5400000">
        <a:off x="1331768" y="1774204"/>
        <a:ext cx="6168908" cy="1115906"/>
      </dsp:txXfrm>
    </dsp:sp>
    <dsp:sp modelId="{624EECD8-809D-264D-B64E-3FB537300EE9}">
      <dsp:nvSpPr>
        <dsp:cNvPr id="0" name=""/>
        <dsp:cNvSpPr/>
      </dsp:nvSpPr>
      <dsp:spPr>
        <a:xfrm rot="5400000">
          <a:off x="-285378" y="3710538"/>
          <a:ext cx="1902526" cy="1331768"/>
        </a:xfrm>
        <a:prstGeom prst="chevron">
          <a:avLst/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 w="10795" cap="flat" cmpd="sng" algn="ctr">
          <a:solidFill>
            <a:schemeClr val="accent1">
              <a:shade val="80000"/>
              <a:hueOff val="195272"/>
              <a:satOff val="-880"/>
              <a:lumOff val="26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3</a:t>
          </a:r>
        </a:p>
      </dsp:txBody>
      <dsp:txXfrm rot="-5400000">
        <a:off x="1" y="4091043"/>
        <a:ext cx="1331768" cy="570758"/>
      </dsp:txXfrm>
    </dsp:sp>
    <dsp:sp modelId="{B57EDC70-90AB-D943-9035-EC745CA48E68}">
      <dsp:nvSpPr>
        <dsp:cNvPr id="0" name=""/>
        <dsp:cNvSpPr/>
      </dsp:nvSpPr>
      <dsp:spPr>
        <a:xfrm rot="5400000">
          <a:off x="3828085" y="928842"/>
          <a:ext cx="1236642" cy="6229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195272"/>
              <a:satOff val="-880"/>
              <a:lumOff val="26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Match one spectra and one oceanic component to each colored jar. </a:t>
          </a:r>
        </a:p>
      </dsp:txBody>
      <dsp:txXfrm rot="-5400000">
        <a:off x="1331768" y="3485527"/>
        <a:ext cx="6168908" cy="1115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9B699-0BFA-AD4F-9560-74E2F16A6265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B03D1-A60C-614E-B93B-51BF5BEF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2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UbCoHqB41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95JC0045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this with students, why do they think the ocean is blue?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18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NASA’s ocean color missions can be found on this website: https://</a:t>
            </a:r>
            <a:r>
              <a:rPr lang="en-US" dirty="0" err="1"/>
              <a:t>oceancolor.gsfc.nasa.gov</a:t>
            </a:r>
            <a:r>
              <a:rPr lang="en-US" dirty="0"/>
              <a:t>/about/</a:t>
            </a:r>
          </a:p>
          <a:p>
            <a:r>
              <a:rPr lang="en-US" dirty="0"/>
              <a:t>More about ocean satellite applications: https://</a:t>
            </a:r>
            <a:r>
              <a:rPr lang="en-US" dirty="0" err="1"/>
              <a:t>earth.esa.int</a:t>
            </a:r>
            <a:r>
              <a:rPr lang="en-US" dirty="0"/>
              <a:t>/</a:t>
            </a:r>
            <a:r>
              <a:rPr lang="en-US" dirty="0" err="1"/>
              <a:t>eogateway</a:t>
            </a:r>
            <a:r>
              <a:rPr lang="en-US" dirty="0"/>
              <a:t>/news/satellite-data-central-to-ocean-monitoring</a:t>
            </a:r>
          </a:p>
          <a:p>
            <a:r>
              <a:rPr lang="en-US" dirty="0"/>
              <a:t>Image of </a:t>
            </a:r>
            <a:r>
              <a:rPr lang="en-US" dirty="0" err="1"/>
              <a:t>SeaHawk</a:t>
            </a:r>
            <a:r>
              <a:rPr lang="en-US" dirty="0"/>
              <a:t> satellite: https://</a:t>
            </a:r>
            <a:r>
              <a:rPr lang="en-US" dirty="0" err="1"/>
              <a:t>www.eoportal.org</a:t>
            </a:r>
            <a:r>
              <a:rPr lang="en-US" dirty="0"/>
              <a:t>/satellite-missions/seahawk-1#seahawk-1-cubesat-ocean-color-mission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www.npl.co.uk</a:t>
            </a:r>
            <a:r>
              <a:rPr lang="en-US" dirty="0"/>
              <a:t>/resources/q-a/why-do-we-measure-ocean-</a:t>
            </a:r>
            <a:r>
              <a:rPr lang="en-US" dirty="0" err="1"/>
              <a:t>colour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www.smithsonianmag.com</a:t>
            </a:r>
            <a:r>
              <a:rPr lang="en-US" dirty="0"/>
              <a:t>/science-nature/hurricanes-and-the-color-of-the-oceans-33332726/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ioccg.org</a:t>
            </a:r>
            <a:r>
              <a:rPr lang="en-US" dirty="0"/>
              <a:t>/group/</a:t>
            </a:r>
            <a:r>
              <a:rPr lang="en-US" dirty="0" err="1"/>
              <a:t>habs</a:t>
            </a:r>
            <a:r>
              <a:rPr lang="en-US" dirty="0"/>
              <a:t>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Images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landsat.gsfc.nasa.gov</a:t>
            </a:r>
            <a:r>
              <a:rPr lang="en-US" dirty="0"/>
              <a:t>/article/satellites-on-toxic-algae-patrol/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</a:t>
            </a:r>
            <a:r>
              <a:rPr lang="en-US" b="1" dirty="0"/>
              <a:t>Note: this can be replaced by a discussion using the following slides if materials can not be acquired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1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organism is behind the ocean color? </a:t>
            </a:r>
          </a:p>
          <a:p>
            <a:r>
              <a:rPr lang="en-US" dirty="0"/>
              <a:t>Answer: A, Coccolithophores spheres are white, reflect light making the water look turquoise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Answer: C, CDOM absorbs light in the blue and green, making the water appear a yellowish brown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Images from:</a:t>
            </a:r>
          </a:p>
          <a:p>
            <a:r>
              <a:rPr lang="en-US" dirty="0"/>
              <a:t>A: https://</a:t>
            </a:r>
            <a:r>
              <a:rPr lang="en-US" dirty="0" err="1"/>
              <a:t>web.colby.edu</a:t>
            </a:r>
            <a:r>
              <a:rPr lang="en-US" dirty="0"/>
              <a:t>/</a:t>
            </a:r>
            <a:r>
              <a:rPr lang="en-US" dirty="0" err="1"/>
              <a:t>offmayflowerhill</a:t>
            </a:r>
            <a:r>
              <a:rPr lang="en-US" dirty="0"/>
              <a:t>/2019/01/02/plankton-portrait-coccolithophores/</a:t>
            </a:r>
          </a:p>
          <a:p>
            <a:r>
              <a:rPr lang="en-US" dirty="0"/>
              <a:t>B: https://</a:t>
            </a:r>
            <a:r>
              <a:rPr lang="en-US" dirty="0" err="1"/>
              <a:t>www.istockphoto.com</a:t>
            </a:r>
            <a:r>
              <a:rPr lang="en-US" dirty="0"/>
              <a:t>/vector/shovel-and-soil-gm871605944-145662417</a:t>
            </a:r>
          </a:p>
          <a:p>
            <a:r>
              <a:rPr lang="en-US" dirty="0"/>
              <a:t>C: https://</a:t>
            </a:r>
            <a:r>
              <a:rPr lang="en-US" dirty="0" err="1"/>
              <a:t>www.flaticon.com</a:t>
            </a:r>
            <a:r>
              <a:rPr lang="en-US" dirty="0"/>
              <a:t>/free-icon/particles_3055589</a:t>
            </a:r>
          </a:p>
          <a:p>
            <a:r>
              <a:rPr lang="en-US" dirty="0"/>
              <a:t>D: https://</a:t>
            </a:r>
            <a:r>
              <a:rPr lang="en-US" dirty="0" err="1"/>
              <a:t>vecta.io</a:t>
            </a:r>
            <a:r>
              <a:rPr lang="en-US" dirty="0"/>
              <a:t>/symbols/tag/phytoplankton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B03D1-A60C-614E-B93B-51BF5BEF70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83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organism is behind the ocean color? </a:t>
            </a:r>
          </a:p>
          <a:p>
            <a:r>
              <a:rPr lang="en-US" dirty="0"/>
              <a:t>Answer: D, phytoplankton absorb light in the blue and red, making the water look green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Answer: B, Suspended sediments, brown sediments enter the water at the coastline and turn the water brown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Images from:</a:t>
            </a:r>
          </a:p>
          <a:p>
            <a:r>
              <a:rPr lang="en-US" dirty="0"/>
              <a:t>A: https://</a:t>
            </a:r>
            <a:r>
              <a:rPr lang="en-US" dirty="0" err="1"/>
              <a:t>web.colby.edu</a:t>
            </a:r>
            <a:r>
              <a:rPr lang="en-US" dirty="0"/>
              <a:t>/</a:t>
            </a:r>
            <a:r>
              <a:rPr lang="en-US" dirty="0" err="1"/>
              <a:t>offmayflowerhill</a:t>
            </a:r>
            <a:r>
              <a:rPr lang="en-US" dirty="0"/>
              <a:t>/2019/01/02/plankton-portrait-coccolithophores/</a:t>
            </a:r>
          </a:p>
          <a:p>
            <a:r>
              <a:rPr lang="en-US" dirty="0"/>
              <a:t>B: https://</a:t>
            </a:r>
            <a:r>
              <a:rPr lang="en-US" dirty="0" err="1"/>
              <a:t>www.istockphoto.com</a:t>
            </a:r>
            <a:r>
              <a:rPr lang="en-US" dirty="0"/>
              <a:t>/vector/shovel-and-soil-gm871605944-145662417</a:t>
            </a:r>
          </a:p>
          <a:p>
            <a:r>
              <a:rPr lang="en-US" dirty="0"/>
              <a:t>C: https://</a:t>
            </a:r>
            <a:r>
              <a:rPr lang="en-US" dirty="0" err="1"/>
              <a:t>www.flaticon.com</a:t>
            </a:r>
            <a:r>
              <a:rPr lang="en-US" dirty="0"/>
              <a:t>/free-icon/particles_3055589</a:t>
            </a:r>
          </a:p>
          <a:p>
            <a:r>
              <a:rPr lang="en-US" dirty="0"/>
              <a:t>D: https://</a:t>
            </a:r>
            <a:r>
              <a:rPr lang="en-US" dirty="0" err="1"/>
              <a:t>vecta.io</a:t>
            </a:r>
            <a:r>
              <a:rPr lang="en-US" dirty="0"/>
              <a:t>/symbols/tag/phytoplankton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B03D1-A60C-614E-B93B-51BF5BEF70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332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spectra matches this ocean color?</a:t>
            </a:r>
          </a:p>
          <a:p>
            <a:r>
              <a:rPr lang="en-US" dirty="0"/>
              <a:t>Answer: D , notice the reflectance is highest in the turquoise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Answer: B , notice the reflectance is highest in green, yellow and red, making it appear brown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Images from:</a:t>
            </a:r>
          </a:p>
          <a:p>
            <a:r>
              <a:rPr lang="en-US" dirty="0"/>
              <a:t>A: https://</a:t>
            </a:r>
            <a:r>
              <a:rPr lang="en-US" dirty="0" err="1"/>
              <a:t>water.rs.umn.edu</a:t>
            </a:r>
            <a:r>
              <a:rPr lang="en-US" dirty="0"/>
              <a:t>/</a:t>
            </a:r>
            <a:r>
              <a:rPr lang="en-US" dirty="0" err="1"/>
              <a:t>lwc</a:t>
            </a:r>
            <a:endParaRPr lang="en-US" dirty="0"/>
          </a:p>
          <a:p>
            <a:r>
              <a:rPr lang="en-US" dirty="0"/>
              <a:t>B and C: https://</a:t>
            </a:r>
            <a:r>
              <a:rPr lang="en-US" dirty="0" err="1"/>
              <a:t>www.researchgate.net</a:t>
            </a:r>
            <a:r>
              <a:rPr lang="en-US" dirty="0"/>
              <a:t>/figure/The-general-spectral-features-for-coastal-water-that-are-dominated-by-high-concentrations_fig1_276495599</a:t>
            </a:r>
          </a:p>
          <a:p>
            <a:r>
              <a:rPr lang="en-US" dirty="0"/>
              <a:t>D: https://</a:t>
            </a:r>
            <a:r>
              <a:rPr lang="en-US" dirty="0" err="1"/>
              <a:t>www.semanticscholar.org</a:t>
            </a:r>
            <a:r>
              <a:rPr lang="en-US" dirty="0"/>
              <a:t>/paper/Final-Report-%28-Year-2-%29-to-the-North-Pacific-Marine-Stabeno-Cokelet/78009c5cee85c88310e1a2861deb8566dea3364c/figure/10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7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spectra matches this ocean color?</a:t>
            </a:r>
          </a:p>
          <a:p>
            <a:r>
              <a:rPr lang="en-US" dirty="0"/>
              <a:t>Answer: C, this is similar to the one before, but more focused in the orange area of the spectrum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Answer: A, this is focused in the green, the red is fluorescence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Images from:</a:t>
            </a:r>
          </a:p>
          <a:p>
            <a:r>
              <a:rPr lang="en-US" dirty="0"/>
              <a:t>A: https://</a:t>
            </a:r>
            <a:r>
              <a:rPr lang="en-US" dirty="0" err="1"/>
              <a:t>web.colby.edu</a:t>
            </a:r>
            <a:r>
              <a:rPr lang="en-US" dirty="0"/>
              <a:t>/</a:t>
            </a:r>
            <a:r>
              <a:rPr lang="en-US" dirty="0" err="1"/>
              <a:t>offmayflowerhill</a:t>
            </a:r>
            <a:r>
              <a:rPr lang="en-US" dirty="0"/>
              <a:t>/2019/01/02/plankton-portrait-coccolithophores/</a:t>
            </a:r>
          </a:p>
          <a:p>
            <a:r>
              <a:rPr lang="en-US" dirty="0"/>
              <a:t>B: https://</a:t>
            </a:r>
            <a:r>
              <a:rPr lang="en-US" dirty="0" err="1"/>
              <a:t>www.istockphoto.com</a:t>
            </a:r>
            <a:r>
              <a:rPr lang="en-US" dirty="0"/>
              <a:t>/vector/shovel-and-soil-gm871605944-145662417</a:t>
            </a:r>
          </a:p>
          <a:p>
            <a:r>
              <a:rPr lang="en-US" dirty="0"/>
              <a:t>C: https://</a:t>
            </a:r>
            <a:r>
              <a:rPr lang="en-US" dirty="0" err="1"/>
              <a:t>www.flaticon.com</a:t>
            </a:r>
            <a:r>
              <a:rPr lang="en-US" dirty="0"/>
              <a:t>/free-icon/particles_3055589</a:t>
            </a:r>
          </a:p>
          <a:p>
            <a:r>
              <a:rPr lang="en-US" dirty="0"/>
              <a:t>D: https://</a:t>
            </a:r>
            <a:r>
              <a:rPr lang="en-US" dirty="0" err="1"/>
              <a:t>vecta.io</a:t>
            </a:r>
            <a:r>
              <a:rPr lang="en-US" dirty="0"/>
              <a:t>/symbols/tag/phytoplankton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0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https://youtu.be/jUbCoHqB41Y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1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</a:t>
            </a:r>
            <a:r>
              <a:rPr lang="en-US" dirty="0" err="1"/>
              <a:t>manoa.hawaii.edu</a:t>
            </a:r>
            <a:r>
              <a:rPr lang="en-US" dirty="0"/>
              <a:t>/</a:t>
            </a:r>
            <a:r>
              <a:rPr lang="en-US" dirty="0" err="1"/>
              <a:t>exploringourfluidearth</a:t>
            </a:r>
            <a:r>
              <a:rPr lang="en-US" dirty="0"/>
              <a:t>/physical/ocean-depths/light-ocean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from: </a:t>
            </a:r>
          </a:p>
          <a:p>
            <a:r>
              <a:rPr lang="en-US" dirty="0"/>
              <a:t>Image from: https://</a:t>
            </a:r>
            <a:r>
              <a:rPr lang="en-US" dirty="0" err="1"/>
              <a:t>stsci-opo.org</a:t>
            </a:r>
            <a:r>
              <a:rPr lang="en-US" dirty="0"/>
              <a:t>/STScI-01F9HJW0EDDYZHDMA5H7JKCGR2.png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6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Information from: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www.cuemath.com</a:t>
            </a:r>
            <a:r>
              <a:rPr lang="en-US" dirty="0"/>
              <a:t>/frequency-formula/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www.e-education.psu.edu</a:t>
            </a:r>
            <a:r>
              <a:rPr lang="en-US" dirty="0"/>
              <a:t>/meteo300/node/682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https://</a:t>
            </a:r>
            <a:r>
              <a:rPr lang="en-US" dirty="0" err="1"/>
              <a:t>manoa.hawaii.edu</a:t>
            </a:r>
            <a:r>
              <a:rPr lang="en-US" dirty="0"/>
              <a:t>/</a:t>
            </a:r>
            <a:r>
              <a:rPr lang="en-US" dirty="0" err="1"/>
              <a:t>exploringourfluidearth</a:t>
            </a:r>
            <a:r>
              <a:rPr lang="en-US" dirty="0"/>
              <a:t>/physical/ocean-depths/light-ocean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3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</a:t>
            </a:r>
            <a:r>
              <a:rPr lang="en-US" b="1" dirty="0"/>
              <a:t>Note: this can be replaced by a teacher demonstration, requires less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3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Information from: https://</a:t>
            </a:r>
            <a:r>
              <a:rPr lang="en-US" dirty="0" err="1"/>
              <a:t>science.nasa.gov</a:t>
            </a:r>
            <a:r>
              <a:rPr lang="en-US" dirty="0"/>
              <a:t>/earth-science/oceanography/living-ocean/ocean-color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https://</a:t>
            </a:r>
            <a:r>
              <a:rPr lang="en-US" dirty="0" err="1"/>
              <a:t>www.researchgate.net</a:t>
            </a:r>
            <a:r>
              <a:rPr lang="en-US" dirty="0"/>
              <a:t>/figure/An-example-of-six-differently-coloured-sea-areas-with-from-left-to-right-top-Central_fig10_254886155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1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from: https://</a:t>
            </a:r>
            <a:r>
              <a:rPr lang="en-US" dirty="0" err="1"/>
              <a:t>science.nasa.gov</a:t>
            </a:r>
            <a:r>
              <a:rPr lang="en-US" dirty="0"/>
              <a:t>/earth-science/oceanography/living-ocean/ocean-color</a:t>
            </a:r>
          </a:p>
          <a:p>
            <a:r>
              <a:rPr lang="en-US" dirty="0"/>
              <a:t>Images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eos.org</a:t>
            </a:r>
            <a:r>
              <a:rPr lang="en-US" dirty="0"/>
              <a:t>/articles/sand-from-</a:t>
            </a:r>
            <a:r>
              <a:rPr lang="en-US" dirty="0" err="1"/>
              <a:t>greenlands</a:t>
            </a:r>
            <a:r>
              <a:rPr lang="en-US" dirty="0"/>
              <a:t>-melting-ice-sheet-could-bring-in-business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earthobservatory.nasa.gov</a:t>
            </a:r>
            <a:r>
              <a:rPr lang="en-US" dirty="0"/>
              <a:t>/images/86377/blooms-off-both-north-</a:t>
            </a:r>
            <a:r>
              <a:rPr lang="en-US" dirty="0" err="1"/>
              <a:t>american</a:t>
            </a:r>
            <a:r>
              <a:rPr lang="en-US" dirty="0"/>
              <a:t>-coasts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www.northwestfloridaoutdooradventure.com</a:t>
            </a:r>
            <a:r>
              <a:rPr lang="en-US" dirty="0"/>
              <a:t>/2011/03/17/canoeing-on-</a:t>
            </a:r>
            <a:r>
              <a:rPr lang="en-US" dirty="0" err="1"/>
              <a:t>floridas</a:t>
            </a:r>
            <a:r>
              <a:rPr lang="en-US" dirty="0"/>
              <a:t>-blackwater-river/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www.ecofoci.noaa.gov</a:t>
            </a:r>
            <a:r>
              <a:rPr lang="en-US" dirty="0"/>
              <a:t>/</a:t>
            </a:r>
            <a:r>
              <a:rPr lang="en-US" dirty="0" err="1"/>
              <a:t>cruiseWeb</a:t>
            </a:r>
            <a:r>
              <a:rPr lang="en-US" dirty="0"/>
              <a:t>/Dyson_Sept2014/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B03D1-A60C-614E-B93B-51BF5BEF70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468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Ocean reflectance spectra from </a:t>
            </a:r>
            <a:r>
              <a:rPr lang="en-US" dirty="0" err="1"/>
              <a:t>Roesler</a:t>
            </a:r>
            <a:r>
              <a:rPr lang="en-US" dirty="0"/>
              <a:t> and Perry, 1995 (</a:t>
            </a:r>
            <a:r>
              <a:rPr lang="en-US" b="1" i="0" u="none" strike="noStrike" dirty="0">
                <a:solidFill>
                  <a:srgbClr val="005274"/>
                </a:solidFill>
                <a:effectLst/>
                <a:latin typeface="Open Sans" panose="020F0502020204030204" pitchFamily="34" charset="0"/>
                <a:hlinkClick r:id="rId3"/>
              </a:rPr>
              <a:t>https://doi.org/10.1029/95JC00455</a:t>
            </a:r>
            <a:r>
              <a:rPr lang="en-US" b="1" i="0" u="none" strike="noStrike" dirty="0">
                <a:solidFill>
                  <a:srgbClr val="005274"/>
                </a:solidFill>
                <a:effectLst/>
                <a:latin typeface="Open Sans" panose="020F0502020204030204" pitchFamily="34" charset="0"/>
              </a:rPr>
              <a:t>)</a:t>
            </a:r>
            <a:endParaRPr lang="en-US" dirty="0"/>
          </a:p>
          <a:p>
            <a:r>
              <a:rPr lang="en-US" dirty="0"/>
              <a:t>Visible spectrum image from: https://</a:t>
            </a:r>
            <a:r>
              <a:rPr lang="en-US" dirty="0" err="1"/>
              <a:t>www.orcagrowfilm.com</a:t>
            </a:r>
            <a:r>
              <a:rPr lang="en-US" dirty="0"/>
              <a:t>/</a:t>
            </a:r>
            <a:r>
              <a:rPr lang="en-US" dirty="0" err="1"/>
              <a:t>Articles.asp?ID</a:t>
            </a:r>
            <a:r>
              <a:rPr lang="en-US" dirty="0"/>
              <a:t>=145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B03D1-A60C-614E-B93B-51BF5BEF70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5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9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0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3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1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51850C-5033-D341-A924-0482B91471D0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0A80F63-B902-764A-B8C8-209AB57A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sv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sv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8.svg"/><Relationship Id="rId5" Type="http://schemas.openxmlformats.org/officeDocument/2006/relationships/image" Target="../media/image19.jpeg"/><Relationship Id="rId10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8.svg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6.svg"/><Relationship Id="rId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image" Target="../media/image30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UbCoHqB41Y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D6C5B-A6C2-27A2-98B2-464D55CED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056444" cy="3255264"/>
          </a:xfrm>
        </p:spPr>
        <p:txBody>
          <a:bodyPr>
            <a:normAutofit/>
          </a:bodyPr>
          <a:lstStyle/>
          <a:p>
            <a:pPr algn="r"/>
            <a:r>
              <a:rPr lang="en-US" sz="5500">
                <a:solidFill>
                  <a:schemeClr val="accent1"/>
                </a:solidFill>
              </a:rPr>
              <a:t>What’s in the water? The connection between wavelength, reflectivity, and ocean color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B2E0F-7532-6FA0-C57F-266C5F1EA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702" y="4084889"/>
            <a:ext cx="3021621" cy="1709159"/>
          </a:xfrm>
        </p:spPr>
        <p:txBody>
          <a:bodyPr>
            <a:normAutofit/>
          </a:bodyPr>
          <a:lstStyle/>
          <a:p>
            <a:pPr algn="r"/>
            <a:r>
              <a:rPr lang="en-US" sz="1800">
                <a:solidFill>
                  <a:srgbClr val="FFFFFF"/>
                </a:solidFill>
              </a:rPr>
              <a:t>Mallie Hunt – Mallory.Hunt@uga.edu</a:t>
            </a:r>
          </a:p>
        </p:txBody>
      </p:sp>
    </p:spTree>
    <p:extLst>
      <p:ext uri="{BB962C8B-B14F-4D97-AF65-F5344CB8AC3E}">
        <p14:creationId xmlns:p14="http://schemas.microsoft.com/office/powerpoint/2010/main" val="124150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34CE3B-8F73-3DDE-B262-7A12F01C7BA6}"/>
              </a:ext>
            </a:extLst>
          </p:cNvPr>
          <p:cNvSpPr/>
          <p:nvPr/>
        </p:nvSpPr>
        <p:spPr>
          <a:xfrm>
            <a:off x="0" y="0"/>
            <a:ext cx="12192000" cy="969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45A48C-6FB8-4539-0B18-89ED108F423D}"/>
              </a:ext>
            </a:extLst>
          </p:cNvPr>
          <p:cNvSpPr txBox="1">
            <a:spLocks/>
          </p:cNvSpPr>
          <p:nvPr/>
        </p:nvSpPr>
        <p:spPr>
          <a:xfrm>
            <a:off x="209587" y="109452"/>
            <a:ext cx="11772826" cy="969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Corbel" panose="020B0503020204020204"/>
              </a:rPr>
              <a:t>What objects can change ocean color?</a:t>
            </a:r>
            <a:endParaRPr kumimoji="0" lang="en-US" sz="44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9" name="Picture 2" descr="River water carrying sediment flows into the ocean.">
            <a:extLst>
              <a:ext uri="{FF2B5EF4-FFF2-40B4-BE49-F238E27FC236}">
                <a16:creationId xmlns:a16="http://schemas.microsoft.com/office/drawing/2014/main" id="{6F6D02AE-9A69-D56A-6AD8-44C915361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t="-1" r="1" b="12366"/>
          <a:stretch/>
        </p:blipFill>
        <p:spPr bwMode="auto">
          <a:xfrm>
            <a:off x="83130" y="1079272"/>
            <a:ext cx="2942679" cy="22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28C8BA-73A9-EA0B-52B3-F563A43DBB59}"/>
              </a:ext>
            </a:extLst>
          </p:cNvPr>
          <p:cNvSpPr/>
          <p:nvPr/>
        </p:nvSpPr>
        <p:spPr>
          <a:xfrm>
            <a:off x="71037" y="1079271"/>
            <a:ext cx="2964179" cy="554320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725844-74A0-2AD1-88FB-4D59BAF0002B}"/>
              </a:ext>
            </a:extLst>
          </p:cNvPr>
          <p:cNvSpPr/>
          <p:nvPr/>
        </p:nvSpPr>
        <p:spPr>
          <a:xfrm>
            <a:off x="3092398" y="1079271"/>
            <a:ext cx="2964179" cy="554320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6436-658E-B37F-87AA-582F4A3255D0}"/>
              </a:ext>
            </a:extLst>
          </p:cNvPr>
          <p:cNvSpPr/>
          <p:nvPr/>
        </p:nvSpPr>
        <p:spPr>
          <a:xfrm>
            <a:off x="6113759" y="1079271"/>
            <a:ext cx="2964179" cy="554320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35C825-D7BB-BCBF-7FFF-8C4709792576}"/>
              </a:ext>
            </a:extLst>
          </p:cNvPr>
          <p:cNvSpPr/>
          <p:nvPr/>
        </p:nvSpPr>
        <p:spPr>
          <a:xfrm>
            <a:off x="9144691" y="1079271"/>
            <a:ext cx="2964179" cy="554320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F35B19-DD64-A9A6-C142-3483C2ECC314}"/>
              </a:ext>
            </a:extLst>
          </p:cNvPr>
          <p:cNvSpPr txBox="1">
            <a:spLocks/>
          </p:cNvSpPr>
          <p:nvPr/>
        </p:nvSpPr>
        <p:spPr>
          <a:xfrm>
            <a:off x="46763" y="3344450"/>
            <a:ext cx="2942515" cy="303902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Sediment </a:t>
            </a:r>
            <a:r>
              <a:rPr lang="en-US" dirty="0"/>
              <a:t>causes coastal waters to turn </a:t>
            </a:r>
            <a:r>
              <a:rPr lang="en-US" b="1" dirty="0">
                <a:solidFill>
                  <a:srgbClr val="AB7942"/>
                </a:solidFill>
              </a:rPr>
              <a:t>brown</a:t>
            </a:r>
          </a:p>
          <a:p>
            <a:r>
              <a:rPr lang="en-US" dirty="0"/>
              <a:t>Runoff from rain and rivers bring sediment into the water</a:t>
            </a:r>
          </a:p>
        </p:txBody>
      </p:sp>
      <p:pic>
        <p:nvPicPr>
          <p:cNvPr id="15" name="Picture 4" descr="Blooms off Both North American Coasts">
            <a:extLst>
              <a:ext uri="{FF2B5EF4-FFF2-40B4-BE49-F238E27FC236}">
                <a16:creationId xmlns:a16="http://schemas.microsoft.com/office/drawing/2014/main" id="{5D0228A5-751B-59D5-5B57-747FD01FB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0"/>
          <a:stretch/>
        </p:blipFill>
        <p:spPr bwMode="auto">
          <a:xfrm>
            <a:off x="3097530" y="1079271"/>
            <a:ext cx="2949476" cy="22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7552D75-3F2E-1782-77B4-A92D6EF489C0}"/>
              </a:ext>
            </a:extLst>
          </p:cNvPr>
          <p:cNvSpPr txBox="1">
            <a:spLocks/>
          </p:cNvSpPr>
          <p:nvPr/>
        </p:nvSpPr>
        <p:spPr>
          <a:xfrm>
            <a:off x="3082827" y="3344450"/>
            <a:ext cx="2949476" cy="33237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Phytoplankton (also known as algal) blooms </a:t>
            </a:r>
            <a:r>
              <a:rPr lang="en-US" dirty="0"/>
              <a:t>that have a </a:t>
            </a:r>
            <a:r>
              <a:rPr lang="en-US" b="1" dirty="0">
                <a:solidFill>
                  <a:schemeClr val="accent3"/>
                </a:solidFill>
              </a:rPr>
              <a:t>green</a:t>
            </a:r>
            <a:r>
              <a:rPr lang="en-US" dirty="0"/>
              <a:t> color because of their chlorophyll pigment</a:t>
            </a:r>
          </a:p>
          <a:p>
            <a:r>
              <a:rPr lang="en-US" dirty="0"/>
              <a:t>Phytoplankton also release energy in the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area of the spectrum in a process called </a:t>
            </a:r>
            <a:r>
              <a:rPr lang="en-US" b="1" dirty="0"/>
              <a:t>“fluorescence” </a:t>
            </a:r>
            <a:r>
              <a:rPr lang="en-US" dirty="0"/>
              <a:t>which is seen in their spectra but not by the human eye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1CDDBB-76C0-3331-212D-5A913944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80" y="1088929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A4EFF63-F9C1-3E42-C82E-92CC62FEEC70}"/>
              </a:ext>
            </a:extLst>
          </p:cNvPr>
          <p:cNvSpPr txBox="1">
            <a:spLocks/>
          </p:cNvSpPr>
          <p:nvPr/>
        </p:nvSpPr>
        <p:spPr>
          <a:xfrm>
            <a:off x="6066148" y="3344450"/>
            <a:ext cx="2942515" cy="303902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/>
              <a:t>Colored Dissolved Organic Matter (CDOM) </a:t>
            </a:r>
            <a:r>
              <a:rPr lang="en-US" sz="19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are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dissolved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organic carbon particles in the water that can absorb light</a:t>
            </a:r>
          </a:p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CDOM makes water appear </a:t>
            </a:r>
            <a:r>
              <a:rPr lang="en-US" b="1" dirty="0">
                <a:solidFill>
                  <a:srgbClr val="DFBA59"/>
                </a:solidFill>
                <a:latin typeface="Corbel" panose="020B0503020204020204"/>
              </a:rPr>
              <a:t>yellow/brown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endParaRPr lang="en-US" sz="19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0DE317A-96A4-BC41-39B7-E6D1D8F74BE7}"/>
              </a:ext>
            </a:extLst>
          </p:cNvPr>
          <p:cNvSpPr txBox="1">
            <a:spLocks/>
          </p:cNvSpPr>
          <p:nvPr/>
        </p:nvSpPr>
        <p:spPr>
          <a:xfrm>
            <a:off x="9125549" y="3344451"/>
            <a:ext cx="3019688" cy="327802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Coccolithophores </a:t>
            </a:r>
            <a:r>
              <a:rPr lang="en-US" dirty="0"/>
              <a:t>are a type of phytoplankton </a:t>
            </a:r>
          </a:p>
          <a:p>
            <a:r>
              <a:rPr lang="en-US" dirty="0"/>
              <a:t>Coccolithophores have white plates made of calcium carbonate</a:t>
            </a:r>
          </a:p>
          <a:p>
            <a:r>
              <a:rPr lang="en-US" dirty="0"/>
              <a:t>These white plates </a:t>
            </a:r>
            <a:r>
              <a:rPr lang="en-US" b="1" dirty="0"/>
              <a:t>reflect</a:t>
            </a:r>
            <a:r>
              <a:rPr lang="en-US" dirty="0"/>
              <a:t> light, making the water appear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turquoise</a:t>
            </a:r>
            <a:r>
              <a:rPr lang="en-US" b="1" dirty="0"/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4C4B4D1-8BA9-2F71-50B8-FB4DA5B01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99" y="1088929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7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AFFF-DC21-9B36-6EDD-543C3142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07883"/>
          </a:xfrm>
        </p:spPr>
        <p:txBody>
          <a:bodyPr/>
          <a:lstStyle/>
          <a:p>
            <a:r>
              <a:rPr lang="en-US" dirty="0"/>
              <a:t>Reflectance Spectra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1D48550B-154E-27CF-913E-32568B789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8227" y="594016"/>
            <a:ext cx="5969112" cy="4351466"/>
          </a:xfr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28D08937-D0C9-F031-5577-B8D7014A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21" y="4853380"/>
            <a:ext cx="4189702" cy="171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D09839-4C34-2BAF-5D76-6CFE9AD5C06A}"/>
              </a:ext>
            </a:extLst>
          </p:cNvPr>
          <p:cNvCxnSpPr/>
          <p:nvPr/>
        </p:nvCxnSpPr>
        <p:spPr>
          <a:xfrm>
            <a:off x="6096000" y="514353"/>
            <a:ext cx="0" cy="557212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5A1B79-CD47-A299-D2DD-9678348A6F5B}"/>
              </a:ext>
            </a:extLst>
          </p:cNvPr>
          <p:cNvSpPr txBox="1"/>
          <p:nvPr/>
        </p:nvSpPr>
        <p:spPr>
          <a:xfrm>
            <a:off x="6096004" y="146628"/>
            <a:ext cx="520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Spectra shows high reflectance in the blue region of the spectrum, which is what we see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0CC4A8-EA55-FAB9-57EE-E0ABF42D3E63}"/>
              </a:ext>
            </a:extLst>
          </p:cNvPr>
          <p:cNvCxnSpPr>
            <a:cxnSpLocks/>
          </p:cNvCxnSpPr>
          <p:nvPr/>
        </p:nvCxnSpPr>
        <p:spPr>
          <a:xfrm flipH="1">
            <a:off x="7805734" y="3086100"/>
            <a:ext cx="581026" cy="338328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BF46E3A-BA29-0503-6C7E-9C286BB06443}"/>
              </a:ext>
            </a:extLst>
          </p:cNvPr>
          <p:cNvSpPr txBox="1"/>
          <p:nvPr/>
        </p:nvSpPr>
        <p:spPr>
          <a:xfrm>
            <a:off x="8472488" y="2446583"/>
            <a:ext cx="32003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Spectra shows low reflectance from the green-red region of the spectrum due to water molecules absorbing this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71648-7D38-B28B-4D12-BBCF3FC53E09}"/>
              </a:ext>
            </a:extLst>
          </p:cNvPr>
          <p:cNvSpPr txBox="1">
            <a:spLocks/>
          </p:cNvSpPr>
          <p:nvPr/>
        </p:nvSpPr>
        <p:spPr>
          <a:xfrm>
            <a:off x="243118" y="2956560"/>
            <a:ext cx="2957283" cy="3006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Colors in the ocean can be recorded as reflectance spectra</a:t>
            </a:r>
          </a:p>
          <a:p>
            <a:pPr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This spectra can change based on the particles in the water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EC2C31-25D1-B4EA-6A44-C9F586C05871}"/>
              </a:ext>
            </a:extLst>
          </p:cNvPr>
          <p:cNvCxnSpPr>
            <a:cxnSpLocks/>
          </p:cNvCxnSpPr>
          <p:nvPr/>
        </p:nvCxnSpPr>
        <p:spPr>
          <a:xfrm>
            <a:off x="243118" y="2437017"/>
            <a:ext cx="28201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8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83401-577C-3B05-0C55-D7DDDAB0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How is the color of the ocean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7DAE1-5858-7F50-B980-C547918E1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2546946"/>
            <a:ext cx="6603197" cy="3472847"/>
          </a:xfrm>
        </p:spPr>
        <p:txBody>
          <a:bodyPr anchor="t"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There are many different types of satellites (including ones that orbit other planets!)</a:t>
            </a:r>
          </a:p>
          <a:p>
            <a:pPr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Satellites provide a global perspective </a:t>
            </a:r>
          </a:p>
          <a:p>
            <a:pPr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  <a:latin typeface="Corbel" panose="020B0503020204020204"/>
              </a:rPr>
              <a:t>Ocean-observing satellites can observe how the ocean changes anywhere on Earth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Ocean-observing satellites can measure many parameters including sea surface temperature, chlorophyll concentration, and sea level height</a:t>
            </a:r>
          </a:p>
          <a:p>
            <a:pPr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Ocean color satellites such as Seahawk and MODIS measure colors of the ocean by recording </a:t>
            </a:r>
            <a:r>
              <a:rPr lang="en-US" sz="2200" b="1" u="sng" dirty="0">
                <a:solidFill>
                  <a:srgbClr val="FFFFFF"/>
                </a:solidFill>
              </a:rPr>
              <a:t>reflectance spectra</a:t>
            </a:r>
            <a:r>
              <a:rPr lang="en-US" sz="2200" dirty="0">
                <a:solidFill>
                  <a:srgbClr val="FFFFFF"/>
                </a:solidFill>
              </a:rPr>
              <a:t> of the water</a:t>
            </a:r>
          </a:p>
        </p:txBody>
      </p:sp>
      <p:pic>
        <p:nvPicPr>
          <p:cNvPr id="12290" name="Picture 2" descr="Figure 2: Artist's rendition of the SeaHawk-1 satellite on-orbit (image credit: AAC Clyde Space)">
            <a:extLst>
              <a:ext uri="{FF2B5EF4-FFF2-40B4-BE49-F238E27FC236}">
                <a16:creationId xmlns:a16="http://schemas.microsoft.com/office/drawing/2014/main" id="{699C77D4-0BE1-AF3B-F7BB-2C6A8ACBF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9" r="14024" b="3"/>
          <a:stretch/>
        </p:blipFill>
        <p:spPr bwMode="auto">
          <a:xfrm>
            <a:off x="7545032" y="759599"/>
            <a:ext cx="3778286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28FB4-071D-A470-60F2-CAEAED14D85F}"/>
              </a:ext>
            </a:extLst>
          </p:cNvPr>
          <p:cNvCxnSpPr>
            <a:cxnSpLocks/>
          </p:cNvCxnSpPr>
          <p:nvPr/>
        </p:nvCxnSpPr>
        <p:spPr>
          <a:xfrm>
            <a:off x="289248" y="2322154"/>
            <a:ext cx="64511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00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43E8A5-0AC2-BDB0-A819-9817CFFFEEA1}"/>
              </a:ext>
            </a:extLst>
          </p:cNvPr>
          <p:cNvSpPr/>
          <p:nvPr/>
        </p:nvSpPr>
        <p:spPr>
          <a:xfrm>
            <a:off x="0" y="746760"/>
            <a:ext cx="5288280" cy="536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C79F3-103F-028C-956C-444DD2D1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56" y="894589"/>
            <a:ext cx="4942544" cy="1620012"/>
          </a:xfrm>
        </p:spPr>
        <p:txBody>
          <a:bodyPr/>
          <a:lstStyle/>
          <a:p>
            <a:r>
              <a:rPr lang="en-US" dirty="0"/>
              <a:t>What can ocean color tell us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991C0-D06E-1F6A-6436-23D047E5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56" y="2633469"/>
            <a:ext cx="4942544" cy="332994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The carbon cycle</a:t>
            </a:r>
          </a:p>
          <a:p>
            <a:pPr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Climate change</a:t>
            </a:r>
          </a:p>
          <a:p>
            <a:pPr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Natural disasters (ex. Hurricanes)</a:t>
            </a:r>
          </a:p>
          <a:p>
            <a:pPr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The marine food web</a:t>
            </a:r>
          </a:p>
          <a:p>
            <a:pPr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Harmful algal blooms</a:t>
            </a:r>
          </a:p>
          <a:p>
            <a:pPr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And more!</a:t>
            </a:r>
          </a:p>
        </p:txBody>
      </p:sp>
      <p:pic>
        <p:nvPicPr>
          <p:cNvPr id="5122" name="Picture 2" descr="Harsha Lake Ohio algal bloom">
            <a:extLst>
              <a:ext uri="{FF2B5EF4-FFF2-40B4-BE49-F238E27FC236}">
                <a16:creationId xmlns:a16="http://schemas.microsoft.com/office/drawing/2014/main" id="{A2D4359D-1C58-532E-25CB-C2B2207A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26" y="152400"/>
            <a:ext cx="5228114" cy="30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B in Lake Erie 2017">
            <a:extLst>
              <a:ext uri="{FF2B5EF4-FFF2-40B4-BE49-F238E27FC236}">
                <a16:creationId xmlns:a16="http://schemas.microsoft.com/office/drawing/2014/main" id="{CC6752AA-EDCF-C6C6-1327-7B873D09A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26" y="3204011"/>
            <a:ext cx="4770914" cy="350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485C77-C02A-EC8C-72E1-96EB5FBDB178}"/>
              </a:ext>
            </a:extLst>
          </p:cNvPr>
          <p:cNvCxnSpPr>
            <a:cxnSpLocks/>
          </p:cNvCxnSpPr>
          <p:nvPr/>
        </p:nvCxnSpPr>
        <p:spPr>
          <a:xfrm>
            <a:off x="269536" y="2404869"/>
            <a:ext cx="48358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5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66C5-0052-2B99-7711-B6F1B6EF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Understanding Reflectance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91ABBBD-4EE3-133C-2BFC-9C6B88A05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181618"/>
              </p:ext>
            </p:extLst>
          </p:nvPr>
        </p:nvGraphicFramePr>
        <p:xfrm>
          <a:off x="3827392" y="763901"/>
          <a:ext cx="7561045" cy="533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638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D0C5B66-D0C6-8F79-5C75-D85FDE4ED86D}"/>
              </a:ext>
            </a:extLst>
          </p:cNvPr>
          <p:cNvSpPr txBox="1"/>
          <p:nvPr/>
        </p:nvSpPr>
        <p:spPr>
          <a:xfrm>
            <a:off x="100629" y="128583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53188-CF1F-635F-8C82-9FF9111E9952}"/>
              </a:ext>
            </a:extLst>
          </p:cNvPr>
          <p:cNvSpPr txBox="1"/>
          <p:nvPr/>
        </p:nvSpPr>
        <p:spPr>
          <a:xfrm>
            <a:off x="44712" y="3637722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277F4C-3AE7-8F71-533C-53103DCE759B}"/>
              </a:ext>
            </a:extLst>
          </p:cNvPr>
          <p:cNvSpPr txBox="1"/>
          <p:nvPr/>
        </p:nvSpPr>
        <p:spPr>
          <a:xfrm>
            <a:off x="8153137" y="128582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92E37-7C25-BC8A-4B95-1CEBC0B6DB62}"/>
              </a:ext>
            </a:extLst>
          </p:cNvPr>
          <p:cNvSpPr txBox="1"/>
          <p:nvPr/>
        </p:nvSpPr>
        <p:spPr>
          <a:xfrm>
            <a:off x="8193231" y="3637723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  <p:pic>
        <p:nvPicPr>
          <p:cNvPr id="19" name="Graphic 18" descr="Wave with solid fill">
            <a:extLst>
              <a:ext uri="{FF2B5EF4-FFF2-40B4-BE49-F238E27FC236}">
                <a16:creationId xmlns:a16="http://schemas.microsoft.com/office/drawing/2014/main" id="{D761621A-A4D4-C651-2799-AECBDFC7D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3361" y="102350"/>
            <a:ext cx="3326650" cy="3326650"/>
          </a:xfrm>
          <a:prstGeom prst="rect">
            <a:avLst/>
          </a:prstGeom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2338146E-EAED-3774-C4FC-FAF045E8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4" y="128582"/>
            <a:ext cx="2599709" cy="21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BBCA1-E5BA-7B04-4982-8BA7D34EE6ED}"/>
              </a:ext>
            </a:extLst>
          </p:cNvPr>
          <p:cNvSpPr txBox="1"/>
          <p:nvPr/>
        </p:nvSpPr>
        <p:spPr>
          <a:xfrm>
            <a:off x="473337" y="2285821"/>
            <a:ext cx="317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Coccolithophores</a:t>
            </a:r>
            <a:r>
              <a:rPr lang="en-US" b="1" dirty="0"/>
              <a:t>: </a:t>
            </a:r>
            <a:r>
              <a:rPr lang="en-US" dirty="0"/>
              <a:t>a type of phytoplankton with white plates made of calcium carbonate.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AF0BB-77B3-1B63-0D6D-F0F5B5010E9C}"/>
              </a:ext>
            </a:extLst>
          </p:cNvPr>
          <p:cNvSpPr txBox="1"/>
          <p:nvPr/>
        </p:nvSpPr>
        <p:spPr>
          <a:xfrm>
            <a:off x="8621856" y="5566052"/>
            <a:ext cx="351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Phytoplankton</a:t>
            </a:r>
            <a:r>
              <a:rPr lang="en-US" b="1" dirty="0"/>
              <a:t>: </a:t>
            </a:r>
            <a:r>
              <a:rPr lang="en-US" dirty="0"/>
              <a:t>microscopic photosynthetic algae that fluoresces (releases energy) in the red wavelengths.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DE60F-810A-5DFB-405D-091A5E37D3D4}"/>
              </a:ext>
            </a:extLst>
          </p:cNvPr>
          <p:cNvSpPr txBox="1"/>
          <p:nvPr/>
        </p:nvSpPr>
        <p:spPr>
          <a:xfrm>
            <a:off x="393380" y="5604089"/>
            <a:ext cx="33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Suspended sediments</a:t>
            </a:r>
            <a:r>
              <a:rPr lang="en-US" b="1" dirty="0"/>
              <a:t>: </a:t>
            </a:r>
            <a:r>
              <a:rPr lang="en-US" dirty="0"/>
              <a:t>sediments that flow into the water from river runoff, or are resuspended by tides and storms</a:t>
            </a:r>
          </a:p>
        </p:txBody>
      </p:sp>
      <p:pic>
        <p:nvPicPr>
          <p:cNvPr id="18440" name="Picture 8" descr="Shovel And Soil Stock Illustration - Download Image Now - Dirt, Shovel,  Black And White - iStock">
            <a:extLst>
              <a:ext uri="{FF2B5EF4-FFF2-40B4-BE49-F238E27FC236}">
                <a16:creationId xmlns:a16="http://schemas.microsoft.com/office/drawing/2014/main" id="{238FAC74-9902-C424-48A9-A7BB35A7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25" y="3526425"/>
            <a:ext cx="1783988" cy="21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Particles free icon">
            <a:extLst>
              <a:ext uri="{FF2B5EF4-FFF2-40B4-BE49-F238E27FC236}">
                <a16:creationId xmlns:a16="http://schemas.microsoft.com/office/drawing/2014/main" id="{769F7C34-CB17-ABEE-7416-A9485A88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9" y="30363"/>
            <a:ext cx="2366374" cy="23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68CEBE58-252F-2477-E580-940AA387FC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1762" y="3729035"/>
            <a:ext cx="3491399" cy="17798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F399B8-D2F5-1DE6-F32B-9FBADF44E8BC}"/>
              </a:ext>
            </a:extLst>
          </p:cNvPr>
          <p:cNvSpPr txBox="1"/>
          <p:nvPr/>
        </p:nvSpPr>
        <p:spPr>
          <a:xfrm>
            <a:off x="8633413" y="2468172"/>
            <a:ext cx="3513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Colored Dissolved Organic Matter (CDOM):</a:t>
            </a:r>
            <a:r>
              <a:rPr lang="en-US" dirty="0"/>
              <a:t> Dissolved organic carbon particles in the water that can absorb light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Graphic 2" descr="Wave with solid fill">
            <a:extLst>
              <a:ext uri="{FF2B5EF4-FFF2-40B4-BE49-F238E27FC236}">
                <a16:creationId xmlns:a16="http://schemas.microsoft.com/office/drawing/2014/main" id="{9525ADC1-64DC-5FB3-348B-DC0202E2F7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9356" y="3429000"/>
            <a:ext cx="3326650" cy="33266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10CCE9-EB74-0C6D-5151-D2C7A4C9D670}"/>
              </a:ext>
            </a:extLst>
          </p:cNvPr>
          <p:cNvCxnSpPr/>
          <p:nvPr/>
        </p:nvCxnSpPr>
        <p:spPr>
          <a:xfrm>
            <a:off x="3307080" y="1508760"/>
            <a:ext cx="103628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7BD980-5194-3D7A-5587-67C7EC911AB2}"/>
              </a:ext>
            </a:extLst>
          </p:cNvPr>
          <p:cNvCxnSpPr>
            <a:cxnSpLocks/>
          </p:cNvCxnSpPr>
          <p:nvPr/>
        </p:nvCxnSpPr>
        <p:spPr>
          <a:xfrm flipH="1">
            <a:off x="6949440" y="2285821"/>
            <a:ext cx="1632322" cy="1936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D0C5B66-D0C6-8F79-5C75-D85FDE4ED86D}"/>
              </a:ext>
            </a:extLst>
          </p:cNvPr>
          <p:cNvSpPr txBox="1"/>
          <p:nvPr/>
        </p:nvSpPr>
        <p:spPr>
          <a:xfrm>
            <a:off x="100629" y="128583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53188-CF1F-635F-8C82-9FF9111E9952}"/>
              </a:ext>
            </a:extLst>
          </p:cNvPr>
          <p:cNvSpPr txBox="1"/>
          <p:nvPr/>
        </p:nvSpPr>
        <p:spPr>
          <a:xfrm>
            <a:off x="44712" y="3637722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277F4C-3AE7-8F71-533C-53103DCE759B}"/>
              </a:ext>
            </a:extLst>
          </p:cNvPr>
          <p:cNvSpPr txBox="1"/>
          <p:nvPr/>
        </p:nvSpPr>
        <p:spPr>
          <a:xfrm>
            <a:off x="8153137" y="128582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92E37-7C25-BC8A-4B95-1CEBC0B6DB62}"/>
              </a:ext>
            </a:extLst>
          </p:cNvPr>
          <p:cNvSpPr txBox="1"/>
          <p:nvPr/>
        </p:nvSpPr>
        <p:spPr>
          <a:xfrm>
            <a:off x="8193231" y="3637723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  <p:pic>
        <p:nvPicPr>
          <p:cNvPr id="19" name="Graphic 18" descr="Wave with solid fill">
            <a:extLst>
              <a:ext uri="{FF2B5EF4-FFF2-40B4-BE49-F238E27FC236}">
                <a16:creationId xmlns:a16="http://schemas.microsoft.com/office/drawing/2014/main" id="{D761621A-A4D4-C651-2799-AECBDFC7D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2675" y="82604"/>
            <a:ext cx="3326650" cy="3326650"/>
          </a:xfrm>
          <a:prstGeom prst="rect">
            <a:avLst/>
          </a:prstGeom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2338146E-EAED-3774-C4FC-FAF045E8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4" y="128582"/>
            <a:ext cx="2599709" cy="21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BBCA1-E5BA-7B04-4982-8BA7D34EE6ED}"/>
              </a:ext>
            </a:extLst>
          </p:cNvPr>
          <p:cNvSpPr txBox="1"/>
          <p:nvPr/>
        </p:nvSpPr>
        <p:spPr>
          <a:xfrm>
            <a:off x="473337" y="2285821"/>
            <a:ext cx="317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Coccolithophores</a:t>
            </a:r>
            <a:r>
              <a:rPr lang="en-US" b="1" dirty="0"/>
              <a:t>: </a:t>
            </a:r>
            <a:r>
              <a:rPr lang="en-US" dirty="0"/>
              <a:t>a type of phytoplankton with white plates made of calcium carbonate.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DE60F-810A-5DFB-405D-091A5E37D3D4}"/>
              </a:ext>
            </a:extLst>
          </p:cNvPr>
          <p:cNvSpPr txBox="1"/>
          <p:nvPr/>
        </p:nvSpPr>
        <p:spPr>
          <a:xfrm>
            <a:off x="393380" y="5604089"/>
            <a:ext cx="33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Suspended sediments</a:t>
            </a:r>
            <a:r>
              <a:rPr lang="en-US" b="1" dirty="0"/>
              <a:t>: </a:t>
            </a:r>
            <a:r>
              <a:rPr lang="en-US" dirty="0"/>
              <a:t>sediments that flow into the water from river runoff, or are resuspended by tides and storms</a:t>
            </a:r>
          </a:p>
        </p:txBody>
      </p:sp>
      <p:pic>
        <p:nvPicPr>
          <p:cNvPr id="18440" name="Picture 8" descr="Shovel And Soil Stock Illustration - Download Image Now - Dirt, Shovel,  Black And White - iStock">
            <a:extLst>
              <a:ext uri="{FF2B5EF4-FFF2-40B4-BE49-F238E27FC236}">
                <a16:creationId xmlns:a16="http://schemas.microsoft.com/office/drawing/2014/main" id="{238FAC74-9902-C424-48A9-A7BB35A7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56" y="3502604"/>
            <a:ext cx="1783988" cy="21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Particles free icon">
            <a:extLst>
              <a:ext uri="{FF2B5EF4-FFF2-40B4-BE49-F238E27FC236}">
                <a16:creationId xmlns:a16="http://schemas.microsoft.com/office/drawing/2014/main" id="{769F7C34-CB17-ABEE-7416-A9485A88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9" y="30363"/>
            <a:ext cx="2366374" cy="23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68CEBE58-252F-2477-E580-940AA387FC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1762" y="3729035"/>
            <a:ext cx="3491399" cy="17798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F399B8-D2F5-1DE6-F32B-9FBADF44E8BC}"/>
              </a:ext>
            </a:extLst>
          </p:cNvPr>
          <p:cNvSpPr txBox="1"/>
          <p:nvPr/>
        </p:nvSpPr>
        <p:spPr>
          <a:xfrm>
            <a:off x="8633413" y="2468172"/>
            <a:ext cx="3513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Colored Dissolved Organic Matter (CDOM):</a:t>
            </a:r>
            <a:r>
              <a:rPr lang="en-US" dirty="0"/>
              <a:t> Dissolved organic carbon particles in the water that can absorb light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6D9B1-49E6-36F2-04B2-23BE6AE26DB0}"/>
              </a:ext>
            </a:extLst>
          </p:cNvPr>
          <p:cNvSpPr txBox="1"/>
          <p:nvPr/>
        </p:nvSpPr>
        <p:spPr>
          <a:xfrm>
            <a:off x="8621856" y="5566052"/>
            <a:ext cx="351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Phytoplankton</a:t>
            </a:r>
            <a:r>
              <a:rPr lang="en-US" b="1" dirty="0"/>
              <a:t>: </a:t>
            </a:r>
            <a:r>
              <a:rPr lang="en-US" dirty="0"/>
              <a:t>microscopic photosynthetic algae that fluoresces (releases energy) in the red wavelengths.</a:t>
            </a:r>
          </a:p>
        </p:txBody>
      </p:sp>
      <p:pic>
        <p:nvPicPr>
          <p:cNvPr id="5" name="Graphic 4" descr="Wave with solid fill">
            <a:extLst>
              <a:ext uri="{FF2B5EF4-FFF2-40B4-BE49-F238E27FC236}">
                <a16:creationId xmlns:a16="http://schemas.microsoft.com/office/drawing/2014/main" id="{ADA6D510-C724-666B-980E-3679B92DA0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24201" y="3409254"/>
            <a:ext cx="3326650" cy="33266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0C9305-56A9-B3D9-EEF6-248758D56EB1}"/>
              </a:ext>
            </a:extLst>
          </p:cNvPr>
          <p:cNvCxnSpPr>
            <a:cxnSpLocks/>
          </p:cNvCxnSpPr>
          <p:nvPr/>
        </p:nvCxnSpPr>
        <p:spPr>
          <a:xfrm flipH="1" flipV="1">
            <a:off x="7360920" y="3154680"/>
            <a:ext cx="1260936" cy="1463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6650A2-A4F8-A21B-A8BC-AF256D697060}"/>
              </a:ext>
            </a:extLst>
          </p:cNvPr>
          <p:cNvCxnSpPr>
            <a:cxnSpLocks/>
          </p:cNvCxnSpPr>
          <p:nvPr/>
        </p:nvCxnSpPr>
        <p:spPr>
          <a:xfrm>
            <a:off x="2860079" y="4965644"/>
            <a:ext cx="1389995" cy="3073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7C7F8A-64CD-B040-5074-723F6851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"/>
            <a:ext cx="3948365" cy="2557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59A4EA-D00A-A923-72A7-3AF919616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72" b="18052"/>
          <a:stretch/>
        </p:blipFill>
        <p:spPr>
          <a:xfrm>
            <a:off x="-13675" y="3486150"/>
            <a:ext cx="3934690" cy="3043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B92B5-6BA7-C26E-BDDC-7A7035F28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086" y="3686171"/>
            <a:ext cx="3326651" cy="2700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62A63-9407-CF03-3BD9-15DD6CA660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294" b="15134"/>
          <a:stretch/>
        </p:blipFill>
        <p:spPr>
          <a:xfrm>
            <a:off x="8204789" y="-85728"/>
            <a:ext cx="3948365" cy="34004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570B68D-DBD6-7934-7158-2A65EA2B7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6"/>
          <a:stretch/>
        </p:blipFill>
        <p:spPr bwMode="auto">
          <a:xfrm>
            <a:off x="572502" y="2576441"/>
            <a:ext cx="2746208" cy="7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A95F8E8-751E-4697-DCDC-7A91DF5A4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6"/>
          <a:stretch/>
        </p:blipFill>
        <p:spPr bwMode="auto">
          <a:xfrm>
            <a:off x="475498" y="5991161"/>
            <a:ext cx="2746208" cy="7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44AB10E-CFC9-2B68-8A6A-5BF04E7DE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6"/>
          <a:stretch/>
        </p:blipFill>
        <p:spPr bwMode="auto">
          <a:xfrm>
            <a:off x="8670086" y="2676454"/>
            <a:ext cx="2746208" cy="7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6A61FD3-D19D-9BB9-9BD1-1915EC2C0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6"/>
          <a:stretch/>
        </p:blipFill>
        <p:spPr bwMode="auto">
          <a:xfrm>
            <a:off x="9150513" y="6105452"/>
            <a:ext cx="2746208" cy="7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0C5B66-D0C6-8F79-5C75-D85FDE4ED86D}"/>
              </a:ext>
            </a:extLst>
          </p:cNvPr>
          <p:cNvSpPr txBox="1"/>
          <p:nvPr/>
        </p:nvSpPr>
        <p:spPr>
          <a:xfrm>
            <a:off x="100629" y="128583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53188-CF1F-635F-8C82-9FF9111E9952}"/>
              </a:ext>
            </a:extLst>
          </p:cNvPr>
          <p:cNvSpPr txBox="1"/>
          <p:nvPr/>
        </p:nvSpPr>
        <p:spPr>
          <a:xfrm>
            <a:off x="44712" y="3486150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277F4C-3AE7-8F71-533C-53103DCE759B}"/>
              </a:ext>
            </a:extLst>
          </p:cNvPr>
          <p:cNvSpPr txBox="1"/>
          <p:nvPr/>
        </p:nvSpPr>
        <p:spPr>
          <a:xfrm>
            <a:off x="7990476" y="128582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92E37-7C25-BC8A-4B95-1CEBC0B6DB62}"/>
              </a:ext>
            </a:extLst>
          </p:cNvPr>
          <p:cNvSpPr txBox="1"/>
          <p:nvPr/>
        </p:nvSpPr>
        <p:spPr>
          <a:xfrm>
            <a:off x="8204788" y="3686171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</a:t>
            </a:r>
          </a:p>
        </p:txBody>
      </p:sp>
      <p:pic>
        <p:nvPicPr>
          <p:cNvPr id="19" name="Graphic 18" descr="Wave with solid fill">
            <a:extLst>
              <a:ext uri="{FF2B5EF4-FFF2-40B4-BE49-F238E27FC236}">
                <a16:creationId xmlns:a16="http://schemas.microsoft.com/office/drawing/2014/main" id="{D761621A-A4D4-C651-2799-AECBDFC7D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8046" y="138036"/>
            <a:ext cx="3326650" cy="3326650"/>
          </a:xfrm>
          <a:prstGeom prst="rect">
            <a:avLst/>
          </a:prstGeom>
        </p:spPr>
      </p:pic>
      <p:pic>
        <p:nvPicPr>
          <p:cNvPr id="5" name="Graphic 4" descr="Wave with solid fill">
            <a:extLst>
              <a:ext uri="{FF2B5EF4-FFF2-40B4-BE49-F238E27FC236}">
                <a16:creationId xmlns:a16="http://schemas.microsoft.com/office/drawing/2014/main" id="{947F1B6D-5F9F-894D-7E4F-D936929FD3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78395" y="3198851"/>
            <a:ext cx="3326650" cy="33266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5BC89C-DED8-3C4F-9B89-2C8076353FEE}"/>
              </a:ext>
            </a:extLst>
          </p:cNvPr>
          <p:cNvCxnSpPr>
            <a:cxnSpLocks/>
          </p:cNvCxnSpPr>
          <p:nvPr/>
        </p:nvCxnSpPr>
        <p:spPr>
          <a:xfrm>
            <a:off x="3957688" y="4270946"/>
            <a:ext cx="1071512" cy="1791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C7D6C-736B-FB5B-A48F-3FF4C8B3DF62}"/>
              </a:ext>
            </a:extLst>
          </p:cNvPr>
          <p:cNvCxnSpPr>
            <a:cxnSpLocks/>
          </p:cNvCxnSpPr>
          <p:nvPr/>
        </p:nvCxnSpPr>
        <p:spPr>
          <a:xfrm flipH="1" flipV="1">
            <a:off x="7040880" y="3171829"/>
            <a:ext cx="1396521" cy="14197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1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7C7F8A-64CD-B040-5074-723F6851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"/>
            <a:ext cx="3948365" cy="2557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59A4EA-D00A-A923-72A7-3AF919616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72" b="18052"/>
          <a:stretch/>
        </p:blipFill>
        <p:spPr>
          <a:xfrm>
            <a:off x="-13675" y="3486150"/>
            <a:ext cx="3934690" cy="3043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B92B5-6BA7-C26E-BDDC-7A7035F28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086" y="3686171"/>
            <a:ext cx="3326651" cy="2700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62A63-9407-CF03-3BD9-15DD6CA660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294" b="15134"/>
          <a:stretch/>
        </p:blipFill>
        <p:spPr>
          <a:xfrm>
            <a:off x="8204789" y="-85728"/>
            <a:ext cx="3948365" cy="34004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570B68D-DBD6-7934-7158-2A65EA2B7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6"/>
          <a:stretch/>
        </p:blipFill>
        <p:spPr bwMode="auto">
          <a:xfrm>
            <a:off x="572502" y="2576441"/>
            <a:ext cx="2746208" cy="7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A95F8E8-751E-4697-DCDC-7A91DF5A4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6"/>
          <a:stretch/>
        </p:blipFill>
        <p:spPr bwMode="auto">
          <a:xfrm>
            <a:off x="475498" y="5991161"/>
            <a:ext cx="2746208" cy="7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44AB10E-CFC9-2B68-8A6A-5BF04E7DE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6"/>
          <a:stretch/>
        </p:blipFill>
        <p:spPr bwMode="auto">
          <a:xfrm>
            <a:off x="8670086" y="2676454"/>
            <a:ext cx="2746208" cy="7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6A61FD3-D19D-9BB9-9BD1-1915EC2C0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6"/>
          <a:stretch/>
        </p:blipFill>
        <p:spPr bwMode="auto">
          <a:xfrm>
            <a:off x="9150513" y="6105452"/>
            <a:ext cx="2746208" cy="7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0C5B66-D0C6-8F79-5C75-D85FDE4ED86D}"/>
              </a:ext>
            </a:extLst>
          </p:cNvPr>
          <p:cNvSpPr txBox="1"/>
          <p:nvPr/>
        </p:nvSpPr>
        <p:spPr>
          <a:xfrm>
            <a:off x="100629" y="128583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53188-CF1F-635F-8C82-9FF9111E9952}"/>
              </a:ext>
            </a:extLst>
          </p:cNvPr>
          <p:cNvSpPr txBox="1"/>
          <p:nvPr/>
        </p:nvSpPr>
        <p:spPr>
          <a:xfrm>
            <a:off x="44712" y="3486150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277F4C-3AE7-8F71-533C-53103DCE759B}"/>
              </a:ext>
            </a:extLst>
          </p:cNvPr>
          <p:cNvSpPr txBox="1"/>
          <p:nvPr/>
        </p:nvSpPr>
        <p:spPr>
          <a:xfrm>
            <a:off x="7990476" y="128582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92E37-7C25-BC8A-4B95-1CEBC0B6DB62}"/>
              </a:ext>
            </a:extLst>
          </p:cNvPr>
          <p:cNvSpPr txBox="1"/>
          <p:nvPr/>
        </p:nvSpPr>
        <p:spPr>
          <a:xfrm>
            <a:off x="8204788" y="3686171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</a:t>
            </a:r>
          </a:p>
        </p:txBody>
      </p:sp>
      <p:pic>
        <p:nvPicPr>
          <p:cNvPr id="19" name="Graphic 18" descr="Wave with solid fill">
            <a:extLst>
              <a:ext uri="{FF2B5EF4-FFF2-40B4-BE49-F238E27FC236}">
                <a16:creationId xmlns:a16="http://schemas.microsoft.com/office/drawing/2014/main" id="{D761621A-A4D4-C651-2799-AECBDFC7D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1178" y="82862"/>
            <a:ext cx="3326650" cy="3326650"/>
          </a:xfrm>
          <a:prstGeom prst="rect">
            <a:avLst/>
          </a:prstGeom>
        </p:spPr>
      </p:pic>
      <p:pic>
        <p:nvPicPr>
          <p:cNvPr id="5" name="Graphic 4" descr="Wave with solid fill">
            <a:extLst>
              <a:ext uri="{FF2B5EF4-FFF2-40B4-BE49-F238E27FC236}">
                <a16:creationId xmlns:a16="http://schemas.microsoft.com/office/drawing/2014/main" id="{8939E177-89F0-42A3-50F1-35EE3D33EE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3517" y="3157018"/>
            <a:ext cx="3326650" cy="33266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CE5677-076D-6406-BD14-B70F6A89AC54}"/>
              </a:ext>
            </a:extLst>
          </p:cNvPr>
          <p:cNvCxnSpPr>
            <a:cxnSpLocks/>
          </p:cNvCxnSpPr>
          <p:nvPr/>
        </p:nvCxnSpPr>
        <p:spPr>
          <a:xfrm flipH="1">
            <a:off x="7132320" y="1509839"/>
            <a:ext cx="946681" cy="2363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B570A9-1104-6E60-B14F-2F690221110E}"/>
              </a:ext>
            </a:extLst>
          </p:cNvPr>
          <p:cNvCxnSpPr>
            <a:cxnSpLocks/>
          </p:cNvCxnSpPr>
          <p:nvPr/>
        </p:nvCxnSpPr>
        <p:spPr>
          <a:xfrm>
            <a:off x="3765527" y="3038438"/>
            <a:ext cx="1217953" cy="9401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Blue Ocean Strategy Summary (With 4 Examples)">
            <a:extLst>
              <a:ext uri="{FF2B5EF4-FFF2-40B4-BE49-F238E27FC236}">
                <a16:creationId xmlns:a16="http://schemas.microsoft.com/office/drawing/2014/main" id="{762A8F88-4954-7366-15E8-297493036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91403-A8E2-5A5F-A970-ED69233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Why is the ocean blue?</a:t>
            </a:r>
          </a:p>
        </p:txBody>
      </p:sp>
    </p:spTree>
    <p:extLst>
      <p:ext uri="{BB962C8B-B14F-4D97-AF65-F5344CB8AC3E}">
        <p14:creationId xmlns:p14="http://schemas.microsoft.com/office/powerpoint/2010/main" val="97772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Why is the ocean blue? | #aumsum #kids #science #education #children">
            <a:hlinkClick r:id="" action="ppaction://media"/>
            <a:extLst>
              <a:ext uri="{FF2B5EF4-FFF2-40B4-BE49-F238E27FC236}">
                <a16:creationId xmlns:a16="http://schemas.microsoft.com/office/drawing/2014/main" id="{B1F25F74-1BCE-BC2E-BE7A-D3EA1AAD2D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3033C1FA-44DC-4135-AC8E-99278C317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81A727-51BA-47CD-BDF2-F800D044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DF01D-0B72-20F2-B1AA-B5E4DBBE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77" y="814164"/>
            <a:ext cx="4016116" cy="1255469"/>
          </a:xfrm>
        </p:spPr>
        <p:txBody>
          <a:bodyPr>
            <a:normAutofit/>
          </a:bodyPr>
          <a:lstStyle/>
          <a:p>
            <a:r>
              <a:rPr lang="en-US" dirty="0"/>
              <a:t>Why is the ocean blue?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86585-C76E-808C-57F6-3A577C394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45" y="2282761"/>
            <a:ext cx="4179807" cy="3274586"/>
          </a:xfrm>
        </p:spPr>
        <p:txBody>
          <a:bodyPr anchor="t">
            <a:no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Sunlight has seven visible colors (remember ROYGBIV?)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Water molecules absorb and scatter colors from sunlight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Red, orange, yellow, and green are absorbed by water molecules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The remaining colors (blue, indigo, violet) are scattered by the water molecules, making the ocean reflect blue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A94605C-0EB2-4FA5-B05F-7BC682EA2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E1D58C79-C053-45C6-AB6A-6BE55965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AF6B7092-FA11-45BD-B50D-DF7999301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5AF979-1CA6-B49C-0331-D4100EC02C33}"/>
              </a:ext>
            </a:extLst>
          </p:cNvPr>
          <p:cNvCxnSpPr/>
          <p:nvPr/>
        </p:nvCxnSpPr>
        <p:spPr>
          <a:xfrm>
            <a:off x="211245" y="2069633"/>
            <a:ext cx="41398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C47174A-A046-73EE-C4CE-42843907DAF2}"/>
              </a:ext>
            </a:extLst>
          </p:cNvPr>
          <p:cNvSpPr/>
          <p:nvPr/>
        </p:nvSpPr>
        <p:spPr>
          <a:xfrm>
            <a:off x="5127449" y="338406"/>
            <a:ext cx="6657936" cy="61110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640C1A4-6CDF-07F0-36A2-4EA01A65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72" y="603876"/>
            <a:ext cx="6611637" cy="56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9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516" y="4212709"/>
            <a:ext cx="10764932" cy="1873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9A41F-6D75-DD81-43C6-28E0A04D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05" y="4386057"/>
            <a:ext cx="4067033" cy="1527244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Color, Wavelength, and Energy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10D2F3E-B7D5-0828-389C-BB0D276F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14" y="1078977"/>
            <a:ext cx="11249438" cy="23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9D49A-7470-A89F-285D-E038AFAAE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390" y="4386720"/>
            <a:ext cx="5992610" cy="1526582"/>
          </a:xfrm>
        </p:spPr>
        <p:txBody>
          <a:bodyPr anchor="ctr">
            <a:normAutofit/>
          </a:bodyPr>
          <a:lstStyle/>
          <a:p>
            <a:pPr>
              <a:buClr>
                <a:schemeClr val="bg1"/>
              </a:buClr>
            </a:pPr>
            <a:r>
              <a:rPr lang="en-US" b="1" u="sng" dirty="0">
                <a:solidFill>
                  <a:srgbClr val="FFFFFF"/>
                </a:solidFill>
              </a:rPr>
              <a:t>Shorter</a:t>
            </a:r>
            <a:r>
              <a:rPr lang="en-US" dirty="0">
                <a:solidFill>
                  <a:srgbClr val="FFFFFF"/>
                </a:solidFill>
              </a:rPr>
              <a:t> wavelengths such as those in the blue area of the spectrum have </a:t>
            </a:r>
            <a:r>
              <a:rPr lang="en-US" b="1" u="sng" dirty="0">
                <a:solidFill>
                  <a:srgbClr val="FFFFFF"/>
                </a:solidFill>
              </a:rPr>
              <a:t>higher</a:t>
            </a:r>
            <a:r>
              <a:rPr lang="en-US" dirty="0">
                <a:solidFill>
                  <a:srgbClr val="FFFFFF"/>
                </a:solidFill>
              </a:rPr>
              <a:t> energy</a:t>
            </a:r>
          </a:p>
          <a:p>
            <a:pPr>
              <a:buClr>
                <a:schemeClr val="bg1"/>
              </a:buClr>
            </a:pPr>
            <a:r>
              <a:rPr lang="en-US" b="1" u="sng" dirty="0">
                <a:solidFill>
                  <a:srgbClr val="FFFFFF"/>
                </a:solidFill>
              </a:rPr>
              <a:t>Longer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wavelengths such as those in the red area of the spectrum have </a:t>
            </a:r>
            <a:r>
              <a:rPr lang="en-US" b="1" u="sng" dirty="0">
                <a:solidFill>
                  <a:srgbClr val="FFFFFF"/>
                </a:solidFill>
              </a:rPr>
              <a:t>lower</a:t>
            </a:r>
            <a:r>
              <a:rPr lang="en-US" dirty="0">
                <a:solidFill>
                  <a:srgbClr val="FFFFFF"/>
                </a:solidFill>
              </a:rPr>
              <a:t> energy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C8AF03-8D9D-8C2A-AC53-7B9CB82ED513}"/>
              </a:ext>
            </a:extLst>
          </p:cNvPr>
          <p:cNvCxnSpPr>
            <a:cxnSpLocks/>
          </p:cNvCxnSpPr>
          <p:nvPr/>
        </p:nvCxnSpPr>
        <p:spPr>
          <a:xfrm>
            <a:off x="5088198" y="4299383"/>
            <a:ext cx="0" cy="17005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4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6B99E-373A-E586-7DD3-536EE82E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773200"/>
            <a:ext cx="4998963" cy="1255469"/>
          </a:xfrm>
        </p:spPr>
        <p:txBody>
          <a:bodyPr>
            <a:normAutofit/>
          </a:bodyPr>
          <a:lstStyle/>
          <a:p>
            <a:r>
              <a:rPr lang="en-US" dirty="0"/>
              <a:t>Wavelength, Frequency, and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5E54-C281-D19F-E799-8CE10610E0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110598"/>
                <a:ext cx="5608255" cy="3974197"/>
              </a:xfrm>
            </p:spPr>
            <p:txBody>
              <a:bodyPr anchor="t">
                <a:normAutofit fontScale="92500" lnSpcReduction="10000"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rgbClr val="FFFFFF"/>
                    </a:solidFill>
                  </a:rPr>
                  <a:t>Frequency can be related to wavelength through the equation: </a:t>
                </a:r>
              </a:p>
              <a:p>
                <a:pPr marL="502920" lvl="1" indent="0">
                  <a:buClr>
                    <a:schemeClr val="bg1"/>
                  </a:buClr>
                  <a:buNone/>
                </a:pP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FFFF"/>
                  </a:solidFill>
                </a:endParaRPr>
              </a:p>
              <a:p>
                <a:pPr lvl="1">
                  <a:buClr>
                    <a:schemeClr val="bg1"/>
                  </a:buClr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solidFill>
                      <a:srgbClr val="FFFFFF"/>
                    </a:solidFill>
                  </a:rPr>
                  <a:t>f = frequency</a:t>
                </a:r>
              </a:p>
              <a:p>
                <a:pPr lvl="1">
                  <a:buClr>
                    <a:schemeClr val="bg1"/>
                  </a:buClr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solidFill>
                      <a:srgbClr val="FFFFFF"/>
                    </a:solidFill>
                  </a:rPr>
                  <a:t>v = the wave speed</a:t>
                </a:r>
              </a:p>
              <a:p>
                <a:pPr lvl="1">
                  <a:buClr>
                    <a:schemeClr val="bg1"/>
                  </a:buClr>
                  <a:buFont typeface="Courier New" panose="02070309020205020404" pitchFamily="49" charset="0"/>
                  <a:buChar char="o"/>
                </a:pPr>
                <a:r>
                  <a:rPr lang="en-US" sz="2000" dirty="0" err="1">
                    <a:solidFill>
                      <a:srgbClr val="FFFFFF"/>
                    </a:solidFill>
                  </a:rPr>
                  <a:t>λ</a:t>
                </a:r>
                <a:r>
                  <a:rPr lang="en-US" sz="2000" dirty="0">
                    <a:solidFill>
                      <a:srgbClr val="FFFFFF"/>
                    </a:solidFill>
                  </a:rPr>
                  <a:t>  = wavelength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rgbClr val="FFFFFF"/>
                    </a:solidFill>
                  </a:rPr>
                  <a:t>And energy can be related to wavelength through the equation:</a:t>
                </a:r>
                <a:endParaRPr lang="en-US" b="0" i="1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 marL="502920" lvl="1" indent="0">
                  <a:buClr>
                    <a:schemeClr val="bg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FFFF"/>
                  </a:solidFill>
                </a:endParaRPr>
              </a:p>
              <a:p>
                <a:pPr lvl="1">
                  <a:buClr>
                    <a:schemeClr val="bg1"/>
                  </a:buClr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solidFill>
                      <a:srgbClr val="FFFFFF"/>
                    </a:solidFill>
                  </a:rPr>
                  <a:t>E is energy in Joules</a:t>
                </a:r>
              </a:p>
              <a:p>
                <a:pPr lvl="1">
                  <a:buClr>
                    <a:schemeClr val="bg1"/>
                  </a:buClr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solidFill>
                      <a:srgbClr val="FFFFFF"/>
                    </a:solidFill>
                  </a:rPr>
                  <a:t>h is Planck’s constant (6.626 x 10 ⁻³⁴ J s)</a:t>
                </a:r>
              </a:p>
              <a:p>
                <a:pPr lvl="1">
                  <a:buClr>
                    <a:schemeClr val="bg1"/>
                  </a:buClr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solidFill>
                      <a:srgbClr val="FFFFFF"/>
                    </a:solidFill>
                  </a:rPr>
                  <a:t>c is the speed of light (2.998 x 10⁸ m s⁻¹)</a:t>
                </a:r>
              </a:p>
              <a:p>
                <a:pPr marL="502920" lvl="1" indent="0">
                  <a:buNone/>
                </a:pP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5E54-C281-D19F-E799-8CE10610E0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110598"/>
                <a:ext cx="5608255" cy="3974197"/>
              </a:xfrm>
              <a:blipFill>
                <a:blip r:embed="rId3"/>
                <a:stretch>
                  <a:fillRect l="-679" t="-2229" r="-1131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ED4045D6-E793-F790-53C7-1AFF29A2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35" y="1856220"/>
            <a:ext cx="5879551" cy="31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49EB3C-0973-CD70-6AD7-8830EC7294EF}"/>
              </a:ext>
            </a:extLst>
          </p:cNvPr>
          <p:cNvCxnSpPr>
            <a:cxnSpLocks/>
          </p:cNvCxnSpPr>
          <p:nvPr/>
        </p:nvCxnSpPr>
        <p:spPr>
          <a:xfrm>
            <a:off x="211245" y="1978193"/>
            <a:ext cx="50769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5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66C5-0052-2B99-7711-B6F1B6EF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Understanding Absorption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91ABBBD-4EE3-133C-2BFC-9C6B88A05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556554"/>
              </p:ext>
            </p:extLst>
          </p:nvPr>
        </p:nvGraphicFramePr>
        <p:xfrm>
          <a:off x="3827392" y="763901"/>
          <a:ext cx="7561045" cy="533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995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2365-7C85-7BBC-9934-7A592F20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Activity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8B472-390B-39EE-C8D6-778B2AA0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light should penetrate through the white paper</a:t>
            </a:r>
          </a:p>
          <a:p>
            <a:pPr lvl="1"/>
            <a:r>
              <a:rPr lang="en-US" dirty="0"/>
              <a:t>White is a reflector of all colors</a:t>
            </a:r>
          </a:p>
          <a:p>
            <a:r>
              <a:rPr lang="en-US" dirty="0"/>
              <a:t>All light should be absorbed by the black paper</a:t>
            </a:r>
          </a:p>
          <a:p>
            <a:pPr lvl="1"/>
            <a:r>
              <a:rPr lang="en-US" dirty="0"/>
              <a:t>Black absorbs all color, no light will penetrate</a:t>
            </a:r>
          </a:p>
          <a:p>
            <a:r>
              <a:rPr lang="en-US" dirty="0"/>
              <a:t>Only the same colored light should penetrate through that same color of paper (ex. Red light through red paper)</a:t>
            </a:r>
          </a:p>
          <a:p>
            <a:pPr lvl="1"/>
            <a:r>
              <a:rPr lang="en-US" dirty="0"/>
              <a:t>This is because the other colored lights are all absorbed by the other colors</a:t>
            </a:r>
          </a:p>
        </p:txBody>
      </p:sp>
    </p:spTree>
    <p:extLst>
      <p:ext uri="{BB962C8B-B14F-4D97-AF65-F5344CB8AC3E}">
        <p14:creationId xmlns:p14="http://schemas.microsoft.com/office/powerpoint/2010/main" val="21325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516" y="4212709"/>
            <a:ext cx="10764932" cy="1873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6" descr="1-An example of six differently coloured sea areas with from left to right top: Central Atlantic, Central North Sea, Coastal North Sea, left to right bottom; Coastal North Sea during algal bloom, Wadden Sea with lots of re-suspension of sediment and a coastal outlet dominated by coloured dissolved organic matter (photos: Courtesy of Bert Aggenbach and Annelies Hommersom and by the author himself). ">
            <a:extLst>
              <a:ext uri="{FF2B5EF4-FFF2-40B4-BE49-F238E27FC236}">
                <a16:creationId xmlns:a16="http://schemas.microsoft.com/office/drawing/2014/main" id="{47CE705D-7937-088F-EA0F-8F035EE2A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330" y="57583"/>
            <a:ext cx="9055339" cy="40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413766-2FDC-2F33-2CCB-9B470AC18052}"/>
              </a:ext>
            </a:extLst>
          </p:cNvPr>
          <p:cNvSpPr/>
          <p:nvPr/>
        </p:nvSpPr>
        <p:spPr>
          <a:xfrm>
            <a:off x="864516" y="6068034"/>
            <a:ext cx="10764932" cy="591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6ED70-214C-4859-5D4A-7E763C9E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97" y="4663794"/>
            <a:ext cx="3394541" cy="1527244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Is the ocean always blue?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C545D-0B48-C588-3072-4515E429B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792" y="4386720"/>
            <a:ext cx="7082208" cy="2151240"/>
          </a:xfrm>
        </p:spPr>
        <p:txBody>
          <a:bodyPr anchor="ctr">
            <a:no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Ocean color can change depending on what materials are in the water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Particles suspended in the water can increase the scattering of light or absorb specific wavelengths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2D8FEE-3AF2-BEA7-C817-E13F43FAE6C8}"/>
              </a:ext>
            </a:extLst>
          </p:cNvPr>
          <p:cNvCxnSpPr>
            <a:cxnSpLocks/>
          </p:cNvCxnSpPr>
          <p:nvPr/>
        </p:nvCxnSpPr>
        <p:spPr>
          <a:xfrm>
            <a:off x="4121962" y="4628527"/>
            <a:ext cx="0" cy="15977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6065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{82245207-4385-3640-99E4-BF7144585B1C}tf10001122</Template>
  <TotalTime>16614</TotalTime>
  <Words>1685</Words>
  <Application>Microsoft Macintosh PowerPoint</Application>
  <PresentationFormat>Widescreen</PresentationFormat>
  <Paragraphs>184</Paragraphs>
  <Slides>18</Slides>
  <Notes>16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Courier New</vt:lpstr>
      <vt:lpstr>Open Sans</vt:lpstr>
      <vt:lpstr>Wingdings 2</vt:lpstr>
      <vt:lpstr>Frame</vt:lpstr>
      <vt:lpstr>What’s in the water? The connection between wavelength, reflectivity, and ocean color</vt:lpstr>
      <vt:lpstr>Why is the ocean blue?</vt:lpstr>
      <vt:lpstr>PowerPoint Presentation</vt:lpstr>
      <vt:lpstr>Why is the ocean blue?</vt:lpstr>
      <vt:lpstr>Color, Wavelength, and Energy</vt:lpstr>
      <vt:lpstr>Wavelength, Frequency, and Energy</vt:lpstr>
      <vt:lpstr>Activity: Understanding Absorption</vt:lpstr>
      <vt:lpstr>Notes for Activity 1:</vt:lpstr>
      <vt:lpstr>Is the ocean always blue? </vt:lpstr>
      <vt:lpstr>PowerPoint Presentation</vt:lpstr>
      <vt:lpstr>Reflectance Spectra</vt:lpstr>
      <vt:lpstr>How is the color of the ocean measured?</vt:lpstr>
      <vt:lpstr>What can ocean color tell us about?</vt:lpstr>
      <vt:lpstr>Activity: Understanding Reflectance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the water? The connection between wavelength, reflectivity, and ocean color</dc:title>
  <dc:creator>Hunt, Mallie</dc:creator>
  <cp:lastModifiedBy>Hunt, Mallie</cp:lastModifiedBy>
  <cp:revision>36</cp:revision>
  <dcterms:created xsi:type="dcterms:W3CDTF">2023-01-20T21:26:39Z</dcterms:created>
  <dcterms:modified xsi:type="dcterms:W3CDTF">2023-02-02T01:41:58Z</dcterms:modified>
</cp:coreProperties>
</file>