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0"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Lst>
  <p:sldSz cy="5143500" cx="9144000"/>
  <p:notesSz cx="6858000" cy="9144000"/>
  <p:embeddedFontLst>
    <p:embeddedFont>
      <p:font typeface="Raleway"/>
      <p:regular r:id="rId36"/>
      <p:bold r:id="rId37"/>
      <p:italic r:id="rId38"/>
      <p:boldItalic r:id="rId39"/>
    </p:embeddedFont>
    <p:embeddedFont>
      <p:font typeface="Lato"/>
      <p:regular r:id="rId40"/>
      <p:bold r:id="rId41"/>
      <p:italic r:id="rId42"/>
      <p:boldItalic r:id="rId4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Lato-regular.fntdata"/><Relationship Id="rId20" Type="http://schemas.openxmlformats.org/officeDocument/2006/relationships/slide" Target="slides/slide15.xml"/><Relationship Id="rId42" Type="http://schemas.openxmlformats.org/officeDocument/2006/relationships/font" Target="fonts/Lato-italic.fntdata"/><Relationship Id="rId41" Type="http://schemas.openxmlformats.org/officeDocument/2006/relationships/font" Target="fonts/Lato-bold.fntdata"/><Relationship Id="rId22" Type="http://schemas.openxmlformats.org/officeDocument/2006/relationships/slide" Target="slides/slide17.xml"/><Relationship Id="rId21" Type="http://schemas.openxmlformats.org/officeDocument/2006/relationships/slide" Target="slides/slide16.xml"/><Relationship Id="rId43" Type="http://schemas.openxmlformats.org/officeDocument/2006/relationships/font" Target="fonts/Lato-boldItalic.fntdata"/><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slide" Target="slides/slide30.xml"/><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37" Type="http://schemas.openxmlformats.org/officeDocument/2006/relationships/font" Target="fonts/Raleway-bold.fntdata"/><Relationship Id="rId14" Type="http://schemas.openxmlformats.org/officeDocument/2006/relationships/slide" Target="slides/slide9.xml"/><Relationship Id="rId36" Type="http://schemas.openxmlformats.org/officeDocument/2006/relationships/font" Target="fonts/Raleway-regular.fntdata"/><Relationship Id="rId17" Type="http://schemas.openxmlformats.org/officeDocument/2006/relationships/slide" Target="slides/slide12.xml"/><Relationship Id="rId39" Type="http://schemas.openxmlformats.org/officeDocument/2006/relationships/font" Target="fonts/Raleway-boldItalic.fntdata"/><Relationship Id="rId16" Type="http://schemas.openxmlformats.org/officeDocument/2006/relationships/slide" Target="slides/slide11.xml"/><Relationship Id="rId38" Type="http://schemas.openxmlformats.org/officeDocument/2006/relationships/font" Target="fonts/Raleway-italic.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317500" lvl="0" marL="457200">
              <a:spcBef>
                <a:spcPts val="0"/>
              </a:spcBef>
              <a:spcAft>
                <a:spcPts val="0"/>
              </a:spcAft>
              <a:buSzPts val="1400"/>
              <a:buChar char="●"/>
              <a:defRPr sz="1100"/>
            </a:lvl1pPr>
            <a:lvl2pPr indent="-317500" lvl="1" marL="914400">
              <a:spcBef>
                <a:spcPts val="0"/>
              </a:spcBef>
              <a:spcAft>
                <a:spcPts val="0"/>
              </a:spcAft>
              <a:buSzPts val="1400"/>
              <a:buChar char="○"/>
              <a:defRPr sz="1100"/>
            </a:lvl2pPr>
            <a:lvl3pPr indent="-317500" lvl="2" marL="1371600">
              <a:spcBef>
                <a:spcPts val="0"/>
              </a:spcBef>
              <a:spcAft>
                <a:spcPts val="0"/>
              </a:spcAft>
              <a:buSzPts val="1400"/>
              <a:buChar char="■"/>
              <a:defRPr sz="1100"/>
            </a:lvl3pPr>
            <a:lvl4pPr indent="-317500" lvl="3" marL="1828800">
              <a:spcBef>
                <a:spcPts val="0"/>
              </a:spcBef>
              <a:spcAft>
                <a:spcPts val="0"/>
              </a:spcAft>
              <a:buSzPts val="1400"/>
              <a:buChar char="●"/>
              <a:defRPr sz="1100"/>
            </a:lvl4pPr>
            <a:lvl5pPr indent="-317500" lvl="4" marL="2286000">
              <a:spcBef>
                <a:spcPts val="0"/>
              </a:spcBef>
              <a:spcAft>
                <a:spcPts val="0"/>
              </a:spcAft>
              <a:buSzPts val="1400"/>
              <a:buChar char="○"/>
              <a:defRPr sz="1100"/>
            </a:lvl5pPr>
            <a:lvl6pPr indent="-317500" lvl="5" marL="2743200">
              <a:spcBef>
                <a:spcPts val="0"/>
              </a:spcBef>
              <a:spcAft>
                <a:spcPts val="0"/>
              </a:spcAft>
              <a:buSzPts val="1400"/>
              <a:buChar char="■"/>
              <a:defRPr sz="1100"/>
            </a:lvl6pPr>
            <a:lvl7pPr indent="-317500" lvl="6" marL="3200400">
              <a:spcBef>
                <a:spcPts val="0"/>
              </a:spcBef>
              <a:spcAft>
                <a:spcPts val="0"/>
              </a:spcAft>
              <a:buSzPts val="1400"/>
              <a:buChar char="●"/>
              <a:defRPr sz="1100"/>
            </a:lvl7pPr>
            <a:lvl8pPr indent="-317500" lvl="7" marL="3657600">
              <a:spcBef>
                <a:spcPts val="0"/>
              </a:spcBef>
              <a:spcAft>
                <a:spcPts val="0"/>
              </a:spcAft>
              <a:buSzPts val="1400"/>
              <a:buChar char="○"/>
              <a:defRPr sz="1100"/>
            </a:lvl8pPr>
            <a:lvl9pPr indent="-317500" lvl="8" marL="4114800">
              <a:spcBef>
                <a:spcPts val="0"/>
              </a:spcBef>
              <a:spcAft>
                <a:spcPts val="0"/>
              </a:spcAft>
              <a:buSzPts val="14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gispub.epa.gov/airnow/" TargetMode="Externa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gispub.epa.gov/airnow/" TargetMode="Externa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ohiostate.pressbooks.pub/sciencebites/chapter/causes-and-consequences-of-air-pollution-in-beijing-china/" TargetMode="Externa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 name="Shape 88"/>
        <p:cNvGrpSpPr/>
        <p:nvPr/>
      </p:nvGrpSpPr>
      <p:grpSpPr>
        <a:xfrm>
          <a:off x="0" y="0"/>
          <a:ext cx="0" cy="0"/>
          <a:chOff x="0" y="0"/>
          <a:chExt cx="0" cy="0"/>
        </a:xfrm>
      </p:grpSpPr>
      <p:sp>
        <p:nvSpPr>
          <p:cNvPr id="89" name="Google Shape;89;gcb9a0b074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 name="Google Shape;90;gcb9a0b074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gae3cbd58a9_2_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171450" lvl="1" marL="520700" rtl="0" algn="l">
              <a:lnSpc>
                <a:spcPct val="90000"/>
              </a:lnSpc>
              <a:spcBef>
                <a:spcPts val="400"/>
              </a:spcBef>
              <a:spcAft>
                <a:spcPts val="0"/>
              </a:spcAft>
              <a:buClr>
                <a:schemeClr val="dk1"/>
              </a:buClr>
              <a:buSzPts val="1500"/>
              <a:buChar char="•"/>
            </a:pPr>
            <a:r>
              <a:rPr lang="en" sz="1500">
                <a:solidFill>
                  <a:schemeClr val="dk1"/>
                </a:solidFill>
                <a:latin typeface="Calibri"/>
                <a:ea typeface="Calibri"/>
                <a:cs typeface="Calibri"/>
                <a:sym typeface="Calibri"/>
              </a:rPr>
              <a:t>The total </a:t>
            </a:r>
            <a:r>
              <a:rPr b="1" lang="en" sz="1500">
                <a:solidFill>
                  <a:schemeClr val="dk1"/>
                </a:solidFill>
                <a:latin typeface="Calibri"/>
                <a:ea typeface="Calibri"/>
                <a:cs typeface="Calibri"/>
                <a:sym typeface="Calibri"/>
              </a:rPr>
              <a:t>amount</a:t>
            </a:r>
            <a:r>
              <a:rPr lang="en" sz="1500">
                <a:solidFill>
                  <a:schemeClr val="dk1"/>
                </a:solidFill>
                <a:latin typeface="Calibri"/>
                <a:ea typeface="Calibri"/>
                <a:cs typeface="Calibri"/>
                <a:sym typeface="Calibri"/>
              </a:rPr>
              <a:t> does not change, but the amount per volume does</a:t>
            </a:r>
            <a:endParaRPr>
              <a:solidFill>
                <a:schemeClr val="dk1"/>
              </a:solidFill>
              <a:latin typeface="Calibri"/>
              <a:ea typeface="Calibri"/>
              <a:cs typeface="Calibri"/>
              <a:sym typeface="Calibri"/>
            </a:endParaRPr>
          </a:p>
          <a:p>
            <a:pPr indent="-177800" lvl="2" marL="863600" rtl="0" algn="l">
              <a:lnSpc>
                <a:spcPct val="90000"/>
              </a:lnSpc>
              <a:spcBef>
                <a:spcPts val="400"/>
              </a:spcBef>
              <a:spcAft>
                <a:spcPts val="0"/>
              </a:spcAft>
              <a:buClr>
                <a:schemeClr val="dk1"/>
              </a:buClr>
              <a:buSzPts val="1200"/>
              <a:buChar char="•"/>
            </a:pPr>
            <a:r>
              <a:rPr lang="en" sz="1200">
                <a:solidFill>
                  <a:schemeClr val="dk1"/>
                </a:solidFill>
                <a:latin typeface="Calibri"/>
                <a:ea typeface="Calibri"/>
                <a:cs typeface="Calibri"/>
                <a:sym typeface="Calibri"/>
              </a:rPr>
              <a:t>Think of making sweet tea. You pour a glass of Y ounces unsweet tea and add sugar. There is now X number of grams of sugar in the tea. If it is too sweet, you add Z more ounces of tea. The amount of sugar has not changed, however the amount of sugar relative to the rest of the drink has. This is dilution. In the first glass, you have X grams per Y ounces. That is your concentration. In the second glass, you have X grams per (Y+Z) ounces. The total concentration decreased, but the amount of sugar is the same.</a:t>
            </a:r>
            <a:endParaRPr>
              <a:solidFill>
                <a:schemeClr val="dk1"/>
              </a:solidFill>
              <a:latin typeface="Calibri"/>
              <a:ea typeface="Calibri"/>
              <a:cs typeface="Calibri"/>
              <a:sym typeface="Calibri"/>
            </a:endParaRPr>
          </a:p>
          <a:p>
            <a:pPr indent="-177800" lvl="2" marL="863600" rtl="0" algn="l">
              <a:lnSpc>
                <a:spcPct val="90000"/>
              </a:lnSpc>
              <a:spcBef>
                <a:spcPts val="400"/>
              </a:spcBef>
              <a:spcAft>
                <a:spcPts val="0"/>
              </a:spcAft>
              <a:buClr>
                <a:schemeClr val="dk1"/>
              </a:buClr>
              <a:buSzPts val="1200"/>
              <a:buChar char="•"/>
            </a:pPr>
            <a:r>
              <a:rPr lang="en">
                <a:solidFill>
                  <a:schemeClr val="dk1"/>
                </a:solidFill>
                <a:latin typeface="Calibri"/>
                <a:ea typeface="Calibri"/>
                <a:cs typeface="Calibri"/>
                <a:sym typeface="Calibri"/>
              </a:rPr>
              <a:t>DON’T FORGET TO WRITE UP THE ANSWERS</a:t>
            </a:r>
            <a:endParaRPr>
              <a:solidFill>
                <a:schemeClr val="dk1"/>
              </a:solidFill>
              <a:latin typeface="Calibri"/>
              <a:ea typeface="Calibri"/>
              <a:cs typeface="Calibri"/>
              <a:sym typeface="Calibri"/>
            </a:endParaRPr>
          </a:p>
          <a:p>
            <a:pPr indent="0" lvl="0" marL="0" rtl="0" algn="l">
              <a:spcBef>
                <a:spcPts val="0"/>
              </a:spcBef>
              <a:spcAft>
                <a:spcPts val="0"/>
              </a:spcAft>
              <a:buNone/>
            </a:pPr>
            <a:r>
              <a:t/>
            </a:r>
            <a:endParaRPr/>
          </a:p>
        </p:txBody>
      </p:sp>
      <p:sp>
        <p:nvSpPr>
          <p:cNvPr id="185" name="Google Shape;185;gae3cbd58a9_2_9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gb3fc6306f0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This map displays the January 2011 monthly average PM</a:t>
            </a:r>
            <a:r>
              <a:rPr baseline="-25000" lang="en">
                <a:solidFill>
                  <a:schemeClr val="dk1"/>
                </a:solidFill>
              </a:rPr>
              <a:t>2.5</a:t>
            </a:r>
            <a:r>
              <a:rPr lang="en">
                <a:solidFill>
                  <a:schemeClr val="dk1"/>
                </a:solidFill>
              </a:rPr>
              <a:t> surface concentration.</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Notice that each of these high concentration areas are cities.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The anthropogenic sources like fossil fuel burning are common and critical in the cities.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This is where pollution produced by us. As there are many cars and human activity in the cities.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Hence, the cities and high populated areas have more PM</a:t>
            </a:r>
            <a:r>
              <a:rPr baseline="-25000" lang="en">
                <a:solidFill>
                  <a:schemeClr val="dk1"/>
                </a:solidFill>
              </a:rPr>
              <a:t>2.5</a:t>
            </a:r>
            <a:r>
              <a:rPr lang="en">
                <a:solidFill>
                  <a:schemeClr val="dk1"/>
                </a:solidFill>
              </a:rPr>
              <a:t> surface concentration.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We are now going to do Guess the cities and notice how the concentrations are drastically higher in those regions.</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The first one is Atlanta, Georgia</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195" name="Google Shape;195;gb3fc6306f0_0_1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gb99265d592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Washington D.C.</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207" name="Google Shape;207;gb99265d592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gb99265d592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New York City, New York</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221" name="Google Shape;221;gb99265d592_0_1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gb99265d592_0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Seattle, Washington</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237" name="Google Shape;237;gb99265d592_0_3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gb99265d592_0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Sacramento, California</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Overall, Notice that in the northeast region where there are a lot cities that intersect and create megacities have more concentrations than everywhere else</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255" name="Google Shape;255;gb99265d592_0_5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 name="Shape 273"/>
        <p:cNvGrpSpPr/>
        <p:nvPr/>
      </p:nvGrpSpPr>
      <p:grpSpPr>
        <a:xfrm>
          <a:off x="0" y="0"/>
          <a:ext cx="0" cy="0"/>
          <a:chOff x="0" y="0"/>
          <a:chExt cx="0" cy="0"/>
        </a:xfrm>
      </p:grpSpPr>
      <p:sp>
        <p:nvSpPr>
          <p:cNvPr id="274" name="Google Shape;274;gb7691f8779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This map displays the </a:t>
            </a:r>
            <a:r>
              <a:rPr lang="en">
                <a:solidFill>
                  <a:schemeClr val="dk1"/>
                </a:solidFill>
              </a:rPr>
              <a:t>PM</a:t>
            </a:r>
            <a:r>
              <a:rPr baseline="-25000" lang="en">
                <a:solidFill>
                  <a:schemeClr val="dk1"/>
                </a:solidFill>
              </a:rPr>
              <a:t>2.5</a:t>
            </a:r>
            <a:r>
              <a:rPr lang="en">
                <a:solidFill>
                  <a:schemeClr val="dk1"/>
                </a:solidFill>
              </a:rPr>
              <a:t> surface concentration around the time that the forest fires occured in California in September 2020.</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These concentrations include the anthropogenic sources of cars and human activity. However, these maps clearly display the impact of forest fires(which is one of the natural sources) on the PM</a:t>
            </a:r>
            <a:r>
              <a:rPr baseline="-25000" lang="en">
                <a:solidFill>
                  <a:schemeClr val="dk1"/>
                </a:solidFill>
              </a:rPr>
              <a:t>2.5</a:t>
            </a:r>
            <a:r>
              <a:rPr lang="en">
                <a:solidFill>
                  <a:schemeClr val="dk1"/>
                </a:solidFill>
              </a:rPr>
              <a:t> concentrations. As the concentrations have drastically increased in a couple weeks due to the forest fires impact.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Image: https://www.eia.gov/todayinenergy/detail.php?id=45336</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275" name="Google Shape;275;gb7691f8779_0_1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 name="Shape 283"/>
        <p:cNvGrpSpPr/>
        <p:nvPr/>
      </p:nvGrpSpPr>
      <p:grpSpPr>
        <a:xfrm>
          <a:off x="0" y="0"/>
          <a:ext cx="0" cy="0"/>
          <a:chOff x="0" y="0"/>
          <a:chExt cx="0" cy="0"/>
        </a:xfrm>
      </p:grpSpPr>
      <p:sp>
        <p:nvSpPr>
          <p:cNvPr id="284" name="Google Shape;284;gb3fc6306f0_0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Activity: https://gispub.epa.gov/airnow/</a:t>
            </a:r>
            <a:endParaRPr>
              <a:solidFill>
                <a:schemeClr val="dk1"/>
              </a:solidFill>
            </a:endParaRPr>
          </a:p>
          <a:p>
            <a:pPr indent="0" lvl="0" marL="0" rtl="0" algn="l">
              <a:spcBef>
                <a:spcPts val="0"/>
              </a:spcBef>
              <a:spcAft>
                <a:spcPts val="0"/>
              </a:spcAft>
              <a:buNone/>
            </a:pPr>
            <a:r>
              <a:rPr lang="en">
                <a:solidFill>
                  <a:schemeClr val="dk1"/>
                </a:solidFill>
              </a:rPr>
              <a:t>Steps</a:t>
            </a:r>
            <a:endParaRPr>
              <a:solidFill>
                <a:schemeClr val="dk1"/>
              </a:solidFill>
            </a:endParaRPr>
          </a:p>
          <a:p>
            <a:pPr indent="-317500" lvl="0" marL="457200" rtl="0" algn="l">
              <a:spcBef>
                <a:spcPts val="0"/>
              </a:spcBef>
              <a:spcAft>
                <a:spcPts val="0"/>
              </a:spcAft>
              <a:buClr>
                <a:schemeClr val="dk1"/>
              </a:buClr>
              <a:buSzPts val="1400"/>
              <a:buAutoNum type="arabicPeriod"/>
            </a:pPr>
            <a:r>
              <a:rPr lang="en">
                <a:solidFill>
                  <a:schemeClr val="dk1"/>
                </a:solidFill>
              </a:rPr>
              <a:t>Go to </a:t>
            </a:r>
            <a:r>
              <a:rPr lang="en" u="sng">
                <a:solidFill>
                  <a:srgbClr val="0563C1"/>
                </a:solidFill>
                <a:hlinkClick r:id="rId2">
                  <a:extLst>
                    <a:ext uri="{A12FA001-AC4F-418D-AE19-62706E023703}">
                      <ahyp:hlinkClr val="tx"/>
                    </a:ext>
                  </a:extLst>
                </a:hlinkClick>
              </a:rPr>
              <a:t>https://gispub.epa.gov/airnow/</a:t>
            </a:r>
            <a:endParaRPr>
              <a:solidFill>
                <a:schemeClr val="dk1"/>
              </a:solidFill>
            </a:endParaRPr>
          </a:p>
          <a:p>
            <a:pPr indent="-317500" lvl="0" marL="457200" rtl="0" algn="l">
              <a:spcBef>
                <a:spcPts val="0"/>
              </a:spcBef>
              <a:spcAft>
                <a:spcPts val="0"/>
              </a:spcAft>
              <a:buClr>
                <a:schemeClr val="dk1"/>
              </a:buClr>
              <a:buSzPts val="1400"/>
              <a:buAutoNum type="arabicPeriod"/>
            </a:pPr>
            <a:r>
              <a:rPr lang="en">
                <a:solidFill>
                  <a:schemeClr val="dk1"/>
                </a:solidFill>
              </a:rPr>
              <a:t>Click on the Archive Tab on the top </a:t>
            </a:r>
            <a:endParaRPr>
              <a:solidFill>
                <a:schemeClr val="dk1"/>
              </a:solidFill>
            </a:endParaRPr>
          </a:p>
          <a:p>
            <a:pPr indent="-317500" lvl="0" marL="457200" rtl="0" algn="l">
              <a:spcBef>
                <a:spcPts val="0"/>
              </a:spcBef>
              <a:spcAft>
                <a:spcPts val="0"/>
              </a:spcAft>
              <a:buClr>
                <a:schemeClr val="dk1"/>
              </a:buClr>
              <a:buSzPts val="1400"/>
              <a:buAutoNum type="arabicPeriod"/>
            </a:pPr>
            <a:r>
              <a:rPr lang="en">
                <a:solidFill>
                  <a:schemeClr val="dk1"/>
                </a:solidFill>
              </a:rPr>
              <a:t>Uncheck the (Ozone and PM) box under the Contours tab on the left side of the screen</a:t>
            </a:r>
            <a:endParaRPr>
              <a:solidFill>
                <a:schemeClr val="dk1"/>
              </a:solidFill>
            </a:endParaRPr>
          </a:p>
          <a:p>
            <a:pPr indent="-317500" lvl="0" marL="457200" rtl="0" algn="l">
              <a:spcBef>
                <a:spcPts val="0"/>
              </a:spcBef>
              <a:spcAft>
                <a:spcPts val="0"/>
              </a:spcAft>
              <a:buClr>
                <a:schemeClr val="dk1"/>
              </a:buClr>
              <a:buSzPts val="1400"/>
              <a:buAutoNum type="arabicPeriod"/>
            </a:pPr>
            <a:r>
              <a:rPr lang="en">
                <a:solidFill>
                  <a:schemeClr val="dk1"/>
                </a:solidFill>
              </a:rPr>
              <a:t>Click on the PM2.5 tab (the fourth one in the box)</a:t>
            </a:r>
            <a:endParaRPr>
              <a:solidFill>
                <a:schemeClr val="dk1"/>
              </a:solidFill>
            </a:endParaRPr>
          </a:p>
          <a:p>
            <a:pPr indent="-317500" lvl="0" marL="457200" rtl="0" algn="l">
              <a:spcBef>
                <a:spcPts val="0"/>
              </a:spcBef>
              <a:spcAft>
                <a:spcPts val="0"/>
              </a:spcAft>
              <a:buClr>
                <a:schemeClr val="dk1"/>
              </a:buClr>
              <a:buSzPts val="1400"/>
              <a:buAutoNum type="arabicPeriod"/>
            </a:pPr>
            <a:r>
              <a:rPr lang="en">
                <a:solidFill>
                  <a:schemeClr val="dk1"/>
                </a:solidFill>
              </a:rPr>
              <a:t>Click on the Legend tab on the right side of the screen</a:t>
            </a:r>
            <a:endParaRPr>
              <a:solidFill>
                <a:schemeClr val="dk1"/>
              </a:solidFill>
            </a:endParaRPr>
          </a:p>
          <a:p>
            <a:pPr indent="-317500" lvl="0" marL="457200" rtl="0" algn="l">
              <a:spcBef>
                <a:spcPts val="0"/>
              </a:spcBef>
              <a:spcAft>
                <a:spcPts val="0"/>
              </a:spcAft>
              <a:buClr>
                <a:schemeClr val="dk1"/>
              </a:buClr>
              <a:buSzPts val="1400"/>
              <a:buAutoNum type="arabicPeriod"/>
            </a:pPr>
            <a:r>
              <a:rPr lang="en">
                <a:solidFill>
                  <a:schemeClr val="dk1"/>
                </a:solidFill>
              </a:rPr>
              <a:t>Click on the calendar icon on the bottom of the page on the right side of the screen</a:t>
            </a:r>
            <a:endParaRPr>
              <a:solidFill>
                <a:schemeClr val="dk1"/>
              </a:solidFill>
            </a:endParaRPr>
          </a:p>
          <a:p>
            <a:pPr indent="-317500" lvl="0" marL="457200" rtl="0" algn="l">
              <a:spcBef>
                <a:spcPts val="0"/>
              </a:spcBef>
              <a:spcAft>
                <a:spcPts val="0"/>
              </a:spcAft>
              <a:buClr>
                <a:schemeClr val="dk1"/>
              </a:buClr>
              <a:buSzPts val="1400"/>
              <a:buAutoNum type="arabicPeriod"/>
            </a:pPr>
            <a:r>
              <a:rPr lang="en">
                <a:solidFill>
                  <a:schemeClr val="dk1"/>
                </a:solidFill>
              </a:rPr>
              <a:t>Use the left and right arrows to go to September and pick a date</a:t>
            </a:r>
            <a:endParaRPr>
              <a:solidFill>
                <a:schemeClr val="dk1"/>
              </a:solidFill>
            </a:endParaRPr>
          </a:p>
          <a:p>
            <a:pPr indent="-317500" lvl="0" marL="457200" rtl="0" algn="l">
              <a:spcBef>
                <a:spcPts val="0"/>
              </a:spcBef>
              <a:spcAft>
                <a:spcPts val="0"/>
              </a:spcAft>
              <a:buClr>
                <a:schemeClr val="dk1"/>
              </a:buClr>
              <a:buSzPts val="1400"/>
              <a:buAutoNum type="arabicPeriod"/>
            </a:pPr>
            <a:r>
              <a:rPr lang="en">
                <a:solidFill>
                  <a:schemeClr val="dk1"/>
                </a:solidFill>
              </a:rPr>
              <a:t>Make sure that the year on the bottom is on 2020</a:t>
            </a:r>
            <a:endParaRPr>
              <a:solidFill>
                <a:schemeClr val="dk1"/>
              </a:solidFill>
            </a:endParaRPr>
          </a:p>
          <a:p>
            <a:pPr indent="-317500" lvl="0" marL="457200" rtl="0" algn="l">
              <a:spcBef>
                <a:spcPts val="0"/>
              </a:spcBef>
              <a:spcAft>
                <a:spcPts val="0"/>
              </a:spcAft>
              <a:buClr>
                <a:schemeClr val="dk1"/>
              </a:buClr>
              <a:buSzPts val="1400"/>
              <a:buAutoNum type="arabicPeriod"/>
            </a:pPr>
            <a:r>
              <a:rPr lang="en">
                <a:solidFill>
                  <a:schemeClr val="dk1"/>
                </a:solidFill>
              </a:rPr>
              <a:t>Repeat steps 7 and 8 with various dates to see the impacts of forest fires on Air quality</a:t>
            </a:r>
            <a:endParaRPr>
              <a:solidFill>
                <a:schemeClr val="dk1"/>
              </a:solidFill>
            </a:endParaRPr>
          </a:p>
          <a:p>
            <a:pPr indent="0" lvl="0" marL="0" rtl="0" algn="l">
              <a:spcBef>
                <a:spcPts val="0"/>
              </a:spcBef>
              <a:spcAft>
                <a:spcPts val="0"/>
              </a:spcAft>
              <a:buNone/>
            </a:pPr>
            <a:r>
              <a:rPr lang="en">
                <a:solidFill>
                  <a:schemeClr val="dk1"/>
                </a:solidFill>
              </a:rPr>
              <a:t>Suggested dates: August 17th,2020 to October 14th, 2020. You can see the changes in other years and days as well.</a:t>
            </a:r>
            <a:endParaRPr>
              <a:solidFill>
                <a:schemeClr val="dk1"/>
              </a:solidFill>
            </a:endParaRPr>
          </a:p>
          <a:p>
            <a:pPr indent="0" lvl="0" marL="177800" rtl="0" algn="l">
              <a:lnSpc>
                <a:spcPct val="90000"/>
              </a:lnSpc>
              <a:spcBef>
                <a:spcPts val="0"/>
              </a:spcBef>
              <a:spcAft>
                <a:spcPts val="0"/>
              </a:spcAft>
              <a:buNone/>
            </a:pPr>
            <a:r>
              <a:t/>
            </a:r>
            <a:endParaRPr sz="1800">
              <a:solidFill>
                <a:schemeClr val="dk1"/>
              </a:solidFill>
              <a:latin typeface="Calibri"/>
              <a:ea typeface="Calibri"/>
              <a:cs typeface="Calibri"/>
              <a:sym typeface="Calibri"/>
            </a:endParaRPr>
          </a:p>
          <a:p>
            <a:pPr indent="0" lvl="0" marL="0" rtl="0" algn="l">
              <a:spcBef>
                <a:spcPts val="0"/>
              </a:spcBef>
              <a:spcAft>
                <a:spcPts val="0"/>
              </a:spcAft>
              <a:buNone/>
            </a:pPr>
            <a:r>
              <a:t/>
            </a:r>
            <a:endParaRPr/>
          </a:p>
        </p:txBody>
      </p:sp>
      <p:sp>
        <p:nvSpPr>
          <p:cNvPr id="285" name="Google Shape;285;gb3fc6306f0_0_4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gb3fc6306f0_0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Activity: https://gispub.epa.gov/airnow/</a:t>
            </a:r>
            <a:endParaRPr>
              <a:solidFill>
                <a:schemeClr val="dk1"/>
              </a:solidFill>
            </a:endParaRPr>
          </a:p>
          <a:p>
            <a:pPr indent="0" lvl="0" marL="0" rtl="0" algn="l">
              <a:spcBef>
                <a:spcPts val="0"/>
              </a:spcBef>
              <a:spcAft>
                <a:spcPts val="0"/>
              </a:spcAft>
              <a:buNone/>
            </a:pPr>
            <a:r>
              <a:rPr lang="en">
                <a:solidFill>
                  <a:schemeClr val="dk1"/>
                </a:solidFill>
              </a:rPr>
              <a:t>Steps</a:t>
            </a:r>
            <a:endParaRPr>
              <a:solidFill>
                <a:schemeClr val="dk1"/>
              </a:solidFill>
            </a:endParaRPr>
          </a:p>
          <a:p>
            <a:pPr indent="-317500" lvl="0" marL="457200" rtl="0" algn="l">
              <a:spcBef>
                <a:spcPts val="0"/>
              </a:spcBef>
              <a:spcAft>
                <a:spcPts val="0"/>
              </a:spcAft>
              <a:buClr>
                <a:schemeClr val="dk1"/>
              </a:buClr>
              <a:buSzPts val="1400"/>
              <a:buAutoNum type="arabicPeriod"/>
            </a:pPr>
            <a:r>
              <a:rPr lang="en">
                <a:solidFill>
                  <a:schemeClr val="dk1"/>
                </a:solidFill>
              </a:rPr>
              <a:t>Go to </a:t>
            </a:r>
            <a:r>
              <a:rPr lang="en" u="sng">
                <a:solidFill>
                  <a:srgbClr val="0563C1"/>
                </a:solidFill>
                <a:hlinkClick r:id="rId2">
                  <a:extLst>
                    <a:ext uri="{A12FA001-AC4F-418D-AE19-62706E023703}">
                      <ahyp:hlinkClr val="tx"/>
                    </a:ext>
                  </a:extLst>
                </a:hlinkClick>
              </a:rPr>
              <a:t>https://gispub.epa.gov/airnow/</a:t>
            </a:r>
            <a:endParaRPr>
              <a:solidFill>
                <a:schemeClr val="dk1"/>
              </a:solidFill>
            </a:endParaRPr>
          </a:p>
          <a:p>
            <a:pPr indent="-317500" lvl="0" marL="457200" rtl="0" algn="l">
              <a:spcBef>
                <a:spcPts val="0"/>
              </a:spcBef>
              <a:spcAft>
                <a:spcPts val="0"/>
              </a:spcAft>
              <a:buClr>
                <a:schemeClr val="dk1"/>
              </a:buClr>
              <a:buSzPts val="1400"/>
              <a:buAutoNum type="arabicPeriod"/>
            </a:pPr>
            <a:r>
              <a:rPr lang="en">
                <a:solidFill>
                  <a:schemeClr val="dk1"/>
                </a:solidFill>
              </a:rPr>
              <a:t>Click on the Archive Tab on the top </a:t>
            </a:r>
            <a:endParaRPr>
              <a:solidFill>
                <a:schemeClr val="dk1"/>
              </a:solidFill>
            </a:endParaRPr>
          </a:p>
          <a:p>
            <a:pPr indent="-317500" lvl="0" marL="457200" rtl="0" algn="l">
              <a:spcBef>
                <a:spcPts val="0"/>
              </a:spcBef>
              <a:spcAft>
                <a:spcPts val="0"/>
              </a:spcAft>
              <a:buClr>
                <a:schemeClr val="dk1"/>
              </a:buClr>
              <a:buSzPts val="1400"/>
              <a:buAutoNum type="arabicPeriod"/>
            </a:pPr>
            <a:r>
              <a:rPr lang="en">
                <a:solidFill>
                  <a:schemeClr val="dk1"/>
                </a:solidFill>
              </a:rPr>
              <a:t>Uncheck the (Ozone and PM) box under the Contours tab on the left side of the screen</a:t>
            </a:r>
            <a:endParaRPr>
              <a:solidFill>
                <a:schemeClr val="dk1"/>
              </a:solidFill>
            </a:endParaRPr>
          </a:p>
          <a:p>
            <a:pPr indent="-317500" lvl="0" marL="457200" rtl="0" algn="l">
              <a:spcBef>
                <a:spcPts val="0"/>
              </a:spcBef>
              <a:spcAft>
                <a:spcPts val="0"/>
              </a:spcAft>
              <a:buClr>
                <a:schemeClr val="dk1"/>
              </a:buClr>
              <a:buSzPts val="1400"/>
              <a:buAutoNum type="arabicPeriod"/>
            </a:pPr>
            <a:r>
              <a:rPr lang="en">
                <a:solidFill>
                  <a:schemeClr val="dk1"/>
                </a:solidFill>
              </a:rPr>
              <a:t>Click on the PM2.5 tab (the fourth one in the box)</a:t>
            </a:r>
            <a:endParaRPr>
              <a:solidFill>
                <a:schemeClr val="dk1"/>
              </a:solidFill>
            </a:endParaRPr>
          </a:p>
          <a:p>
            <a:pPr indent="-317500" lvl="0" marL="457200" rtl="0" algn="l">
              <a:spcBef>
                <a:spcPts val="0"/>
              </a:spcBef>
              <a:spcAft>
                <a:spcPts val="0"/>
              </a:spcAft>
              <a:buClr>
                <a:schemeClr val="dk1"/>
              </a:buClr>
              <a:buSzPts val="1400"/>
              <a:buAutoNum type="arabicPeriod"/>
            </a:pPr>
            <a:r>
              <a:rPr lang="en">
                <a:solidFill>
                  <a:schemeClr val="dk1"/>
                </a:solidFill>
              </a:rPr>
              <a:t>Click on the Legend tab on the right side of the screen</a:t>
            </a:r>
            <a:endParaRPr>
              <a:solidFill>
                <a:schemeClr val="dk1"/>
              </a:solidFill>
            </a:endParaRPr>
          </a:p>
          <a:p>
            <a:pPr indent="-317500" lvl="0" marL="457200" rtl="0" algn="l">
              <a:spcBef>
                <a:spcPts val="0"/>
              </a:spcBef>
              <a:spcAft>
                <a:spcPts val="0"/>
              </a:spcAft>
              <a:buClr>
                <a:schemeClr val="dk1"/>
              </a:buClr>
              <a:buSzPts val="1400"/>
              <a:buAutoNum type="arabicPeriod"/>
            </a:pPr>
            <a:r>
              <a:rPr lang="en">
                <a:solidFill>
                  <a:schemeClr val="dk1"/>
                </a:solidFill>
              </a:rPr>
              <a:t>Click on the calendar icon on the bottom of the page on the right side of the screen</a:t>
            </a:r>
            <a:endParaRPr>
              <a:solidFill>
                <a:schemeClr val="dk1"/>
              </a:solidFill>
            </a:endParaRPr>
          </a:p>
          <a:p>
            <a:pPr indent="-317500" lvl="0" marL="457200" rtl="0" algn="l">
              <a:spcBef>
                <a:spcPts val="0"/>
              </a:spcBef>
              <a:spcAft>
                <a:spcPts val="0"/>
              </a:spcAft>
              <a:buClr>
                <a:schemeClr val="dk1"/>
              </a:buClr>
              <a:buSzPts val="1400"/>
              <a:buAutoNum type="arabicPeriod"/>
            </a:pPr>
            <a:r>
              <a:rPr lang="en">
                <a:solidFill>
                  <a:schemeClr val="dk1"/>
                </a:solidFill>
              </a:rPr>
              <a:t>Use the left and right arrows to go to September and pick a date</a:t>
            </a:r>
            <a:endParaRPr>
              <a:solidFill>
                <a:schemeClr val="dk1"/>
              </a:solidFill>
            </a:endParaRPr>
          </a:p>
          <a:p>
            <a:pPr indent="-317500" lvl="0" marL="457200" rtl="0" algn="l">
              <a:spcBef>
                <a:spcPts val="0"/>
              </a:spcBef>
              <a:spcAft>
                <a:spcPts val="0"/>
              </a:spcAft>
              <a:buClr>
                <a:schemeClr val="dk1"/>
              </a:buClr>
              <a:buSzPts val="1400"/>
              <a:buAutoNum type="arabicPeriod"/>
            </a:pPr>
            <a:r>
              <a:rPr lang="en">
                <a:solidFill>
                  <a:schemeClr val="dk1"/>
                </a:solidFill>
              </a:rPr>
              <a:t>Make sure that the year on the bottom is on 2020</a:t>
            </a:r>
            <a:endParaRPr>
              <a:solidFill>
                <a:schemeClr val="dk1"/>
              </a:solidFill>
            </a:endParaRPr>
          </a:p>
          <a:p>
            <a:pPr indent="-317500" lvl="0" marL="457200" rtl="0" algn="l">
              <a:spcBef>
                <a:spcPts val="0"/>
              </a:spcBef>
              <a:spcAft>
                <a:spcPts val="0"/>
              </a:spcAft>
              <a:buClr>
                <a:schemeClr val="dk1"/>
              </a:buClr>
              <a:buSzPts val="1400"/>
              <a:buAutoNum type="arabicPeriod"/>
            </a:pPr>
            <a:r>
              <a:rPr lang="en">
                <a:solidFill>
                  <a:schemeClr val="dk1"/>
                </a:solidFill>
              </a:rPr>
              <a:t>Repeat steps 7 and 8 with various dates to see the impacts of forest fires on Air quality</a:t>
            </a:r>
            <a:endParaRPr>
              <a:solidFill>
                <a:schemeClr val="dk1"/>
              </a:solidFill>
            </a:endParaRPr>
          </a:p>
          <a:p>
            <a:pPr indent="0" lvl="0" marL="0" rtl="0" algn="l">
              <a:spcBef>
                <a:spcPts val="0"/>
              </a:spcBef>
              <a:spcAft>
                <a:spcPts val="0"/>
              </a:spcAft>
              <a:buNone/>
            </a:pPr>
            <a:r>
              <a:rPr lang="en">
                <a:solidFill>
                  <a:schemeClr val="dk1"/>
                </a:solidFill>
              </a:rPr>
              <a:t>Suggested dates: August 17th,2020 to October 14th, 2020. You can see the changes in other years and days as well.</a:t>
            </a:r>
            <a:endParaRPr>
              <a:solidFill>
                <a:schemeClr val="dk1"/>
              </a:solidFill>
            </a:endParaRPr>
          </a:p>
          <a:p>
            <a:pPr indent="0" lvl="0" marL="177800" rtl="0" algn="l">
              <a:lnSpc>
                <a:spcPct val="90000"/>
              </a:lnSpc>
              <a:spcBef>
                <a:spcPts val="0"/>
              </a:spcBef>
              <a:spcAft>
                <a:spcPts val="0"/>
              </a:spcAft>
              <a:buNone/>
            </a:pPr>
            <a:r>
              <a:t/>
            </a:r>
            <a:endParaRPr sz="1800">
              <a:solidFill>
                <a:schemeClr val="dk1"/>
              </a:solidFill>
              <a:latin typeface="Calibri"/>
              <a:ea typeface="Calibri"/>
              <a:cs typeface="Calibri"/>
              <a:sym typeface="Calibri"/>
            </a:endParaRPr>
          </a:p>
          <a:p>
            <a:pPr indent="0" lvl="0" marL="0" rtl="0" algn="l">
              <a:spcBef>
                <a:spcPts val="0"/>
              </a:spcBef>
              <a:spcAft>
                <a:spcPts val="0"/>
              </a:spcAft>
              <a:buNone/>
            </a:pPr>
            <a:r>
              <a:t/>
            </a:r>
            <a:endParaRPr/>
          </a:p>
        </p:txBody>
      </p:sp>
      <p:sp>
        <p:nvSpPr>
          <p:cNvPr id="297" name="Google Shape;297;gb3fc6306f0_0_5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gba87ff514d_0_9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Should be graded on effort, information presented, and time limit</a:t>
            </a:r>
            <a:endParaRPr>
              <a:solidFill>
                <a:schemeClr val="dk1"/>
              </a:solidFill>
            </a:endParaRPr>
          </a:p>
          <a:p>
            <a:pPr indent="0" lvl="0" marL="177800" rtl="0" algn="l">
              <a:lnSpc>
                <a:spcPct val="90000"/>
              </a:lnSpc>
              <a:spcBef>
                <a:spcPts val="0"/>
              </a:spcBef>
              <a:spcAft>
                <a:spcPts val="0"/>
              </a:spcAft>
              <a:buNone/>
            </a:pPr>
            <a:r>
              <a:t/>
            </a:r>
            <a:endParaRPr sz="1800">
              <a:solidFill>
                <a:schemeClr val="dk1"/>
              </a:solidFill>
              <a:latin typeface="Calibri"/>
              <a:ea typeface="Calibri"/>
              <a:cs typeface="Calibri"/>
              <a:sym typeface="Calibri"/>
            </a:endParaRPr>
          </a:p>
          <a:p>
            <a:pPr indent="0" lvl="0" marL="0" rtl="0" algn="l">
              <a:spcBef>
                <a:spcPts val="0"/>
              </a:spcBef>
              <a:spcAft>
                <a:spcPts val="0"/>
              </a:spcAft>
              <a:buNone/>
            </a:pPr>
            <a:r>
              <a:t/>
            </a:r>
            <a:endParaRPr/>
          </a:p>
        </p:txBody>
      </p:sp>
      <p:sp>
        <p:nvSpPr>
          <p:cNvPr id="311" name="Google Shape;311;gba87ff514d_0_93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 name="Shape 94"/>
        <p:cNvGrpSpPr/>
        <p:nvPr/>
      </p:nvGrpSpPr>
      <p:grpSpPr>
        <a:xfrm>
          <a:off x="0" y="0"/>
          <a:ext cx="0" cy="0"/>
          <a:chOff x="0" y="0"/>
          <a:chExt cx="0" cy="0"/>
        </a:xfrm>
      </p:grpSpPr>
      <p:sp>
        <p:nvSpPr>
          <p:cNvPr id="95" name="Google Shape;95;gb722525c0d_1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Aerosols: they are </a:t>
            </a:r>
            <a:r>
              <a:rPr lang="en">
                <a:solidFill>
                  <a:schemeClr val="dk1"/>
                </a:solidFill>
              </a:rPr>
              <a:t>solid or liquid particles suspended in air or gas and sometimes referred to as Particulate matter (PM).</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a:p>
        </p:txBody>
      </p:sp>
      <p:sp>
        <p:nvSpPr>
          <p:cNvPr id="96" name="Google Shape;96;gb722525c0d_1_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 name="Shape 318"/>
        <p:cNvGrpSpPr/>
        <p:nvPr/>
      </p:nvGrpSpPr>
      <p:grpSpPr>
        <a:xfrm>
          <a:off x="0" y="0"/>
          <a:ext cx="0" cy="0"/>
          <a:chOff x="0" y="0"/>
          <a:chExt cx="0" cy="0"/>
        </a:xfrm>
      </p:grpSpPr>
      <p:sp>
        <p:nvSpPr>
          <p:cNvPr id="319" name="Google Shape;319;gbaa2ff75ad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0" name="Google Shape;320;gbaa2ff75ad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 name="Shape 324"/>
        <p:cNvGrpSpPr/>
        <p:nvPr/>
      </p:nvGrpSpPr>
      <p:grpSpPr>
        <a:xfrm>
          <a:off x="0" y="0"/>
          <a:ext cx="0" cy="0"/>
          <a:chOff x="0" y="0"/>
          <a:chExt cx="0" cy="0"/>
        </a:xfrm>
      </p:grpSpPr>
      <p:sp>
        <p:nvSpPr>
          <p:cNvPr id="325" name="Google Shape;325;gbaee669eb6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a:p>
            <a:pPr indent="0" lvl="0" marL="177800" rtl="0" algn="l">
              <a:lnSpc>
                <a:spcPct val="90000"/>
              </a:lnSpc>
              <a:spcBef>
                <a:spcPts val="0"/>
              </a:spcBef>
              <a:spcAft>
                <a:spcPts val="0"/>
              </a:spcAft>
              <a:buNone/>
            </a:pPr>
            <a:r>
              <a:t/>
            </a:r>
            <a:endParaRPr sz="1800">
              <a:solidFill>
                <a:schemeClr val="dk1"/>
              </a:solidFill>
              <a:latin typeface="Calibri"/>
              <a:ea typeface="Calibri"/>
              <a:cs typeface="Calibri"/>
              <a:sym typeface="Calibri"/>
            </a:endParaRPr>
          </a:p>
          <a:p>
            <a:pPr indent="0" lvl="0" marL="0" rtl="0" algn="l">
              <a:spcBef>
                <a:spcPts val="0"/>
              </a:spcBef>
              <a:spcAft>
                <a:spcPts val="0"/>
              </a:spcAft>
              <a:buNone/>
            </a:pPr>
            <a:r>
              <a:t/>
            </a:r>
            <a:endParaRPr/>
          </a:p>
        </p:txBody>
      </p:sp>
      <p:sp>
        <p:nvSpPr>
          <p:cNvPr id="326" name="Google Shape;326;gbaee669eb6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 name="Shape 333"/>
        <p:cNvGrpSpPr/>
        <p:nvPr/>
      </p:nvGrpSpPr>
      <p:grpSpPr>
        <a:xfrm>
          <a:off x="0" y="0"/>
          <a:ext cx="0" cy="0"/>
          <a:chOff x="0" y="0"/>
          <a:chExt cx="0" cy="0"/>
        </a:xfrm>
      </p:grpSpPr>
      <p:sp>
        <p:nvSpPr>
          <p:cNvPr id="334" name="Google Shape;334;gae3cbd58a9_2_1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Harvard Six City Study was conducted between 1974 and 1991, looking at individuals in six cities across the United States to determine the effect air pollution had on life expectancy. Researchers measured air pollution within the six cities over time, and at the same time were following up with specific citizens within each city and monitoring their health. Researchers would check in with the volunteers every six months roughly while keeping tabs on levels of pollution, specifically PM2.5 in the city. </a:t>
            </a:r>
            <a:endParaRPr/>
          </a:p>
          <a:p>
            <a:pPr indent="0" lvl="0" marL="0" rtl="0" algn="l">
              <a:spcBef>
                <a:spcPts val="0"/>
              </a:spcBef>
              <a:spcAft>
                <a:spcPts val="0"/>
              </a:spcAft>
              <a:buNone/>
            </a:pPr>
            <a:r>
              <a:rPr lang="en"/>
              <a:t>Volunteers and their daily habits were accounted for as well to levelize every person in the study that way no individuals were at an automatic disadvantage due to their habits. The health was “normalized” in the study. </a:t>
            </a:r>
            <a:endParaRPr/>
          </a:p>
        </p:txBody>
      </p:sp>
      <p:sp>
        <p:nvSpPr>
          <p:cNvPr id="335" name="Google Shape;335;gae3cbd58a9_2_10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2" name="Shape 342"/>
        <p:cNvGrpSpPr/>
        <p:nvPr/>
      </p:nvGrpSpPr>
      <p:grpSpPr>
        <a:xfrm>
          <a:off x="0" y="0"/>
          <a:ext cx="0" cy="0"/>
          <a:chOff x="0" y="0"/>
          <a:chExt cx="0" cy="0"/>
        </a:xfrm>
      </p:grpSpPr>
      <p:sp>
        <p:nvSpPr>
          <p:cNvPr id="343" name="Google Shape;343;gae3cbd58a9_2_1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Over time what was found was that the life expectancy, or the “probability of survival” of these individuals </a:t>
            </a:r>
            <a:r>
              <a:rPr lang="en"/>
              <a:t>varied</a:t>
            </a:r>
            <a:r>
              <a:rPr lang="en"/>
              <a:t> based on the city they lived in. (refer to notes on specifics of the study)</a:t>
            </a:r>
            <a:endParaRPr/>
          </a:p>
          <a:p>
            <a:pPr indent="0" lvl="0" marL="0" rtl="0" algn="l">
              <a:spcBef>
                <a:spcPts val="0"/>
              </a:spcBef>
              <a:spcAft>
                <a:spcPts val="0"/>
              </a:spcAft>
              <a:buNone/>
            </a:pPr>
            <a:r>
              <a:rPr lang="en"/>
              <a:t>The biggest takeaway is how air pollution has a direct and measurable effect on human wellbeing. </a:t>
            </a:r>
            <a:endParaRPr/>
          </a:p>
        </p:txBody>
      </p:sp>
      <p:sp>
        <p:nvSpPr>
          <p:cNvPr id="344" name="Google Shape;344;gae3cbd58a9_2_10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0" name="Shape 360"/>
        <p:cNvGrpSpPr/>
        <p:nvPr/>
      </p:nvGrpSpPr>
      <p:grpSpPr>
        <a:xfrm>
          <a:off x="0" y="0"/>
          <a:ext cx="0" cy="0"/>
          <a:chOff x="0" y="0"/>
          <a:chExt cx="0" cy="0"/>
        </a:xfrm>
      </p:grpSpPr>
      <p:sp>
        <p:nvSpPr>
          <p:cNvPr id="361" name="Google Shape;361;gba87ff514d_0_8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Beijing: </a:t>
            </a:r>
            <a:r>
              <a:rPr lang="en" sz="1200">
                <a:solidFill>
                  <a:srgbClr val="202124"/>
                </a:solidFill>
                <a:highlight>
                  <a:srgbClr val="FFFFFF"/>
                </a:highlight>
              </a:rPr>
              <a:t>The </a:t>
            </a:r>
            <a:r>
              <a:rPr b="1" lang="en" sz="1200">
                <a:solidFill>
                  <a:srgbClr val="202124"/>
                </a:solidFill>
              </a:rPr>
              <a:t>air pollution</a:t>
            </a:r>
            <a:r>
              <a:rPr lang="en" sz="1200">
                <a:solidFill>
                  <a:srgbClr val="202124"/>
                </a:solidFill>
                <a:highlight>
                  <a:srgbClr val="FFFFFF"/>
                </a:highlight>
              </a:rPr>
              <a:t> in </a:t>
            </a:r>
            <a:r>
              <a:rPr b="1" lang="en" sz="1200">
                <a:solidFill>
                  <a:srgbClr val="202124"/>
                </a:solidFill>
              </a:rPr>
              <a:t>Beijing</a:t>
            </a:r>
            <a:r>
              <a:rPr lang="en" sz="1200">
                <a:solidFill>
                  <a:srgbClr val="202124"/>
                </a:solidFill>
                <a:highlight>
                  <a:srgbClr val="FFFFFF"/>
                </a:highlight>
              </a:rPr>
              <a:t> causes lower birth rates and higher adult mortality from respiratory </a:t>
            </a:r>
            <a:r>
              <a:rPr b="1" lang="en" sz="1200">
                <a:solidFill>
                  <a:srgbClr val="202124"/>
                </a:solidFill>
              </a:rPr>
              <a:t>related</a:t>
            </a:r>
            <a:r>
              <a:rPr lang="en" sz="1200">
                <a:solidFill>
                  <a:srgbClr val="202124"/>
                </a:solidFill>
                <a:highlight>
                  <a:srgbClr val="FFFFFF"/>
                </a:highlight>
              </a:rPr>
              <a:t> diseases. Lung cancer rates have risen over 60% in the past decade, although the smoking rate has not increased. - </a:t>
            </a:r>
            <a:endParaRPr sz="1200">
              <a:solidFill>
                <a:srgbClr val="202124"/>
              </a:solidFill>
              <a:highlight>
                <a:srgbClr val="FFFFFF"/>
              </a:highlight>
            </a:endParaRPr>
          </a:p>
          <a:p>
            <a:pPr indent="0" lvl="0" marL="0" rtl="0" algn="l">
              <a:spcBef>
                <a:spcPts val="0"/>
              </a:spcBef>
              <a:spcAft>
                <a:spcPts val="0"/>
              </a:spcAft>
              <a:buNone/>
            </a:pPr>
            <a:r>
              <a:rPr lang="en" sz="900" u="sng">
                <a:solidFill>
                  <a:schemeClr val="hlink"/>
                </a:solidFill>
                <a:hlinkClick r:id="rId2"/>
              </a:rPr>
              <a:t>https://ohiostate.pressbooks.pub/sciencebites/chapter/causes-and-consequences-of-air-pollution-in-beijing-china/</a:t>
            </a:r>
            <a:endParaRPr sz="900" u="sng">
              <a:solidFill>
                <a:srgbClr val="595959"/>
              </a:solidFill>
            </a:endParaRPr>
          </a:p>
          <a:p>
            <a:pPr indent="0" lvl="0" marL="0" rtl="0" algn="l">
              <a:spcBef>
                <a:spcPts val="0"/>
              </a:spcBef>
              <a:spcAft>
                <a:spcPts val="0"/>
              </a:spcAft>
              <a:buNone/>
            </a:pPr>
            <a:r>
              <a:t/>
            </a:r>
            <a:endParaRPr sz="900" u="sng">
              <a:solidFill>
                <a:srgbClr val="595959"/>
              </a:solidFill>
            </a:endParaRPr>
          </a:p>
          <a:p>
            <a:pPr indent="0" lvl="0" marL="0" rtl="0" algn="l">
              <a:spcBef>
                <a:spcPts val="0"/>
              </a:spcBef>
              <a:spcAft>
                <a:spcPts val="0"/>
              </a:spcAft>
              <a:buNone/>
            </a:pPr>
            <a:r>
              <a:rPr lang="en" sz="1200">
                <a:solidFill>
                  <a:srgbClr val="595959"/>
                </a:solidFill>
              </a:rPr>
              <a:t>New Delhi: high rates of cardiovascular diseases caused by PM2.5. Air also contains unsafe levels of sulfur dioxide, nitrous oxide, and carbon monoxide, resulting in higher rates of strokes, heart attacks, and </a:t>
            </a:r>
            <a:r>
              <a:rPr lang="en" sz="1200">
                <a:solidFill>
                  <a:srgbClr val="595959"/>
                </a:solidFill>
              </a:rPr>
              <a:t>respiratory</a:t>
            </a:r>
            <a:r>
              <a:rPr lang="en" sz="1200">
                <a:solidFill>
                  <a:srgbClr val="595959"/>
                </a:solidFill>
              </a:rPr>
              <a:t> illnesses than anywhere else in the world</a:t>
            </a:r>
            <a:endParaRPr sz="900" u="sng">
              <a:solidFill>
                <a:srgbClr val="595959"/>
              </a:solidFill>
            </a:endParaRPr>
          </a:p>
        </p:txBody>
      </p:sp>
      <p:sp>
        <p:nvSpPr>
          <p:cNvPr id="362" name="Google Shape;362;gba87ff514d_0_89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9" name="Shape 369"/>
        <p:cNvGrpSpPr/>
        <p:nvPr/>
      </p:nvGrpSpPr>
      <p:grpSpPr>
        <a:xfrm>
          <a:off x="0" y="0"/>
          <a:ext cx="0" cy="0"/>
          <a:chOff x="0" y="0"/>
          <a:chExt cx="0" cy="0"/>
        </a:xfrm>
      </p:grpSpPr>
      <p:sp>
        <p:nvSpPr>
          <p:cNvPr id="370" name="Google Shape;370;gba87ff514d_0_9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Photos above show the air pollution in Beijing (clear versus normal day) and New Delhi. Images are typical of the dense smog that can hang over cities for weeks at a time.</a:t>
            </a:r>
            <a:endParaRPr/>
          </a:p>
          <a:p>
            <a:pPr indent="-317500" lvl="0" marL="457200" rtl="0" algn="l">
              <a:spcBef>
                <a:spcPts val="0"/>
              </a:spcBef>
              <a:spcAft>
                <a:spcPts val="0"/>
              </a:spcAft>
              <a:buSzPts val="1400"/>
              <a:buChar char="-"/>
            </a:pPr>
            <a:r>
              <a:rPr lang="en"/>
              <a:t>Imagine not being able to go play sports because of the condition of the air</a:t>
            </a:r>
            <a:endParaRPr/>
          </a:p>
          <a:p>
            <a:pPr indent="-317500" lvl="0" marL="457200" rtl="0" algn="l">
              <a:spcBef>
                <a:spcPts val="0"/>
              </a:spcBef>
              <a:spcAft>
                <a:spcPts val="0"/>
              </a:spcAft>
              <a:buSzPts val="1400"/>
              <a:buChar char="-"/>
            </a:pPr>
            <a:r>
              <a:rPr lang="en"/>
              <a:t>You can only step outside for minutes at a time without running risk of major health effects</a:t>
            </a:r>
            <a:endParaRPr/>
          </a:p>
          <a:p>
            <a:pPr indent="-317500" lvl="0" marL="457200" rtl="0" algn="l">
              <a:spcBef>
                <a:spcPts val="0"/>
              </a:spcBef>
              <a:spcAft>
                <a:spcPts val="0"/>
              </a:spcAft>
              <a:buSzPts val="1400"/>
              <a:buChar char="-"/>
            </a:pPr>
            <a:r>
              <a:rPr lang="en"/>
              <a:t>What are ways to combat this level of pollution? </a:t>
            </a:r>
            <a:endParaRPr/>
          </a:p>
        </p:txBody>
      </p:sp>
      <p:sp>
        <p:nvSpPr>
          <p:cNvPr id="371" name="Google Shape;371;gba87ff514d_0_91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1" name="Shape 381"/>
        <p:cNvGrpSpPr/>
        <p:nvPr/>
      </p:nvGrpSpPr>
      <p:grpSpPr>
        <a:xfrm>
          <a:off x="0" y="0"/>
          <a:ext cx="0" cy="0"/>
          <a:chOff x="0" y="0"/>
          <a:chExt cx="0" cy="0"/>
        </a:xfrm>
      </p:grpSpPr>
      <p:sp>
        <p:nvSpPr>
          <p:cNvPr id="382" name="Google Shape;382;gb3fc630582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Clr>
                <a:schemeClr val="dk1"/>
              </a:buClr>
              <a:buSzPts val="1400"/>
              <a:buChar char="●"/>
            </a:pPr>
            <a:r>
              <a:rPr lang="en">
                <a:solidFill>
                  <a:schemeClr val="dk1"/>
                </a:solidFill>
              </a:rPr>
              <a:t>Each letter corresponds to a city where the experiment was done. </a:t>
            </a:r>
            <a:endParaRPr>
              <a:solidFill>
                <a:schemeClr val="dk1"/>
              </a:solidFill>
            </a:endParaRPr>
          </a:p>
          <a:p>
            <a:pPr indent="-317500" lvl="1" marL="914400" rtl="0" algn="l">
              <a:spcBef>
                <a:spcPts val="0"/>
              </a:spcBef>
              <a:spcAft>
                <a:spcPts val="0"/>
              </a:spcAft>
              <a:buClr>
                <a:schemeClr val="dk1"/>
              </a:buClr>
              <a:buSzPts val="1400"/>
              <a:buChar char="○"/>
            </a:pPr>
            <a:r>
              <a:rPr lang="en">
                <a:solidFill>
                  <a:schemeClr val="dk1"/>
                </a:solidFill>
              </a:rPr>
              <a:t>P = Portage, Wisconsin; T = Topeka, Kansas; W = Watertown, Massachusetts; L = St. Louis, Missouri; H = Harriman, Tennessee; S = Steubenville, Ohio. Period 1 = 1974–1989; Period 2 = 1990–1998. </a:t>
            </a:r>
            <a:endParaRPr>
              <a:solidFill>
                <a:schemeClr val="dk1"/>
              </a:solidFill>
            </a:endParaRPr>
          </a:p>
          <a:p>
            <a:pPr indent="-317500" lvl="0" marL="457200" rtl="0" algn="l">
              <a:spcBef>
                <a:spcPts val="0"/>
              </a:spcBef>
              <a:spcAft>
                <a:spcPts val="0"/>
              </a:spcAft>
              <a:buClr>
                <a:schemeClr val="dk1"/>
              </a:buClr>
              <a:buSzPts val="1400"/>
              <a:buChar char="●"/>
            </a:pPr>
            <a:r>
              <a:rPr lang="en">
                <a:solidFill>
                  <a:schemeClr val="dk1"/>
                </a:solidFill>
              </a:rPr>
              <a:t>T</a:t>
            </a:r>
            <a:r>
              <a:rPr lang="en">
                <a:solidFill>
                  <a:schemeClr val="dk1"/>
                </a:solidFill>
              </a:rPr>
              <a:t>he graph shows that increased PM concentrations in the atmosphere are associated with an increased mortality. </a:t>
            </a:r>
            <a:endParaRPr>
              <a:solidFill>
                <a:schemeClr val="dk1"/>
              </a:solidFill>
            </a:endParaRPr>
          </a:p>
          <a:p>
            <a:pPr indent="0" lvl="0" marL="457200" rtl="0" algn="l">
              <a:spcBef>
                <a:spcPts val="0"/>
              </a:spcBef>
              <a:spcAft>
                <a:spcPts val="0"/>
              </a:spcAft>
              <a:buNone/>
            </a:pPr>
            <a:r>
              <a:t/>
            </a:r>
            <a:endParaRPr>
              <a:solidFill>
                <a:schemeClr val="dk1"/>
              </a:solidFill>
            </a:endParaRPr>
          </a:p>
        </p:txBody>
      </p:sp>
      <p:sp>
        <p:nvSpPr>
          <p:cNvPr id="383" name="Google Shape;383;gb3fc630582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0" name="Shape 390"/>
        <p:cNvGrpSpPr/>
        <p:nvPr/>
      </p:nvGrpSpPr>
      <p:grpSpPr>
        <a:xfrm>
          <a:off x="0" y="0"/>
          <a:ext cx="0" cy="0"/>
          <a:chOff x="0" y="0"/>
          <a:chExt cx="0" cy="0"/>
        </a:xfrm>
      </p:grpSpPr>
      <p:sp>
        <p:nvSpPr>
          <p:cNvPr id="391" name="Google Shape;391;gb7691f8779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M</a:t>
            </a:r>
            <a:r>
              <a:rPr baseline="-25000" lang="en">
                <a:solidFill>
                  <a:schemeClr val="dk1"/>
                </a:solidFill>
              </a:rPr>
              <a:t>PM2.5</a:t>
            </a:r>
            <a:r>
              <a:rPr lang="en">
                <a:solidFill>
                  <a:schemeClr val="dk1"/>
                </a:solidFill>
              </a:rPr>
              <a:t> equals </a:t>
            </a:r>
            <a:r>
              <a:rPr lang="en">
                <a:solidFill>
                  <a:schemeClr val="dk1"/>
                </a:solidFill>
              </a:rPr>
              <a:t>AF times M</a:t>
            </a:r>
            <a:r>
              <a:rPr baseline="-25000" lang="en">
                <a:solidFill>
                  <a:schemeClr val="dk1"/>
                </a:solidFill>
              </a:rPr>
              <a:t>total</a:t>
            </a:r>
            <a:endParaRPr>
              <a:solidFill>
                <a:schemeClr val="dk1"/>
              </a:solidFill>
            </a:endParaRPr>
          </a:p>
          <a:p>
            <a:pPr indent="-317500" lvl="0" marL="457200" rtl="0" algn="l">
              <a:spcBef>
                <a:spcPts val="0"/>
              </a:spcBef>
              <a:spcAft>
                <a:spcPts val="0"/>
              </a:spcAft>
              <a:buClr>
                <a:schemeClr val="dk1"/>
              </a:buClr>
              <a:buSzPts val="1400"/>
              <a:buChar char="●"/>
            </a:pPr>
            <a:r>
              <a:rPr lang="en">
                <a:solidFill>
                  <a:schemeClr val="dk1"/>
                </a:solidFill>
              </a:rPr>
              <a:t>M</a:t>
            </a:r>
            <a:r>
              <a:rPr baseline="-25000" lang="en">
                <a:solidFill>
                  <a:schemeClr val="dk1"/>
                </a:solidFill>
              </a:rPr>
              <a:t>PM2.5</a:t>
            </a:r>
            <a:r>
              <a:rPr lang="en">
                <a:solidFill>
                  <a:schemeClr val="dk1"/>
                </a:solidFill>
              </a:rPr>
              <a:t> : Mortality rate due to PM</a:t>
            </a:r>
            <a:r>
              <a:rPr baseline="-25000" lang="en">
                <a:solidFill>
                  <a:schemeClr val="dk1"/>
                </a:solidFill>
              </a:rPr>
              <a:t>2.5 </a:t>
            </a:r>
            <a:endParaRPr baseline="-25000">
              <a:solidFill>
                <a:schemeClr val="dk1"/>
              </a:solidFill>
            </a:endParaRPr>
          </a:p>
          <a:p>
            <a:pPr indent="-317500" lvl="0" marL="457200" rtl="0" algn="l">
              <a:spcBef>
                <a:spcPts val="0"/>
              </a:spcBef>
              <a:spcAft>
                <a:spcPts val="0"/>
              </a:spcAft>
              <a:buClr>
                <a:schemeClr val="dk1"/>
              </a:buClr>
              <a:buSzPts val="1400"/>
              <a:buChar char="●"/>
            </a:pPr>
            <a:r>
              <a:rPr lang="en">
                <a:solidFill>
                  <a:schemeClr val="dk1"/>
                </a:solidFill>
              </a:rPr>
              <a:t>AF: Attributable Fraction = (Mortality rate due to PM</a:t>
            </a:r>
            <a:r>
              <a:rPr baseline="-25000" lang="en">
                <a:solidFill>
                  <a:schemeClr val="dk1"/>
                </a:solidFill>
              </a:rPr>
              <a:t>2.5</a:t>
            </a:r>
            <a:r>
              <a:rPr lang="en">
                <a:solidFill>
                  <a:schemeClr val="dk1"/>
                </a:solidFill>
              </a:rPr>
              <a:t>) divided by the (Total Premature mortality rate), this can also be calculated by the equation below</a:t>
            </a:r>
            <a:endParaRPr>
              <a:solidFill>
                <a:schemeClr val="dk1"/>
              </a:solidFill>
            </a:endParaRPr>
          </a:p>
          <a:p>
            <a:pPr indent="-317500" lvl="0" marL="457200" rtl="0" algn="l">
              <a:spcBef>
                <a:spcPts val="0"/>
              </a:spcBef>
              <a:spcAft>
                <a:spcPts val="0"/>
              </a:spcAft>
              <a:buClr>
                <a:schemeClr val="dk1"/>
              </a:buClr>
              <a:buSzPts val="1400"/>
              <a:buChar char="●"/>
            </a:pPr>
            <a:r>
              <a:rPr lang="en">
                <a:solidFill>
                  <a:schemeClr val="dk1"/>
                </a:solidFill>
              </a:rPr>
              <a:t>M</a:t>
            </a:r>
            <a:r>
              <a:rPr baseline="-25000" lang="en">
                <a:solidFill>
                  <a:schemeClr val="dk1"/>
                </a:solidFill>
              </a:rPr>
              <a:t>total</a:t>
            </a:r>
            <a:r>
              <a:rPr lang="en">
                <a:solidFill>
                  <a:schemeClr val="dk1"/>
                </a:solidFill>
              </a:rPr>
              <a:t> : Total Mortality rate in a given time</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AF equals 1 minus e to the power of (-</a:t>
            </a:r>
            <a:r>
              <a:rPr lang="en">
                <a:solidFill>
                  <a:schemeClr val="dk1"/>
                </a:solidFill>
              </a:rPr>
              <a:t>β times C)</a:t>
            </a:r>
            <a:endParaRPr>
              <a:solidFill>
                <a:schemeClr val="dk1"/>
              </a:solidFill>
            </a:endParaRPr>
          </a:p>
          <a:p>
            <a:pPr indent="0" lvl="0" marL="0" rtl="0" algn="l">
              <a:spcBef>
                <a:spcPts val="0"/>
              </a:spcBef>
              <a:spcAft>
                <a:spcPts val="0"/>
              </a:spcAft>
              <a:buNone/>
            </a:pPr>
            <a:r>
              <a:rPr lang="en">
                <a:solidFill>
                  <a:schemeClr val="dk1"/>
                </a:solidFill>
              </a:rPr>
              <a:t>AF= 1-e</a:t>
            </a:r>
            <a:r>
              <a:rPr baseline="30000" lang="en">
                <a:solidFill>
                  <a:schemeClr val="dk1"/>
                </a:solidFill>
              </a:rPr>
              <a:t>(-β x C)</a:t>
            </a:r>
            <a:endParaRPr baseline="30000">
              <a:solidFill>
                <a:schemeClr val="dk1"/>
              </a:solidFill>
            </a:endParaRPr>
          </a:p>
          <a:p>
            <a:pPr indent="-317500" lvl="0" marL="457200" rtl="0" algn="l">
              <a:spcBef>
                <a:spcPts val="0"/>
              </a:spcBef>
              <a:spcAft>
                <a:spcPts val="0"/>
              </a:spcAft>
              <a:buClr>
                <a:schemeClr val="dk1"/>
              </a:buClr>
              <a:buSzPts val="1400"/>
              <a:buChar char="●"/>
            </a:pPr>
            <a:r>
              <a:rPr lang="en">
                <a:solidFill>
                  <a:schemeClr val="dk1"/>
                </a:solidFill>
              </a:rPr>
              <a:t>β</a:t>
            </a:r>
            <a:r>
              <a:rPr lang="en">
                <a:solidFill>
                  <a:schemeClr val="dk1"/>
                </a:solidFill>
              </a:rPr>
              <a:t> (Beta) is the concentration-response factor. U</a:t>
            </a:r>
            <a:r>
              <a:rPr lang="en">
                <a:solidFill>
                  <a:schemeClr val="dk1"/>
                </a:solidFill>
              </a:rPr>
              <a:t>sing the relationship between the concentration of PM</a:t>
            </a:r>
            <a:r>
              <a:rPr baseline="-25000" lang="en">
                <a:solidFill>
                  <a:schemeClr val="dk1"/>
                </a:solidFill>
              </a:rPr>
              <a:t>2.5</a:t>
            </a:r>
            <a:r>
              <a:rPr lang="en">
                <a:solidFill>
                  <a:schemeClr val="dk1"/>
                </a:solidFill>
              </a:rPr>
              <a:t> and mortality rate, the slope is used to calculate the concentration-response factor. Hence, </a:t>
            </a:r>
            <a:r>
              <a:rPr lang="en">
                <a:solidFill>
                  <a:schemeClr val="dk1"/>
                </a:solidFill>
              </a:rPr>
              <a:t>β = 0.0052 m</a:t>
            </a:r>
            <a:r>
              <a:rPr baseline="30000" lang="en">
                <a:solidFill>
                  <a:schemeClr val="dk1"/>
                </a:solidFill>
              </a:rPr>
              <a:t>3</a:t>
            </a:r>
            <a:r>
              <a:rPr lang="en">
                <a:solidFill>
                  <a:schemeClr val="dk1"/>
                </a:solidFill>
              </a:rPr>
              <a:t>/(micrograms</a:t>
            </a:r>
            <a:r>
              <a:rPr lang="en">
                <a:solidFill>
                  <a:schemeClr val="dk1"/>
                </a:solidFill>
              </a:rPr>
              <a:t>)</a:t>
            </a:r>
            <a:r>
              <a:rPr lang="en">
                <a:solidFill>
                  <a:schemeClr val="dk1"/>
                </a:solidFill>
              </a:rPr>
              <a:t> from epidemiology studies. EPA uses this value for their calculations.</a:t>
            </a:r>
            <a:endParaRPr>
              <a:solidFill>
                <a:schemeClr val="dk1"/>
              </a:solidFill>
            </a:endParaRPr>
          </a:p>
          <a:p>
            <a:pPr indent="-317500" lvl="0" marL="457200" rtl="0" algn="l">
              <a:spcBef>
                <a:spcPts val="0"/>
              </a:spcBef>
              <a:spcAft>
                <a:spcPts val="0"/>
              </a:spcAft>
              <a:buClr>
                <a:schemeClr val="dk1"/>
              </a:buClr>
              <a:buSzPts val="1400"/>
              <a:buChar char="●"/>
            </a:pPr>
            <a:r>
              <a:rPr lang="en" sz="1800">
                <a:solidFill>
                  <a:schemeClr val="dk1"/>
                </a:solidFill>
                <a:latin typeface="Calibri"/>
                <a:ea typeface="Calibri"/>
                <a:cs typeface="Calibri"/>
                <a:sym typeface="Calibri"/>
              </a:rPr>
              <a:t>Δ</a:t>
            </a:r>
            <a:r>
              <a:rPr lang="en">
                <a:solidFill>
                  <a:schemeClr val="dk1"/>
                </a:solidFill>
              </a:rPr>
              <a:t>C</a:t>
            </a:r>
            <a:r>
              <a:rPr lang="en">
                <a:solidFill>
                  <a:schemeClr val="dk1"/>
                </a:solidFill>
              </a:rPr>
              <a:t>: Change in concentration of PM</a:t>
            </a:r>
            <a:r>
              <a:rPr baseline="-25000" lang="en">
                <a:solidFill>
                  <a:schemeClr val="dk1"/>
                </a:solidFill>
              </a:rPr>
              <a:t>2.5</a:t>
            </a:r>
            <a:r>
              <a:rPr lang="en">
                <a:solidFill>
                  <a:schemeClr val="dk1"/>
                </a:solidFill>
              </a:rPr>
              <a:t>  </a:t>
            </a:r>
            <a:endParaRPr sz="1800">
              <a:solidFill>
                <a:schemeClr val="dk1"/>
              </a:solidFill>
              <a:latin typeface="Calibri"/>
              <a:ea typeface="Calibri"/>
              <a:cs typeface="Calibri"/>
              <a:sym typeface="Calibri"/>
            </a:endParaRPr>
          </a:p>
          <a:p>
            <a:pPr indent="0" lvl="0" marL="0" rtl="0" algn="l">
              <a:spcBef>
                <a:spcPts val="0"/>
              </a:spcBef>
              <a:spcAft>
                <a:spcPts val="0"/>
              </a:spcAft>
              <a:buNone/>
            </a:pPr>
            <a:r>
              <a:t/>
            </a:r>
            <a:endParaRPr/>
          </a:p>
          <a:p>
            <a:pPr indent="0" lvl="0" marL="0" rtl="0" algn="l">
              <a:spcBef>
                <a:spcPts val="0"/>
              </a:spcBef>
              <a:spcAft>
                <a:spcPts val="0"/>
              </a:spcAft>
              <a:buNone/>
            </a:pPr>
            <a:r>
              <a:rPr lang="en"/>
              <a:t>These equations were determined through many experiments to depict the relationship between the concentration and mortality rate. </a:t>
            </a:r>
            <a:endParaRPr/>
          </a:p>
          <a:p>
            <a:pPr indent="0" lvl="0" marL="0" rtl="0" algn="l">
              <a:spcBef>
                <a:spcPts val="0"/>
              </a:spcBef>
              <a:spcAft>
                <a:spcPts val="0"/>
              </a:spcAft>
              <a:buNone/>
            </a:pPr>
            <a:r>
              <a:t/>
            </a:r>
            <a:endParaRPr/>
          </a:p>
        </p:txBody>
      </p:sp>
      <p:sp>
        <p:nvSpPr>
          <p:cNvPr id="392" name="Google Shape;392;gb7691f8779_0_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0" name="Shape 400"/>
        <p:cNvGrpSpPr/>
        <p:nvPr/>
      </p:nvGrpSpPr>
      <p:grpSpPr>
        <a:xfrm>
          <a:off x="0" y="0"/>
          <a:ext cx="0" cy="0"/>
          <a:chOff x="0" y="0"/>
          <a:chExt cx="0" cy="0"/>
        </a:xfrm>
      </p:grpSpPr>
      <p:sp>
        <p:nvSpPr>
          <p:cNvPr id="401" name="Google Shape;401;gb3fc6306f0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a:solidFill>
                  <a:schemeClr val="dk1"/>
                </a:solidFill>
                <a:highlight>
                  <a:srgbClr val="FFFFFF"/>
                </a:highlight>
              </a:rPr>
              <a:t>When addressing social costs, the EPA has set the standards for PM</a:t>
            </a:r>
            <a:r>
              <a:rPr baseline="-25000" lang="en">
                <a:solidFill>
                  <a:schemeClr val="dk1"/>
                </a:solidFill>
                <a:highlight>
                  <a:srgbClr val="FFFFFF"/>
                </a:highlight>
              </a:rPr>
              <a:t>2.5</a:t>
            </a:r>
            <a:r>
              <a:rPr lang="en">
                <a:solidFill>
                  <a:schemeClr val="dk1"/>
                </a:solidFill>
                <a:highlight>
                  <a:srgbClr val="FFFFFF"/>
                </a:highlight>
              </a:rPr>
              <a:t> concentrations to be less than or equal to 12 μg/m</a:t>
            </a:r>
            <a:r>
              <a:rPr baseline="30000" lang="en">
                <a:solidFill>
                  <a:schemeClr val="dk1"/>
                </a:solidFill>
                <a:highlight>
                  <a:srgbClr val="FFFFFF"/>
                </a:highlight>
              </a:rPr>
              <a:t>3</a:t>
            </a:r>
            <a:r>
              <a:rPr lang="en">
                <a:solidFill>
                  <a:schemeClr val="dk1"/>
                </a:solidFill>
                <a:highlight>
                  <a:srgbClr val="FFFFFF"/>
                </a:highlight>
              </a:rPr>
              <a:t>. The first problem determines the social cost by applying the 12 μg/m</a:t>
            </a:r>
            <a:r>
              <a:rPr baseline="30000" lang="en">
                <a:solidFill>
                  <a:schemeClr val="dk1"/>
                </a:solidFill>
                <a:highlight>
                  <a:srgbClr val="FFFFFF"/>
                </a:highlight>
              </a:rPr>
              <a:t>3</a:t>
            </a:r>
            <a:r>
              <a:rPr lang="en">
                <a:solidFill>
                  <a:schemeClr val="dk1"/>
                </a:solidFill>
                <a:highlight>
                  <a:srgbClr val="FFFFFF"/>
                </a:highlight>
              </a:rPr>
              <a:t>. </a:t>
            </a:r>
            <a:endParaRPr>
              <a:solidFill>
                <a:schemeClr val="dk1"/>
              </a:solidFill>
              <a:highlight>
                <a:srgbClr val="FFFFFF"/>
              </a:highlight>
            </a:endParaRPr>
          </a:p>
          <a:p>
            <a:pPr indent="0" lvl="0" marL="0" rtl="0" algn="l">
              <a:lnSpc>
                <a:spcPct val="115000"/>
              </a:lnSpc>
              <a:spcBef>
                <a:spcPts val="0"/>
              </a:spcBef>
              <a:spcAft>
                <a:spcPts val="0"/>
              </a:spcAft>
              <a:buNone/>
            </a:pPr>
            <a:r>
              <a:t/>
            </a:r>
            <a:endParaRPr>
              <a:solidFill>
                <a:schemeClr val="dk1"/>
              </a:solidFill>
              <a:highlight>
                <a:srgbClr val="FFFFFF"/>
              </a:highlight>
            </a:endParaRPr>
          </a:p>
          <a:p>
            <a:pPr indent="-317500" lvl="0" marL="457200" rtl="0" algn="l">
              <a:spcBef>
                <a:spcPts val="0"/>
              </a:spcBef>
              <a:spcAft>
                <a:spcPts val="0"/>
              </a:spcAft>
              <a:buClr>
                <a:schemeClr val="dk1"/>
              </a:buClr>
              <a:buSzPts val="1400"/>
              <a:buAutoNum type="arabicPeriod"/>
            </a:pPr>
            <a:r>
              <a:rPr lang="en">
                <a:solidFill>
                  <a:schemeClr val="dk1"/>
                </a:solidFill>
              </a:rPr>
              <a:t>AF = 1-e</a:t>
            </a:r>
            <a:r>
              <a:rPr baseline="30000" lang="en">
                <a:solidFill>
                  <a:schemeClr val="dk1"/>
                </a:solidFill>
              </a:rPr>
              <a:t>(-0.0052 (m^3/μg) x 12 (μg/m^3))</a:t>
            </a:r>
            <a:r>
              <a:rPr lang="en">
                <a:solidFill>
                  <a:schemeClr val="dk1"/>
                </a:solidFill>
              </a:rPr>
              <a:t> =&gt; AF = 0.0605</a:t>
            </a:r>
            <a:endParaRPr>
              <a:solidFill>
                <a:schemeClr val="dk1"/>
              </a:solidFill>
            </a:endParaRPr>
          </a:p>
          <a:p>
            <a:pPr indent="-317500" lvl="1" marL="914400" rtl="0" algn="l">
              <a:spcBef>
                <a:spcPts val="0"/>
              </a:spcBef>
              <a:spcAft>
                <a:spcPts val="0"/>
              </a:spcAft>
              <a:buClr>
                <a:schemeClr val="dk1"/>
              </a:buClr>
              <a:buSzPts val="1400"/>
              <a:buAutoNum type="alphaLcPeriod"/>
            </a:pPr>
            <a:r>
              <a:rPr lang="en">
                <a:solidFill>
                  <a:schemeClr val="dk1"/>
                </a:solidFill>
              </a:rPr>
              <a:t>M</a:t>
            </a:r>
            <a:r>
              <a:rPr baseline="-25000" lang="en">
                <a:solidFill>
                  <a:schemeClr val="dk1"/>
                </a:solidFill>
              </a:rPr>
              <a:t>PM2.5</a:t>
            </a:r>
            <a:r>
              <a:rPr lang="en">
                <a:solidFill>
                  <a:schemeClr val="dk1"/>
                </a:solidFill>
              </a:rPr>
              <a:t> = AF x M</a:t>
            </a:r>
            <a:r>
              <a:rPr baseline="-25000" lang="en">
                <a:solidFill>
                  <a:schemeClr val="dk1"/>
                </a:solidFill>
              </a:rPr>
              <a:t>total</a:t>
            </a:r>
            <a:r>
              <a:rPr lang="en">
                <a:solidFill>
                  <a:schemeClr val="dk1"/>
                </a:solidFill>
              </a:rPr>
              <a:t> = 0.0605 x 2,500,000 deaths/year =&gt; </a:t>
            </a:r>
            <a:r>
              <a:rPr b="1" lang="en">
                <a:solidFill>
                  <a:schemeClr val="dk1"/>
                </a:solidFill>
              </a:rPr>
              <a:t>M</a:t>
            </a:r>
            <a:r>
              <a:rPr b="1" baseline="-25000" lang="en">
                <a:solidFill>
                  <a:schemeClr val="dk1"/>
                </a:solidFill>
              </a:rPr>
              <a:t>PM2.5</a:t>
            </a:r>
            <a:r>
              <a:rPr b="1" lang="en">
                <a:solidFill>
                  <a:schemeClr val="dk1"/>
                </a:solidFill>
              </a:rPr>
              <a:t> = 151,250 deaths/year</a:t>
            </a:r>
            <a:endParaRPr b="1">
              <a:solidFill>
                <a:schemeClr val="dk1"/>
              </a:solidFill>
            </a:endParaRPr>
          </a:p>
          <a:p>
            <a:pPr indent="-317500" lvl="1" marL="914400" rtl="0" algn="l">
              <a:spcBef>
                <a:spcPts val="0"/>
              </a:spcBef>
              <a:spcAft>
                <a:spcPts val="0"/>
              </a:spcAft>
              <a:buClr>
                <a:schemeClr val="dk1"/>
              </a:buClr>
              <a:buSzPts val="1400"/>
              <a:buAutoNum type="alphaLcPeriod"/>
            </a:pPr>
            <a:r>
              <a:rPr lang="en">
                <a:solidFill>
                  <a:schemeClr val="dk1"/>
                </a:solidFill>
              </a:rPr>
              <a:t>% PM</a:t>
            </a:r>
            <a:r>
              <a:rPr baseline="-25000" lang="en">
                <a:solidFill>
                  <a:schemeClr val="dk1"/>
                </a:solidFill>
              </a:rPr>
              <a:t>2.5</a:t>
            </a:r>
            <a:r>
              <a:rPr lang="en">
                <a:solidFill>
                  <a:schemeClr val="dk1"/>
                </a:solidFill>
              </a:rPr>
              <a:t> = (M</a:t>
            </a:r>
            <a:r>
              <a:rPr baseline="-25000" lang="en">
                <a:solidFill>
                  <a:schemeClr val="dk1"/>
                </a:solidFill>
              </a:rPr>
              <a:t>PM2.5</a:t>
            </a:r>
            <a:r>
              <a:rPr lang="en">
                <a:solidFill>
                  <a:schemeClr val="dk1"/>
                </a:solidFill>
              </a:rPr>
              <a:t> / M</a:t>
            </a:r>
            <a:r>
              <a:rPr baseline="-25000" lang="en">
                <a:solidFill>
                  <a:schemeClr val="dk1"/>
                </a:solidFill>
              </a:rPr>
              <a:t>total </a:t>
            </a:r>
            <a:r>
              <a:rPr lang="en">
                <a:solidFill>
                  <a:schemeClr val="dk1"/>
                </a:solidFill>
              </a:rPr>
              <a:t>) x 100 = (151,250 deaths/year)/(2,500,000 deaths/year) x 100 = </a:t>
            </a:r>
            <a:r>
              <a:rPr b="1" lang="en">
                <a:solidFill>
                  <a:schemeClr val="dk1"/>
                </a:solidFill>
              </a:rPr>
              <a:t>6.05% PM</a:t>
            </a:r>
            <a:r>
              <a:rPr b="1" baseline="-25000" lang="en">
                <a:solidFill>
                  <a:schemeClr val="dk1"/>
                </a:solidFill>
              </a:rPr>
              <a:t>2.5</a:t>
            </a:r>
            <a:endParaRPr b="1">
              <a:solidFill>
                <a:schemeClr val="dk1"/>
              </a:solidFill>
            </a:endParaRPr>
          </a:p>
          <a:p>
            <a:pPr indent="0" lvl="0" marL="914400" rtl="0" algn="l">
              <a:spcBef>
                <a:spcPts val="0"/>
              </a:spcBef>
              <a:spcAft>
                <a:spcPts val="0"/>
              </a:spcAft>
              <a:buNone/>
            </a:pPr>
            <a:r>
              <a:rPr lang="en">
                <a:solidFill>
                  <a:schemeClr val="dk1"/>
                </a:solidFill>
              </a:rPr>
              <a:t>Notice that the percentage of people who die due to PM</a:t>
            </a:r>
            <a:r>
              <a:rPr baseline="-25000" lang="en">
                <a:solidFill>
                  <a:schemeClr val="dk1"/>
                </a:solidFill>
              </a:rPr>
              <a:t>2.5</a:t>
            </a:r>
            <a:r>
              <a:rPr lang="en">
                <a:solidFill>
                  <a:schemeClr val="dk1"/>
                </a:solidFill>
              </a:rPr>
              <a:t> is equal to Attributable Fraction as a percentage (AF times 100).  </a:t>
            </a:r>
            <a:endParaRPr>
              <a:solidFill>
                <a:schemeClr val="dk1"/>
              </a:solidFill>
            </a:endParaRPr>
          </a:p>
          <a:p>
            <a:pPr indent="-317500" lvl="0" marL="457200" rtl="0" algn="l">
              <a:spcBef>
                <a:spcPts val="0"/>
              </a:spcBef>
              <a:spcAft>
                <a:spcPts val="0"/>
              </a:spcAft>
              <a:buClr>
                <a:schemeClr val="dk1"/>
              </a:buClr>
              <a:buSzPts val="1400"/>
              <a:buAutoNum type="arabicPeriod"/>
            </a:pPr>
            <a:r>
              <a:rPr lang="en">
                <a:solidFill>
                  <a:schemeClr val="dk1"/>
                </a:solidFill>
              </a:rPr>
              <a:t>Follow the same method as above for part a </a:t>
            </a:r>
            <a:endParaRPr>
              <a:solidFill>
                <a:schemeClr val="dk1"/>
              </a:solidFill>
            </a:endParaRPr>
          </a:p>
          <a:p>
            <a:pPr indent="0" lvl="0" marL="457200" rtl="0" algn="l">
              <a:spcBef>
                <a:spcPts val="0"/>
              </a:spcBef>
              <a:spcAft>
                <a:spcPts val="0"/>
              </a:spcAft>
              <a:buNone/>
            </a:pPr>
            <a:r>
              <a:rPr lang="en">
                <a:solidFill>
                  <a:schemeClr val="dk1"/>
                </a:solidFill>
              </a:rPr>
              <a:t>Sample: if PM</a:t>
            </a:r>
            <a:r>
              <a:rPr baseline="-25000" lang="en">
                <a:solidFill>
                  <a:schemeClr val="dk1"/>
                </a:solidFill>
              </a:rPr>
              <a:t>2.5</a:t>
            </a:r>
            <a:r>
              <a:rPr lang="en">
                <a:solidFill>
                  <a:schemeClr val="dk1"/>
                </a:solidFill>
              </a:rPr>
              <a:t>  has 12 (μg/m^3) -&gt; AF = 0.0605 and M</a:t>
            </a:r>
            <a:r>
              <a:rPr baseline="-25000" lang="en">
                <a:solidFill>
                  <a:schemeClr val="dk1"/>
                </a:solidFill>
              </a:rPr>
              <a:t>total</a:t>
            </a:r>
            <a:r>
              <a:rPr lang="en">
                <a:solidFill>
                  <a:schemeClr val="dk1"/>
                </a:solidFill>
              </a:rPr>
              <a:t> = 135,000 deaths/year -&gt; M</a:t>
            </a:r>
            <a:r>
              <a:rPr baseline="-25000" lang="en">
                <a:solidFill>
                  <a:schemeClr val="dk1"/>
                </a:solidFill>
              </a:rPr>
              <a:t>PM2.5</a:t>
            </a:r>
            <a:r>
              <a:rPr lang="en">
                <a:solidFill>
                  <a:schemeClr val="dk1"/>
                </a:solidFill>
              </a:rPr>
              <a:t> = 494 deaths/year in Georgia due to PM</a:t>
            </a:r>
            <a:r>
              <a:rPr baseline="-25000" lang="en">
                <a:solidFill>
                  <a:schemeClr val="dk1"/>
                </a:solidFill>
              </a:rPr>
              <a:t>2.5</a:t>
            </a:r>
            <a:endParaRPr>
              <a:solidFill>
                <a:schemeClr val="dk1"/>
              </a:solidFill>
            </a:endParaRPr>
          </a:p>
          <a:p>
            <a:pPr indent="0" lvl="0" marL="457200" rtl="0" algn="l">
              <a:lnSpc>
                <a:spcPct val="90000"/>
              </a:lnSpc>
              <a:spcBef>
                <a:spcPts val="0"/>
              </a:spcBef>
              <a:spcAft>
                <a:spcPts val="0"/>
              </a:spcAft>
              <a:buNone/>
            </a:pPr>
            <a:r>
              <a:t/>
            </a:r>
            <a:endParaRPr sz="1800">
              <a:solidFill>
                <a:schemeClr val="dk1"/>
              </a:solidFill>
              <a:latin typeface="Calibri"/>
              <a:ea typeface="Calibri"/>
              <a:cs typeface="Calibri"/>
              <a:sym typeface="Calibri"/>
            </a:endParaRPr>
          </a:p>
          <a:p>
            <a:pPr indent="0" lvl="0" marL="0" rtl="0" algn="l">
              <a:spcBef>
                <a:spcPts val="0"/>
              </a:spcBef>
              <a:spcAft>
                <a:spcPts val="0"/>
              </a:spcAft>
              <a:buNone/>
            </a:pPr>
            <a:r>
              <a:t/>
            </a:r>
            <a:endParaRPr/>
          </a:p>
        </p:txBody>
      </p:sp>
      <p:sp>
        <p:nvSpPr>
          <p:cNvPr id="402" name="Google Shape;402;gb3fc6306f0_0_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0" name="Shape 410"/>
        <p:cNvGrpSpPr/>
        <p:nvPr/>
      </p:nvGrpSpPr>
      <p:grpSpPr>
        <a:xfrm>
          <a:off x="0" y="0"/>
          <a:ext cx="0" cy="0"/>
          <a:chOff x="0" y="0"/>
          <a:chExt cx="0" cy="0"/>
        </a:xfrm>
      </p:grpSpPr>
      <p:sp>
        <p:nvSpPr>
          <p:cNvPr id="411" name="Google Shape;411;gbaee669eb6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a:p>
            <a:pPr indent="0" lvl="0" marL="177800" rtl="0" algn="l">
              <a:lnSpc>
                <a:spcPct val="90000"/>
              </a:lnSpc>
              <a:spcBef>
                <a:spcPts val="0"/>
              </a:spcBef>
              <a:spcAft>
                <a:spcPts val="0"/>
              </a:spcAft>
              <a:buNone/>
            </a:pPr>
            <a:r>
              <a:t/>
            </a:r>
            <a:endParaRPr sz="1800">
              <a:solidFill>
                <a:schemeClr val="dk1"/>
              </a:solidFill>
              <a:latin typeface="Calibri"/>
              <a:ea typeface="Calibri"/>
              <a:cs typeface="Calibri"/>
              <a:sym typeface="Calibri"/>
            </a:endParaRPr>
          </a:p>
          <a:p>
            <a:pPr indent="0" lvl="0" marL="0" rtl="0" algn="l">
              <a:spcBef>
                <a:spcPts val="0"/>
              </a:spcBef>
              <a:spcAft>
                <a:spcPts val="0"/>
              </a:spcAft>
              <a:buNone/>
            </a:pPr>
            <a:r>
              <a:t/>
            </a:r>
            <a:endParaRPr/>
          </a:p>
        </p:txBody>
      </p:sp>
      <p:sp>
        <p:nvSpPr>
          <p:cNvPr id="412" name="Google Shape;412;gbaee669eb6_0_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 name="Shape 106"/>
        <p:cNvGrpSpPr/>
        <p:nvPr/>
      </p:nvGrpSpPr>
      <p:grpSpPr>
        <a:xfrm>
          <a:off x="0" y="0"/>
          <a:ext cx="0" cy="0"/>
          <a:chOff x="0" y="0"/>
          <a:chExt cx="0" cy="0"/>
        </a:xfrm>
      </p:grpSpPr>
      <p:sp>
        <p:nvSpPr>
          <p:cNvPr id="107" name="Google Shape;107;gb722525c0d_1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rPr lang="en"/>
              <a:t>There are two sources of aerosols: Natural sources and </a:t>
            </a:r>
            <a:r>
              <a:rPr lang="en">
                <a:solidFill>
                  <a:schemeClr val="dk1"/>
                </a:solidFill>
              </a:rPr>
              <a:t>Anthropogenic sources.</a:t>
            </a:r>
            <a:r>
              <a:rPr lang="en"/>
              <a:t>.</a:t>
            </a:r>
            <a:endParaRPr/>
          </a:p>
          <a:p>
            <a:pPr indent="0" lvl="0" marL="0" rtl="0" algn="l">
              <a:spcBef>
                <a:spcPts val="0"/>
              </a:spcBef>
              <a:spcAft>
                <a:spcPts val="0"/>
              </a:spcAft>
              <a:buNone/>
            </a:pPr>
            <a:r>
              <a:rPr lang="en"/>
              <a:t>Natural sources are dust, volcanoes (produce ash and sulphate), forest fires, and sea spray (sea salt and sulphate aerosols).</a:t>
            </a:r>
            <a:endParaRPr/>
          </a:p>
          <a:p>
            <a:pPr indent="0" lvl="0" marL="0" rtl="0" algn="l">
              <a:spcBef>
                <a:spcPts val="0"/>
              </a:spcBef>
              <a:spcAft>
                <a:spcPts val="0"/>
              </a:spcAft>
              <a:buNone/>
            </a:pPr>
            <a:r>
              <a:t/>
            </a:r>
            <a:endParaRPr/>
          </a:p>
        </p:txBody>
      </p:sp>
      <p:sp>
        <p:nvSpPr>
          <p:cNvPr id="108" name="Google Shape;108;gb722525c0d_1_1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9" name="Shape 419"/>
        <p:cNvGrpSpPr/>
        <p:nvPr/>
      </p:nvGrpSpPr>
      <p:grpSpPr>
        <a:xfrm>
          <a:off x="0" y="0"/>
          <a:ext cx="0" cy="0"/>
          <a:chOff x="0" y="0"/>
          <a:chExt cx="0" cy="0"/>
        </a:xfrm>
      </p:grpSpPr>
      <p:sp>
        <p:nvSpPr>
          <p:cNvPr id="420" name="Google Shape;420;gb7c4a52bc9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1" name="Google Shape;421;gb7c4a52bc9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gb722525c0d_1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Most </a:t>
            </a:r>
            <a:r>
              <a:rPr lang="en">
                <a:solidFill>
                  <a:schemeClr val="dk1"/>
                </a:solidFill>
              </a:rPr>
              <a:t>Anthropogenic sources of aerosols are from </a:t>
            </a:r>
            <a:r>
              <a:rPr lang="en"/>
              <a:t>fossil fuel and biomass burning.</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121" name="Google Shape;121;gb722525c0d_1_3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gb722525c0d_1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This picture compare the size of aerosols from natural and anthropogenic sources to a human hair. </a:t>
            </a:r>
            <a:endParaRPr/>
          </a:p>
          <a:p>
            <a:pPr indent="0" lvl="0" marL="0" rtl="0" algn="l">
              <a:spcBef>
                <a:spcPts val="0"/>
              </a:spcBef>
              <a:spcAft>
                <a:spcPts val="0"/>
              </a:spcAft>
              <a:buNone/>
            </a:pPr>
            <a:r>
              <a:rPr lang="en"/>
              <a:t>PM2.5 stands from particulate matter having a size &lt; 2.5 micron (micrometer) and PM10 are particles having sizes &lt; 10 microns.</a:t>
            </a:r>
            <a:endParaRPr/>
          </a:p>
          <a:p>
            <a:pPr indent="0" lvl="0" marL="0" rtl="0" algn="l">
              <a:spcBef>
                <a:spcPts val="0"/>
              </a:spcBef>
              <a:spcAft>
                <a:spcPts val="0"/>
              </a:spcAft>
              <a:buNone/>
            </a:pPr>
            <a:r>
              <a:rPr lang="en"/>
              <a:t>Most anthropogenic sources are PM2.5 while most natural sources are PM10.</a:t>
            </a:r>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The majority of the particulate mass from natural sources are likely to be large particles that fall out near the source. While anthropogenic sources produce fine particles that remain suspended for many days, long enough to travel global distances. </a:t>
            </a:r>
            <a:endParaRPr sz="1200">
              <a:solidFill>
                <a:schemeClr val="dk1"/>
              </a:solidFill>
              <a:latin typeface="Calibri"/>
              <a:ea typeface="Calibri"/>
              <a:cs typeface="Calibri"/>
              <a:sym typeface="Calibri"/>
            </a:endParaRPr>
          </a:p>
          <a:p>
            <a:pPr indent="0" lvl="0" marL="0" rtl="0" algn="l">
              <a:spcBef>
                <a:spcPts val="0"/>
              </a:spcBef>
              <a:spcAft>
                <a:spcPts val="0"/>
              </a:spcAft>
              <a:buNone/>
            </a:pPr>
            <a:r>
              <a:rPr lang="en"/>
              <a:t>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a:p>
        </p:txBody>
      </p:sp>
      <p:sp>
        <p:nvSpPr>
          <p:cNvPr id="133" name="Google Shape;133;gb722525c0d_1_5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gb7dfd0a35a_5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Why do we care about aerosols?</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-Because they affect our health, PM2.5 can penetrate our lungs and get into our blood stream. Health effects depends on the exposure time. Low exposure can mean that it can cause coughing to shortness of breath and eyes irritation. However, long-term exposure can lead to lung, heart disease and cancer and even premature death. </a:t>
            </a:r>
            <a:endParaRPr/>
          </a:p>
          <a:p>
            <a:pPr indent="0" lvl="0" marL="0" rtl="0" algn="l">
              <a:spcBef>
                <a:spcPts val="0"/>
              </a:spcBef>
              <a:spcAft>
                <a:spcPts val="0"/>
              </a:spcAft>
              <a:buNone/>
            </a:pPr>
            <a:r>
              <a:t/>
            </a:r>
            <a:endParaRPr/>
          </a:p>
        </p:txBody>
      </p:sp>
      <p:sp>
        <p:nvSpPr>
          <p:cNvPr id="142" name="Google Shape;142;gb7dfd0a35a_5_1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gb722525c0d_1_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As we know, Greenhouse gases </a:t>
            </a:r>
            <a:r>
              <a:rPr lang="en" sz="1200">
                <a:solidFill>
                  <a:schemeClr val="dk1"/>
                </a:solidFill>
                <a:latin typeface="Calibri"/>
                <a:ea typeface="Calibri"/>
                <a:cs typeface="Calibri"/>
                <a:sym typeface="Calibri"/>
              </a:rPr>
              <a:t>(GHG) (step 7 on the figure) only absorb </a:t>
            </a:r>
            <a:r>
              <a:rPr lang="en" sz="1200">
                <a:latin typeface="Calibri"/>
                <a:ea typeface="Calibri"/>
                <a:cs typeface="Calibri"/>
                <a:sym typeface="Calibri"/>
              </a:rPr>
              <a:t>IR(infrared)</a:t>
            </a:r>
            <a:r>
              <a:rPr lang="en" sz="1200">
                <a:solidFill>
                  <a:schemeClr val="dk1"/>
                </a:solidFill>
                <a:latin typeface="Calibri"/>
                <a:ea typeface="Calibri"/>
                <a:cs typeface="Calibri"/>
                <a:sym typeface="Calibri"/>
              </a:rPr>
              <a:t> coming from earth surface and heat the atmosphere,  however aerosols interact in a different way in the atmosphere.</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Aerosol particles have direct and indirect effect in the atmosphere depending on their optical properties. </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They affect the atmosphere directly by absorbing solar radiation and heating the atmosphere (like Black Carbon particles such as soot) (3) or reflecting radiation back to space (like salt particles) (2), and indirectly by depositing on clouds and snow  increasing the snow melting rate (4 and 5).</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a:p>
          <a:p>
            <a:pPr indent="0" lvl="0" marL="0" rtl="0" algn="l">
              <a:spcBef>
                <a:spcPts val="0"/>
              </a:spcBef>
              <a:spcAft>
                <a:spcPts val="0"/>
              </a:spcAft>
              <a:buNone/>
            </a:pPr>
            <a:r>
              <a:rPr lang="en"/>
              <a:t>Snow is white and reflects light. If the Black Carbon particles like soot deposit on the snow, in the long-term, the color of the snow starts to change and the reflection of light is hindered slowly. Then, the snow starts to melt faster.</a:t>
            </a:r>
            <a:endParaRPr/>
          </a:p>
        </p:txBody>
      </p:sp>
      <p:sp>
        <p:nvSpPr>
          <p:cNvPr id="154" name="Google Shape;154;gb722525c0d_1_7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gae3cbd58a9_2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139700" lvl="0" marL="177800" rtl="0" algn="l">
              <a:lnSpc>
                <a:spcPct val="80000"/>
              </a:lnSpc>
              <a:spcBef>
                <a:spcPts val="0"/>
              </a:spcBef>
              <a:spcAft>
                <a:spcPts val="0"/>
              </a:spcAft>
              <a:buClr>
                <a:schemeClr val="dk1"/>
              </a:buClr>
              <a:buSzPts val="1200"/>
              <a:buChar char="●"/>
            </a:pPr>
            <a:r>
              <a:rPr lang="en" sz="1200"/>
              <a:t>The amounts of aerosols present in an area is important to know </a:t>
            </a:r>
            <a:endParaRPr sz="1200"/>
          </a:p>
          <a:p>
            <a:pPr indent="-152400" lvl="1" marL="520700" rtl="0" algn="l">
              <a:lnSpc>
                <a:spcPct val="80000"/>
              </a:lnSpc>
              <a:spcBef>
                <a:spcPts val="400"/>
              </a:spcBef>
              <a:spcAft>
                <a:spcPts val="0"/>
              </a:spcAft>
              <a:buClr>
                <a:schemeClr val="dk1"/>
              </a:buClr>
              <a:buSzPts val="1200"/>
              <a:buChar char="○"/>
            </a:pPr>
            <a:r>
              <a:rPr lang="en" sz="1200"/>
              <a:t>Human health and wildlife can be affected by the amount of aerosols present at a time</a:t>
            </a:r>
            <a:endParaRPr sz="1200"/>
          </a:p>
          <a:p>
            <a:pPr indent="-152400" lvl="1" marL="520700" rtl="0" algn="l">
              <a:lnSpc>
                <a:spcPct val="80000"/>
              </a:lnSpc>
              <a:spcBef>
                <a:spcPts val="400"/>
              </a:spcBef>
              <a:spcAft>
                <a:spcPts val="0"/>
              </a:spcAft>
              <a:buClr>
                <a:schemeClr val="dk1"/>
              </a:buClr>
              <a:buSzPts val="1200"/>
              <a:buChar char="○"/>
            </a:pPr>
            <a:r>
              <a:rPr lang="en" sz="1200"/>
              <a:t>Need a conceptual way of presenting the amount present</a:t>
            </a:r>
            <a:endParaRPr sz="1200"/>
          </a:p>
          <a:p>
            <a:pPr indent="-177800" lvl="2" marL="863600" rtl="0" algn="l">
              <a:lnSpc>
                <a:spcPct val="80000"/>
              </a:lnSpc>
              <a:spcBef>
                <a:spcPts val="400"/>
              </a:spcBef>
              <a:spcAft>
                <a:spcPts val="0"/>
              </a:spcAft>
              <a:buClr>
                <a:schemeClr val="dk1"/>
              </a:buClr>
              <a:buSzPts val="1200"/>
              <a:buChar char="■"/>
            </a:pPr>
            <a:r>
              <a:rPr lang="en" sz="1200"/>
              <a:t>Saying “there are 100 kg of carbon dioxide today” sounds like a lot, but are we talking about 100kg present in one city block/neighborhood, across the whole city? The whole state? It is important to accurately define how much is present in an area. This is done by calculating the </a:t>
            </a:r>
            <a:r>
              <a:rPr b="1" lang="en" sz="1200"/>
              <a:t>concentration </a:t>
            </a:r>
            <a:r>
              <a:rPr lang="en" sz="1200"/>
              <a:t>of the aerosols. </a:t>
            </a:r>
            <a:endParaRPr sz="1200"/>
          </a:p>
          <a:p>
            <a:pPr indent="-139700" lvl="0" marL="177800" rtl="0" algn="l">
              <a:lnSpc>
                <a:spcPct val="80000"/>
              </a:lnSpc>
              <a:spcBef>
                <a:spcPts val="800"/>
              </a:spcBef>
              <a:spcAft>
                <a:spcPts val="0"/>
              </a:spcAft>
              <a:buClr>
                <a:schemeClr val="dk1"/>
              </a:buClr>
              <a:buSzPts val="1200"/>
              <a:buChar char="●"/>
            </a:pPr>
            <a:r>
              <a:rPr lang="en" sz="1200"/>
              <a:t>The amount of aerosols present in an area is presented by using its </a:t>
            </a:r>
            <a:r>
              <a:rPr b="1" lang="en" sz="1200"/>
              <a:t>concentration</a:t>
            </a:r>
            <a:r>
              <a:rPr lang="en" sz="1200"/>
              <a:t> in that area</a:t>
            </a:r>
            <a:endParaRPr sz="1200"/>
          </a:p>
          <a:p>
            <a:pPr indent="-152400" lvl="1" marL="520700" rtl="0" algn="l">
              <a:lnSpc>
                <a:spcPct val="80000"/>
              </a:lnSpc>
              <a:spcBef>
                <a:spcPts val="400"/>
              </a:spcBef>
              <a:spcAft>
                <a:spcPts val="0"/>
              </a:spcAft>
              <a:buClr>
                <a:schemeClr val="dk1"/>
              </a:buClr>
              <a:buSzPts val="1200"/>
              <a:buChar char="○"/>
            </a:pPr>
            <a:r>
              <a:rPr lang="en" sz="1200"/>
              <a:t>The concentration of the aerosol is defined as mass of aerosol per unit volume of air in the region</a:t>
            </a:r>
            <a:endParaRPr sz="1200"/>
          </a:p>
          <a:p>
            <a:pPr indent="-152400" lvl="1" marL="520700" rtl="0" algn="l">
              <a:lnSpc>
                <a:spcPct val="80000"/>
              </a:lnSpc>
              <a:spcBef>
                <a:spcPts val="400"/>
              </a:spcBef>
              <a:spcAft>
                <a:spcPts val="0"/>
              </a:spcAft>
              <a:buClr>
                <a:schemeClr val="dk1"/>
              </a:buClr>
              <a:buSzPts val="1200"/>
              <a:buChar char="○"/>
            </a:pPr>
            <a:r>
              <a:rPr lang="en" sz="1200"/>
              <a:t>Examples are gram per cubic meter (g/m^3), kilogram per cubic meter (kg/m^3)</a:t>
            </a:r>
            <a:endParaRPr sz="1200"/>
          </a:p>
          <a:p>
            <a:pPr indent="0" lvl="0" marL="0" rtl="0" algn="l">
              <a:spcBef>
                <a:spcPts val="0"/>
              </a:spcBef>
              <a:spcAft>
                <a:spcPts val="0"/>
              </a:spcAft>
              <a:buNone/>
            </a:pPr>
            <a:r>
              <a:t/>
            </a:r>
            <a:endParaRPr sz="1200"/>
          </a:p>
        </p:txBody>
      </p:sp>
      <p:sp>
        <p:nvSpPr>
          <p:cNvPr id="165" name="Google Shape;165;gae3cbd58a9_2_7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gae3cbd58a9_2_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139700" lvl="0" marL="177800" rtl="0" algn="l">
              <a:lnSpc>
                <a:spcPct val="80000"/>
              </a:lnSpc>
              <a:spcBef>
                <a:spcPts val="0"/>
              </a:spcBef>
              <a:spcAft>
                <a:spcPts val="0"/>
              </a:spcAft>
              <a:buClr>
                <a:schemeClr val="dk1"/>
              </a:buClr>
              <a:buSzPts val="1200"/>
              <a:buChar char="•"/>
            </a:pPr>
            <a:r>
              <a:rPr lang="en" sz="1200">
                <a:solidFill>
                  <a:schemeClr val="dk1"/>
                </a:solidFill>
                <a:latin typeface="Calibri"/>
                <a:ea typeface="Calibri"/>
                <a:cs typeface="Calibri"/>
                <a:sym typeface="Calibri"/>
              </a:rPr>
              <a:t>Key factors that affect aerosol concentration:</a:t>
            </a:r>
            <a:endParaRPr sz="1200">
              <a:solidFill>
                <a:schemeClr val="dk1"/>
              </a:solidFill>
            </a:endParaRPr>
          </a:p>
          <a:p>
            <a:pPr indent="-165100" lvl="1" marL="520700" rtl="0" algn="l">
              <a:lnSpc>
                <a:spcPct val="90000"/>
              </a:lnSpc>
              <a:spcBef>
                <a:spcPts val="400"/>
              </a:spcBef>
              <a:spcAft>
                <a:spcPts val="0"/>
              </a:spcAft>
              <a:buClr>
                <a:schemeClr val="dk1"/>
              </a:buClr>
              <a:buSzPts val="1200"/>
              <a:buChar char="•"/>
            </a:pPr>
            <a:r>
              <a:rPr lang="en" sz="1200">
                <a:solidFill>
                  <a:schemeClr val="dk1"/>
                </a:solidFill>
                <a:latin typeface="Calibri"/>
                <a:ea typeface="Calibri"/>
                <a:cs typeface="Calibri"/>
                <a:sym typeface="Calibri"/>
              </a:rPr>
              <a:t>Weather (sunny versus rainy, cold versus warm, windy versus still)</a:t>
            </a:r>
            <a:endParaRPr sz="1200">
              <a:solidFill>
                <a:schemeClr val="dk1"/>
              </a:solidFill>
            </a:endParaRPr>
          </a:p>
          <a:p>
            <a:pPr indent="-165100" lvl="2" marL="863600" rtl="0" algn="l">
              <a:lnSpc>
                <a:spcPct val="90000"/>
              </a:lnSpc>
              <a:spcBef>
                <a:spcPts val="400"/>
              </a:spcBef>
              <a:spcAft>
                <a:spcPts val="0"/>
              </a:spcAft>
              <a:buClr>
                <a:schemeClr val="dk1"/>
              </a:buClr>
              <a:buSzPts val="1200"/>
              <a:buChar char="•"/>
            </a:pPr>
            <a:r>
              <a:rPr lang="en" sz="1200">
                <a:solidFill>
                  <a:schemeClr val="dk1"/>
                </a:solidFill>
                <a:latin typeface="Calibri"/>
                <a:ea typeface="Calibri"/>
                <a:cs typeface="Calibri"/>
                <a:sym typeface="Calibri"/>
              </a:rPr>
              <a:t>Certain weather patterns can cause aerosols to disperse, lowering concentration, while others will cause them to sit around, causing an increase in concentration</a:t>
            </a:r>
            <a:endParaRPr sz="1200">
              <a:solidFill>
                <a:schemeClr val="dk1"/>
              </a:solidFill>
              <a:latin typeface="Calibri"/>
              <a:ea typeface="Calibri"/>
              <a:cs typeface="Calibri"/>
              <a:sym typeface="Calibri"/>
            </a:endParaRPr>
          </a:p>
          <a:p>
            <a:pPr indent="-165100" lvl="2" marL="863600" rtl="0" algn="l">
              <a:lnSpc>
                <a:spcPct val="90000"/>
              </a:lnSpc>
              <a:spcBef>
                <a:spcPts val="400"/>
              </a:spcBef>
              <a:spcAft>
                <a:spcPts val="0"/>
              </a:spcAft>
              <a:buClr>
                <a:schemeClr val="dk1"/>
              </a:buClr>
              <a:buSzPts val="1200"/>
              <a:buFont typeface="Calibri"/>
              <a:buChar char="•"/>
            </a:pPr>
            <a:r>
              <a:rPr lang="en" sz="1200">
                <a:solidFill>
                  <a:schemeClr val="dk1"/>
                </a:solidFill>
                <a:latin typeface="Calibri"/>
                <a:ea typeface="Calibri"/>
                <a:cs typeface="Calibri"/>
                <a:sym typeface="Calibri"/>
              </a:rPr>
              <a:t>For wind: imagine you’re at a campfire. If the air is still, the smoke will rise and sit around you. If it is windy, the smoke will blow away quicker and disperse more, leading to lower concentrations. </a:t>
            </a:r>
            <a:endParaRPr sz="1200">
              <a:solidFill>
                <a:schemeClr val="dk1"/>
              </a:solidFill>
              <a:latin typeface="Calibri"/>
              <a:ea typeface="Calibri"/>
              <a:cs typeface="Calibri"/>
              <a:sym typeface="Calibri"/>
            </a:endParaRPr>
          </a:p>
          <a:p>
            <a:pPr indent="-165100" lvl="1" marL="520700" rtl="0" algn="l">
              <a:lnSpc>
                <a:spcPct val="90000"/>
              </a:lnSpc>
              <a:spcBef>
                <a:spcPts val="400"/>
              </a:spcBef>
              <a:spcAft>
                <a:spcPts val="0"/>
              </a:spcAft>
              <a:buClr>
                <a:schemeClr val="dk1"/>
              </a:buClr>
              <a:buSzPts val="1200"/>
              <a:buChar char="•"/>
            </a:pPr>
            <a:r>
              <a:rPr lang="en" sz="1200">
                <a:solidFill>
                  <a:schemeClr val="dk1"/>
                </a:solidFill>
                <a:latin typeface="Calibri"/>
                <a:ea typeface="Calibri"/>
                <a:cs typeface="Calibri"/>
                <a:sym typeface="Calibri"/>
              </a:rPr>
              <a:t>Number of cars on the road/power plant operations</a:t>
            </a:r>
            <a:endParaRPr sz="1200">
              <a:solidFill>
                <a:schemeClr val="dk1"/>
              </a:solidFill>
            </a:endParaRPr>
          </a:p>
          <a:p>
            <a:pPr indent="-165100" lvl="2" marL="863600" rtl="0" algn="l">
              <a:lnSpc>
                <a:spcPct val="90000"/>
              </a:lnSpc>
              <a:spcBef>
                <a:spcPts val="400"/>
              </a:spcBef>
              <a:spcAft>
                <a:spcPts val="0"/>
              </a:spcAft>
              <a:buClr>
                <a:schemeClr val="dk1"/>
              </a:buClr>
              <a:buSzPts val="1200"/>
              <a:buChar char="•"/>
            </a:pPr>
            <a:r>
              <a:rPr lang="en" sz="1200">
                <a:solidFill>
                  <a:schemeClr val="dk1"/>
                </a:solidFill>
                <a:latin typeface="Calibri"/>
                <a:ea typeface="Calibri"/>
                <a:cs typeface="Calibri"/>
                <a:sym typeface="Calibri"/>
              </a:rPr>
              <a:t>More cars, more aerosols emitted. Think weekend versus weekday, rush hour versus 3 P.M.</a:t>
            </a:r>
            <a:endParaRPr sz="1200">
              <a:solidFill>
                <a:schemeClr val="dk1"/>
              </a:solidFill>
            </a:endParaRPr>
          </a:p>
          <a:p>
            <a:pPr indent="-165100" lvl="2" marL="863600" rtl="0" algn="l">
              <a:lnSpc>
                <a:spcPct val="90000"/>
              </a:lnSpc>
              <a:spcBef>
                <a:spcPts val="400"/>
              </a:spcBef>
              <a:spcAft>
                <a:spcPts val="0"/>
              </a:spcAft>
              <a:buClr>
                <a:schemeClr val="dk1"/>
              </a:buClr>
              <a:buSzPts val="1200"/>
              <a:buChar char="•"/>
            </a:pPr>
            <a:r>
              <a:rPr lang="en" sz="1200">
                <a:solidFill>
                  <a:schemeClr val="dk1"/>
                </a:solidFill>
                <a:latin typeface="Calibri"/>
                <a:ea typeface="Calibri"/>
                <a:cs typeface="Calibri"/>
                <a:sym typeface="Calibri"/>
              </a:rPr>
              <a:t>Power plants can be a key contributor. If there is a higher energy demand and plants are having to run at a higher rate, it will cause an increase in aerosol output</a:t>
            </a:r>
            <a:endParaRPr sz="1200">
              <a:solidFill>
                <a:schemeClr val="dk1"/>
              </a:solidFill>
            </a:endParaRPr>
          </a:p>
          <a:p>
            <a:pPr indent="-76200" lvl="1" marL="520700" rtl="0" algn="l">
              <a:lnSpc>
                <a:spcPct val="90000"/>
              </a:lnSpc>
              <a:spcBef>
                <a:spcPts val="400"/>
              </a:spcBef>
              <a:spcAft>
                <a:spcPts val="0"/>
              </a:spcAft>
              <a:buClr>
                <a:schemeClr val="dk1"/>
              </a:buClr>
              <a:buSzPts val="1500"/>
              <a:buFont typeface="Arial"/>
              <a:buNone/>
            </a:pPr>
            <a:r>
              <a:t/>
            </a:r>
            <a:endParaRPr sz="1200">
              <a:solidFill>
                <a:schemeClr val="dk1"/>
              </a:solidFill>
              <a:latin typeface="Calibri"/>
              <a:ea typeface="Calibri"/>
              <a:cs typeface="Calibri"/>
              <a:sym typeface="Calibri"/>
            </a:endParaRPr>
          </a:p>
          <a:p>
            <a:pPr indent="0" lvl="2" marL="685800" rtl="0" algn="l">
              <a:lnSpc>
                <a:spcPct val="80000"/>
              </a:lnSpc>
              <a:spcBef>
                <a:spcPts val="400"/>
              </a:spcBef>
              <a:spcAft>
                <a:spcPts val="0"/>
              </a:spcAft>
              <a:buClr>
                <a:schemeClr val="dk1"/>
              </a:buClr>
              <a:buSzPts val="1200"/>
              <a:buFont typeface="Arial"/>
              <a:buNone/>
            </a:pPr>
            <a:r>
              <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sz="1200"/>
          </a:p>
        </p:txBody>
      </p:sp>
      <p:sp>
        <p:nvSpPr>
          <p:cNvPr id="175" name="Google Shape;175;gae3cbd58a9_2_8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lt2"/>
        </a:solidFill>
      </p:bgPr>
    </p:bg>
    <p:spTree>
      <p:nvGrpSpPr>
        <p:cNvPr id="9" name="Shape 9"/>
        <p:cNvGrpSpPr/>
        <p:nvPr/>
      </p:nvGrpSpPr>
      <p:grpSpPr>
        <a:xfrm>
          <a:off x="0" y="0"/>
          <a:ext cx="0" cy="0"/>
          <a:chOff x="0" y="0"/>
          <a:chExt cx="0" cy="0"/>
        </a:xfrm>
      </p:grpSpPr>
      <p:sp>
        <p:nvSpPr>
          <p:cNvPr id="10" name="Google Shape;10;p2"/>
          <p:cNvSpPr/>
          <p:nvPr/>
        </p:nvSpPr>
        <p:spPr>
          <a:xfrm>
            <a:off x="0" y="0"/>
            <a:ext cx="9144000" cy="4878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 name="Google Shape;11;p2"/>
          <p:cNvGrpSpPr/>
          <p:nvPr/>
        </p:nvGrpSpPr>
        <p:grpSpPr>
          <a:xfrm>
            <a:off x="830392" y="1191256"/>
            <a:ext cx="745763" cy="45826"/>
            <a:chOff x="4580561" y="2589004"/>
            <a:chExt cx="1064464" cy="25200"/>
          </a:xfrm>
        </p:grpSpPr>
        <p:sp>
          <p:nvSpPr>
            <p:cNvPr id="12" name="Google Shape;12;p2"/>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2"/>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 name="Google Shape;14;p2"/>
          <p:cNvSpPr txBox="1"/>
          <p:nvPr>
            <p:ph type="ctrTitle"/>
          </p:nvPr>
        </p:nvSpPr>
        <p:spPr>
          <a:xfrm>
            <a:off x="729450" y="1322450"/>
            <a:ext cx="7688100" cy="1664700"/>
          </a:xfrm>
          <a:prstGeom prst="rect">
            <a:avLst/>
          </a:prstGeom>
        </p:spPr>
        <p:txBody>
          <a:bodyPr anchorCtr="0" anchor="t" bIns="91425" lIns="91425" spcFirstLastPara="1" rIns="91425" wrap="square" tIns="91425">
            <a:normAutofit/>
          </a:bodyPr>
          <a:lstStyle>
            <a:lvl1pPr lvl="0">
              <a:spcBef>
                <a:spcPts val="0"/>
              </a:spcBef>
              <a:spcAft>
                <a:spcPts val="0"/>
              </a:spcAft>
              <a:buSzPts val="4200"/>
              <a:buNone/>
              <a:defRPr sz="4200"/>
            </a:lvl1pPr>
            <a:lvl2pPr lvl="1">
              <a:spcBef>
                <a:spcPts val="0"/>
              </a:spcBef>
              <a:spcAft>
                <a:spcPts val="0"/>
              </a:spcAft>
              <a:buSzPts val="4200"/>
              <a:buNone/>
              <a:defRPr sz="4200"/>
            </a:lvl2pPr>
            <a:lvl3pPr lvl="2">
              <a:spcBef>
                <a:spcPts val="0"/>
              </a:spcBef>
              <a:spcAft>
                <a:spcPts val="0"/>
              </a:spcAft>
              <a:buSzPts val="4200"/>
              <a:buNone/>
              <a:defRPr sz="4200"/>
            </a:lvl3pPr>
            <a:lvl4pPr lvl="3">
              <a:spcBef>
                <a:spcPts val="0"/>
              </a:spcBef>
              <a:spcAft>
                <a:spcPts val="0"/>
              </a:spcAft>
              <a:buSzPts val="4200"/>
              <a:buNone/>
              <a:defRPr sz="4200"/>
            </a:lvl4pPr>
            <a:lvl5pPr lvl="4">
              <a:spcBef>
                <a:spcPts val="0"/>
              </a:spcBef>
              <a:spcAft>
                <a:spcPts val="0"/>
              </a:spcAft>
              <a:buSzPts val="4200"/>
              <a:buNone/>
              <a:defRPr sz="4200"/>
            </a:lvl5pPr>
            <a:lvl6pPr lvl="5">
              <a:spcBef>
                <a:spcPts val="0"/>
              </a:spcBef>
              <a:spcAft>
                <a:spcPts val="0"/>
              </a:spcAft>
              <a:buSzPts val="4200"/>
              <a:buNone/>
              <a:defRPr sz="4200"/>
            </a:lvl6pPr>
            <a:lvl7pPr lvl="6">
              <a:spcBef>
                <a:spcPts val="0"/>
              </a:spcBef>
              <a:spcAft>
                <a:spcPts val="0"/>
              </a:spcAft>
              <a:buSzPts val="4200"/>
              <a:buNone/>
              <a:defRPr sz="4200"/>
            </a:lvl7pPr>
            <a:lvl8pPr lvl="7">
              <a:spcBef>
                <a:spcPts val="0"/>
              </a:spcBef>
              <a:spcAft>
                <a:spcPts val="0"/>
              </a:spcAft>
              <a:buSzPts val="4200"/>
              <a:buNone/>
              <a:defRPr sz="4200"/>
            </a:lvl8pPr>
            <a:lvl9pPr lvl="8">
              <a:spcBef>
                <a:spcPts val="0"/>
              </a:spcBef>
              <a:spcAft>
                <a:spcPts val="0"/>
              </a:spcAft>
              <a:buSzPts val="4200"/>
              <a:buNone/>
              <a:defRPr sz="4200"/>
            </a:lvl9pPr>
          </a:lstStyle>
          <a:p/>
        </p:txBody>
      </p:sp>
      <p:sp>
        <p:nvSpPr>
          <p:cNvPr id="15" name="Google Shape;15;p2"/>
          <p:cNvSpPr txBox="1"/>
          <p:nvPr>
            <p:ph idx="1" type="subTitle"/>
          </p:nvPr>
        </p:nvSpPr>
        <p:spPr>
          <a:xfrm>
            <a:off x="729627" y="3172900"/>
            <a:ext cx="7688100" cy="541200"/>
          </a:xfrm>
          <a:prstGeom prst="rect">
            <a:avLst/>
          </a:prstGeom>
        </p:spPr>
        <p:txBody>
          <a:bodyPr anchorCtr="0" anchor="t" bIns="91425" lIns="91425" spcFirstLastPara="1" rIns="91425" wrap="square" tIns="91425">
            <a:normAutofit/>
          </a:bodyPr>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p:txBody>
      </p:sp>
      <p:sp>
        <p:nvSpPr>
          <p:cNvPr id="16" name="Google Shape;16;p2"/>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solidFill>
          <a:schemeClr val="dk1"/>
        </a:solidFill>
      </p:bgPr>
    </p:bg>
    <p:spTree>
      <p:nvGrpSpPr>
        <p:cNvPr id="73" name="Shape 73"/>
        <p:cNvGrpSpPr/>
        <p:nvPr/>
      </p:nvGrpSpPr>
      <p:grpSpPr>
        <a:xfrm>
          <a:off x="0" y="0"/>
          <a:ext cx="0" cy="0"/>
          <a:chOff x="0" y="0"/>
          <a:chExt cx="0" cy="0"/>
        </a:xfrm>
      </p:grpSpPr>
      <p:grpSp>
        <p:nvGrpSpPr>
          <p:cNvPr id="74" name="Google Shape;74;p11"/>
          <p:cNvGrpSpPr/>
          <p:nvPr/>
        </p:nvGrpSpPr>
        <p:grpSpPr>
          <a:xfrm>
            <a:off x="830392" y="4169130"/>
            <a:ext cx="745763" cy="45826"/>
            <a:chOff x="4580561" y="2589004"/>
            <a:chExt cx="1064464" cy="25200"/>
          </a:xfrm>
        </p:grpSpPr>
        <p:sp>
          <p:nvSpPr>
            <p:cNvPr id="75" name="Google Shape;75;p11"/>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11"/>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7" name="Google Shape;77;p11"/>
          <p:cNvSpPr txBox="1"/>
          <p:nvPr>
            <p:ph hasCustomPrompt="1" type="title"/>
          </p:nvPr>
        </p:nvSpPr>
        <p:spPr>
          <a:xfrm>
            <a:off x="729450" y="733950"/>
            <a:ext cx="7688400" cy="1244700"/>
          </a:xfrm>
          <a:prstGeom prst="rect">
            <a:avLst/>
          </a:prstGeom>
        </p:spPr>
        <p:txBody>
          <a:bodyPr anchorCtr="0" anchor="t" bIns="91425" lIns="91425" spcFirstLastPara="1" rIns="91425" wrap="square" tIns="91425">
            <a:normAutofit/>
          </a:bodyPr>
          <a:lstStyle>
            <a:lvl1pPr lvl="0">
              <a:spcBef>
                <a:spcPts val="0"/>
              </a:spcBef>
              <a:spcAft>
                <a:spcPts val="0"/>
              </a:spcAft>
              <a:buClr>
                <a:schemeClr val="lt1"/>
              </a:buClr>
              <a:buSzPts val="8000"/>
              <a:buNone/>
              <a:defRPr sz="8000">
                <a:solidFill>
                  <a:schemeClr val="lt1"/>
                </a:solidFill>
              </a:defRPr>
            </a:lvl1pPr>
            <a:lvl2pPr lvl="1">
              <a:spcBef>
                <a:spcPts val="0"/>
              </a:spcBef>
              <a:spcAft>
                <a:spcPts val="0"/>
              </a:spcAft>
              <a:buClr>
                <a:schemeClr val="lt1"/>
              </a:buClr>
              <a:buSzPts val="8000"/>
              <a:buNone/>
              <a:defRPr sz="8000">
                <a:solidFill>
                  <a:schemeClr val="lt1"/>
                </a:solidFill>
              </a:defRPr>
            </a:lvl2pPr>
            <a:lvl3pPr lvl="2">
              <a:spcBef>
                <a:spcPts val="0"/>
              </a:spcBef>
              <a:spcAft>
                <a:spcPts val="0"/>
              </a:spcAft>
              <a:buClr>
                <a:schemeClr val="lt1"/>
              </a:buClr>
              <a:buSzPts val="8000"/>
              <a:buNone/>
              <a:defRPr sz="8000">
                <a:solidFill>
                  <a:schemeClr val="lt1"/>
                </a:solidFill>
              </a:defRPr>
            </a:lvl3pPr>
            <a:lvl4pPr lvl="3">
              <a:spcBef>
                <a:spcPts val="0"/>
              </a:spcBef>
              <a:spcAft>
                <a:spcPts val="0"/>
              </a:spcAft>
              <a:buClr>
                <a:schemeClr val="lt1"/>
              </a:buClr>
              <a:buSzPts val="8000"/>
              <a:buNone/>
              <a:defRPr sz="8000">
                <a:solidFill>
                  <a:schemeClr val="lt1"/>
                </a:solidFill>
              </a:defRPr>
            </a:lvl4pPr>
            <a:lvl5pPr lvl="4">
              <a:spcBef>
                <a:spcPts val="0"/>
              </a:spcBef>
              <a:spcAft>
                <a:spcPts val="0"/>
              </a:spcAft>
              <a:buClr>
                <a:schemeClr val="lt1"/>
              </a:buClr>
              <a:buSzPts val="8000"/>
              <a:buNone/>
              <a:defRPr sz="8000">
                <a:solidFill>
                  <a:schemeClr val="lt1"/>
                </a:solidFill>
              </a:defRPr>
            </a:lvl5pPr>
            <a:lvl6pPr lvl="5">
              <a:spcBef>
                <a:spcPts val="0"/>
              </a:spcBef>
              <a:spcAft>
                <a:spcPts val="0"/>
              </a:spcAft>
              <a:buClr>
                <a:schemeClr val="lt1"/>
              </a:buClr>
              <a:buSzPts val="8000"/>
              <a:buNone/>
              <a:defRPr sz="8000">
                <a:solidFill>
                  <a:schemeClr val="lt1"/>
                </a:solidFill>
              </a:defRPr>
            </a:lvl6pPr>
            <a:lvl7pPr lvl="6">
              <a:spcBef>
                <a:spcPts val="0"/>
              </a:spcBef>
              <a:spcAft>
                <a:spcPts val="0"/>
              </a:spcAft>
              <a:buClr>
                <a:schemeClr val="lt1"/>
              </a:buClr>
              <a:buSzPts val="8000"/>
              <a:buNone/>
              <a:defRPr sz="8000">
                <a:solidFill>
                  <a:schemeClr val="lt1"/>
                </a:solidFill>
              </a:defRPr>
            </a:lvl7pPr>
            <a:lvl8pPr lvl="7">
              <a:spcBef>
                <a:spcPts val="0"/>
              </a:spcBef>
              <a:spcAft>
                <a:spcPts val="0"/>
              </a:spcAft>
              <a:buClr>
                <a:schemeClr val="lt1"/>
              </a:buClr>
              <a:buSzPts val="8000"/>
              <a:buNone/>
              <a:defRPr sz="8000">
                <a:solidFill>
                  <a:schemeClr val="lt1"/>
                </a:solidFill>
              </a:defRPr>
            </a:lvl8pPr>
            <a:lvl9pPr lvl="8">
              <a:spcBef>
                <a:spcPts val="0"/>
              </a:spcBef>
              <a:spcAft>
                <a:spcPts val="0"/>
              </a:spcAft>
              <a:buClr>
                <a:schemeClr val="lt1"/>
              </a:buClr>
              <a:buSzPts val="8000"/>
              <a:buNone/>
              <a:defRPr sz="8000">
                <a:solidFill>
                  <a:schemeClr val="lt1"/>
                </a:solidFill>
              </a:defRPr>
            </a:lvl9pPr>
          </a:lstStyle>
          <a:p>
            <a:r>
              <a:t>xx%</a:t>
            </a:r>
          </a:p>
        </p:txBody>
      </p:sp>
      <p:sp>
        <p:nvSpPr>
          <p:cNvPr id="78" name="Google Shape;78;p11"/>
          <p:cNvSpPr txBox="1"/>
          <p:nvPr>
            <p:ph idx="1" type="body"/>
          </p:nvPr>
        </p:nvSpPr>
        <p:spPr>
          <a:xfrm>
            <a:off x="729450" y="2272888"/>
            <a:ext cx="7688400" cy="15804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Clr>
                <a:schemeClr val="lt1"/>
              </a:buClr>
              <a:buSzPts val="1300"/>
              <a:buChar char="●"/>
              <a:defRPr>
                <a:solidFill>
                  <a:schemeClr val="lt1"/>
                </a:solidFill>
              </a:defRPr>
            </a:lvl1pPr>
            <a:lvl2pPr indent="-298450" lvl="1" marL="914400">
              <a:spcBef>
                <a:spcPts val="0"/>
              </a:spcBef>
              <a:spcAft>
                <a:spcPts val="0"/>
              </a:spcAft>
              <a:buClr>
                <a:schemeClr val="lt1"/>
              </a:buClr>
              <a:buSzPts val="1100"/>
              <a:buChar char="○"/>
              <a:defRPr>
                <a:solidFill>
                  <a:schemeClr val="lt1"/>
                </a:solidFill>
              </a:defRPr>
            </a:lvl2pPr>
            <a:lvl3pPr indent="-298450" lvl="2" marL="1371600">
              <a:spcBef>
                <a:spcPts val="0"/>
              </a:spcBef>
              <a:spcAft>
                <a:spcPts val="0"/>
              </a:spcAft>
              <a:buClr>
                <a:schemeClr val="lt1"/>
              </a:buClr>
              <a:buSzPts val="1100"/>
              <a:buChar char="■"/>
              <a:defRPr>
                <a:solidFill>
                  <a:schemeClr val="lt1"/>
                </a:solidFill>
              </a:defRPr>
            </a:lvl3pPr>
            <a:lvl4pPr indent="-298450" lvl="3" marL="1828800">
              <a:spcBef>
                <a:spcPts val="0"/>
              </a:spcBef>
              <a:spcAft>
                <a:spcPts val="0"/>
              </a:spcAft>
              <a:buClr>
                <a:schemeClr val="lt1"/>
              </a:buClr>
              <a:buSzPts val="1100"/>
              <a:buChar char="●"/>
              <a:defRPr>
                <a:solidFill>
                  <a:schemeClr val="lt1"/>
                </a:solidFill>
              </a:defRPr>
            </a:lvl4pPr>
            <a:lvl5pPr indent="-298450" lvl="4" marL="2286000">
              <a:spcBef>
                <a:spcPts val="0"/>
              </a:spcBef>
              <a:spcAft>
                <a:spcPts val="0"/>
              </a:spcAft>
              <a:buClr>
                <a:schemeClr val="lt1"/>
              </a:buClr>
              <a:buSzPts val="1100"/>
              <a:buChar char="○"/>
              <a:defRPr>
                <a:solidFill>
                  <a:schemeClr val="lt1"/>
                </a:solidFill>
              </a:defRPr>
            </a:lvl5pPr>
            <a:lvl6pPr indent="-298450" lvl="5" marL="2743200">
              <a:spcBef>
                <a:spcPts val="0"/>
              </a:spcBef>
              <a:spcAft>
                <a:spcPts val="0"/>
              </a:spcAft>
              <a:buClr>
                <a:schemeClr val="lt1"/>
              </a:buClr>
              <a:buSzPts val="1100"/>
              <a:buChar char="■"/>
              <a:defRPr>
                <a:solidFill>
                  <a:schemeClr val="lt1"/>
                </a:solidFill>
              </a:defRPr>
            </a:lvl6pPr>
            <a:lvl7pPr indent="-298450" lvl="6" marL="3200400">
              <a:spcBef>
                <a:spcPts val="0"/>
              </a:spcBef>
              <a:spcAft>
                <a:spcPts val="0"/>
              </a:spcAft>
              <a:buClr>
                <a:schemeClr val="lt1"/>
              </a:buClr>
              <a:buSzPts val="1100"/>
              <a:buChar char="●"/>
              <a:defRPr>
                <a:solidFill>
                  <a:schemeClr val="lt1"/>
                </a:solidFill>
              </a:defRPr>
            </a:lvl7pPr>
            <a:lvl8pPr indent="-298450" lvl="7" marL="3657600">
              <a:spcBef>
                <a:spcPts val="0"/>
              </a:spcBef>
              <a:spcAft>
                <a:spcPts val="0"/>
              </a:spcAft>
              <a:buClr>
                <a:schemeClr val="lt1"/>
              </a:buClr>
              <a:buSzPts val="1100"/>
              <a:buChar char="○"/>
              <a:defRPr>
                <a:solidFill>
                  <a:schemeClr val="lt1"/>
                </a:solidFill>
              </a:defRPr>
            </a:lvl8pPr>
            <a:lvl9pPr indent="-298450" lvl="8" marL="4114800">
              <a:spcBef>
                <a:spcPts val="0"/>
              </a:spcBef>
              <a:spcAft>
                <a:spcPts val="0"/>
              </a:spcAft>
              <a:buClr>
                <a:schemeClr val="lt1"/>
              </a:buClr>
              <a:buSzPts val="1100"/>
              <a:buChar char="■"/>
              <a:defRPr>
                <a:solidFill>
                  <a:schemeClr val="lt1"/>
                </a:solidFill>
              </a:defRPr>
            </a:lvl9pPr>
          </a:lstStyle>
          <a:p/>
        </p:txBody>
      </p:sp>
      <p:sp>
        <p:nvSpPr>
          <p:cNvPr id="79" name="Google Shape;79;p11"/>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0" name="Shape 80"/>
        <p:cNvGrpSpPr/>
        <p:nvPr/>
      </p:nvGrpSpPr>
      <p:grpSpPr>
        <a:xfrm>
          <a:off x="0" y="0"/>
          <a:ext cx="0" cy="0"/>
          <a:chOff x="0" y="0"/>
          <a:chExt cx="0" cy="0"/>
        </a:xfrm>
      </p:grpSpPr>
      <p:sp>
        <p:nvSpPr>
          <p:cNvPr id="81" name="Google Shape;81;p12"/>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82" name="Shape 82"/>
        <p:cNvGrpSpPr/>
        <p:nvPr/>
      </p:nvGrpSpPr>
      <p:grpSpPr>
        <a:xfrm>
          <a:off x="0" y="0"/>
          <a:ext cx="0" cy="0"/>
          <a:chOff x="0" y="0"/>
          <a:chExt cx="0" cy="0"/>
        </a:xfrm>
      </p:grpSpPr>
      <p:sp>
        <p:nvSpPr>
          <p:cNvPr id="83" name="Google Shape;83;p13"/>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84" name="Google Shape;84;p13"/>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1200"/>
              </a:spcBef>
              <a:spcAft>
                <a:spcPts val="0"/>
              </a:spcAft>
              <a:buClr>
                <a:schemeClr val="dk1"/>
              </a:buClr>
              <a:buSzPts val="1400"/>
              <a:buChar char="○"/>
              <a:defRPr/>
            </a:lvl2pPr>
            <a:lvl3pPr indent="-317500" lvl="2" marL="1371600" rtl="0" algn="l">
              <a:lnSpc>
                <a:spcPct val="90000"/>
              </a:lnSpc>
              <a:spcBef>
                <a:spcPts val="1200"/>
              </a:spcBef>
              <a:spcAft>
                <a:spcPts val="0"/>
              </a:spcAft>
              <a:buClr>
                <a:schemeClr val="dk1"/>
              </a:buClr>
              <a:buSzPts val="1400"/>
              <a:buChar char="■"/>
              <a:defRPr/>
            </a:lvl3pPr>
            <a:lvl4pPr indent="-317500" lvl="3" marL="1828800" rtl="0" algn="l">
              <a:lnSpc>
                <a:spcPct val="90000"/>
              </a:lnSpc>
              <a:spcBef>
                <a:spcPts val="1200"/>
              </a:spcBef>
              <a:spcAft>
                <a:spcPts val="0"/>
              </a:spcAft>
              <a:buClr>
                <a:schemeClr val="dk1"/>
              </a:buClr>
              <a:buSzPts val="1400"/>
              <a:buChar char="●"/>
              <a:defRPr/>
            </a:lvl4pPr>
            <a:lvl5pPr indent="-317500" lvl="4" marL="2286000" rtl="0" algn="l">
              <a:lnSpc>
                <a:spcPct val="90000"/>
              </a:lnSpc>
              <a:spcBef>
                <a:spcPts val="1200"/>
              </a:spcBef>
              <a:spcAft>
                <a:spcPts val="0"/>
              </a:spcAft>
              <a:buClr>
                <a:schemeClr val="dk1"/>
              </a:buClr>
              <a:buSzPts val="1400"/>
              <a:buChar char="○"/>
              <a:defRPr/>
            </a:lvl5pPr>
            <a:lvl6pPr indent="-317500" lvl="5" marL="2743200" rtl="0" algn="l">
              <a:lnSpc>
                <a:spcPct val="90000"/>
              </a:lnSpc>
              <a:spcBef>
                <a:spcPts val="1200"/>
              </a:spcBef>
              <a:spcAft>
                <a:spcPts val="0"/>
              </a:spcAft>
              <a:buClr>
                <a:schemeClr val="dk1"/>
              </a:buClr>
              <a:buSzPts val="1400"/>
              <a:buChar char="■"/>
              <a:defRPr/>
            </a:lvl6pPr>
            <a:lvl7pPr indent="-317500" lvl="6" marL="3200400" rtl="0" algn="l">
              <a:lnSpc>
                <a:spcPct val="90000"/>
              </a:lnSpc>
              <a:spcBef>
                <a:spcPts val="1200"/>
              </a:spcBef>
              <a:spcAft>
                <a:spcPts val="0"/>
              </a:spcAft>
              <a:buClr>
                <a:schemeClr val="dk1"/>
              </a:buClr>
              <a:buSzPts val="1400"/>
              <a:buChar char="●"/>
              <a:defRPr/>
            </a:lvl7pPr>
            <a:lvl8pPr indent="-317500" lvl="7" marL="3657600" rtl="0" algn="l">
              <a:lnSpc>
                <a:spcPct val="90000"/>
              </a:lnSpc>
              <a:spcBef>
                <a:spcPts val="1200"/>
              </a:spcBef>
              <a:spcAft>
                <a:spcPts val="0"/>
              </a:spcAft>
              <a:buClr>
                <a:schemeClr val="dk1"/>
              </a:buClr>
              <a:buSzPts val="1400"/>
              <a:buChar char="○"/>
              <a:defRPr/>
            </a:lvl8pPr>
            <a:lvl9pPr indent="-317500" lvl="8" marL="4114800" rtl="0" algn="l">
              <a:lnSpc>
                <a:spcPct val="90000"/>
              </a:lnSpc>
              <a:spcBef>
                <a:spcPts val="1200"/>
              </a:spcBef>
              <a:spcAft>
                <a:spcPts val="1200"/>
              </a:spcAft>
              <a:buClr>
                <a:schemeClr val="dk1"/>
              </a:buClr>
              <a:buSzPts val="1400"/>
              <a:buChar char="■"/>
              <a:defRPr/>
            </a:lvl9pPr>
          </a:lstStyle>
          <a:p/>
        </p:txBody>
      </p:sp>
      <p:sp>
        <p:nvSpPr>
          <p:cNvPr id="85" name="Google Shape;85;p13"/>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86" name="Google Shape;86;p13"/>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87" name="Google Shape;87;p13"/>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rm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dk1"/>
        </a:solidFill>
      </p:bgPr>
    </p:bg>
    <p:spTree>
      <p:nvGrpSpPr>
        <p:cNvPr id="17" name="Shape 17"/>
        <p:cNvGrpSpPr/>
        <p:nvPr/>
      </p:nvGrpSpPr>
      <p:grpSpPr>
        <a:xfrm>
          <a:off x="0" y="0"/>
          <a:ext cx="0" cy="0"/>
          <a:chOff x="0" y="0"/>
          <a:chExt cx="0" cy="0"/>
        </a:xfrm>
      </p:grpSpPr>
      <p:grpSp>
        <p:nvGrpSpPr>
          <p:cNvPr id="18" name="Google Shape;18;p3"/>
          <p:cNvGrpSpPr/>
          <p:nvPr/>
        </p:nvGrpSpPr>
        <p:grpSpPr>
          <a:xfrm>
            <a:off x="830392" y="1191256"/>
            <a:ext cx="745763" cy="45826"/>
            <a:chOff x="4580561" y="2589004"/>
            <a:chExt cx="1064464" cy="25200"/>
          </a:xfrm>
        </p:grpSpPr>
        <p:sp>
          <p:nvSpPr>
            <p:cNvPr id="19" name="Google Shape;19;p3"/>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3"/>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1" name="Google Shape;21;p3"/>
          <p:cNvSpPr txBox="1"/>
          <p:nvPr>
            <p:ph type="title"/>
          </p:nvPr>
        </p:nvSpPr>
        <p:spPr>
          <a:xfrm>
            <a:off x="729450" y="1322450"/>
            <a:ext cx="7688400" cy="1518600"/>
          </a:xfrm>
          <a:prstGeom prst="rect">
            <a:avLst/>
          </a:prstGeom>
        </p:spPr>
        <p:txBody>
          <a:bodyPr anchorCtr="0" anchor="t" bIns="91425" lIns="91425" spcFirstLastPara="1" rIns="91425" wrap="square" tIns="91425">
            <a:norm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p:txBody>
      </p:sp>
      <p:sp>
        <p:nvSpPr>
          <p:cNvPr id="22" name="Google Shape;22;p3"/>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3" name="Shape 23"/>
        <p:cNvGrpSpPr/>
        <p:nvPr/>
      </p:nvGrpSpPr>
      <p:grpSpPr>
        <a:xfrm>
          <a:off x="0" y="0"/>
          <a:ext cx="0" cy="0"/>
          <a:chOff x="0" y="0"/>
          <a:chExt cx="0" cy="0"/>
        </a:xfrm>
      </p:grpSpPr>
      <p:sp>
        <p:nvSpPr>
          <p:cNvPr id="24" name="Google Shape;24;p4"/>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5" name="Google Shape;25;p4"/>
          <p:cNvGrpSpPr/>
          <p:nvPr/>
        </p:nvGrpSpPr>
        <p:grpSpPr>
          <a:xfrm>
            <a:off x="830392" y="1191256"/>
            <a:ext cx="745763" cy="45826"/>
            <a:chOff x="4580561" y="2589004"/>
            <a:chExt cx="1064464" cy="25200"/>
          </a:xfrm>
        </p:grpSpPr>
        <p:sp>
          <p:nvSpPr>
            <p:cNvPr id="26" name="Google Shape;26;p4"/>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 name="Google Shape;27;p4"/>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8" name="Google Shape;28;p4"/>
          <p:cNvSpPr txBox="1"/>
          <p:nvPr>
            <p:ph type="title"/>
          </p:nvPr>
        </p:nvSpPr>
        <p:spPr>
          <a:xfrm>
            <a:off x="729450" y="1318650"/>
            <a:ext cx="7688700" cy="535200"/>
          </a:xfrm>
          <a:prstGeom prst="rect">
            <a:avLst/>
          </a:prstGeom>
        </p:spPr>
        <p:txBody>
          <a:bodyPr anchorCtr="0" anchor="t" bIns="91425" lIns="91425" spcFirstLastPara="1" rIns="91425" wrap="square" tIns="91425">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p:txBody>
      </p:sp>
      <p:sp>
        <p:nvSpPr>
          <p:cNvPr id="29" name="Google Shape;29;p4"/>
          <p:cNvSpPr txBox="1"/>
          <p:nvPr>
            <p:ph idx="1" type="body"/>
          </p:nvPr>
        </p:nvSpPr>
        <p:spPr>
          <a:xfrm>
            <a:off x="729450" y="2078875"/>
            <a:ext cx="7688700" cy="22611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30" name="Google Shape;30;p4"/>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1" name="Shape 31"/>
        <p:cNvGrpSpPr/>
        <p:nvPr/>
      </p:nvGrpSpPr>
      <p:grpSpPr>
        <a:xfrm>
          <a:off x="0" y="0"/>
          <a:ext cx="0" cy="0"/>
          <a:chOff x="0" y="0"/>
          <a:chExt cx="0" cy="0"/>
        </a:xfrm>
      </p:grpSpPr>
      <p:sp>
        <p:nvSpPr>
          <p:cNvPr id="32" name="Google Shape;32;p5"/>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3" name="Google Shape;33;p5"/>
          <p:cNvGrpSpPr/>
          <p:nvPr/>
        </p:nvGrpSpPr>
        <p:grpSpPr>
          <a:xfrm>
            <a:off x="830392" y="1191256"/>
            <a:ext cx="745763" cy="45826"/>
            <a:chOff x="4580561" y="2589004"/>
            <a:chExt cx="1064464" cy="25200"/>
          </a:xfrm>
        </p:grpSpPr>
        <p:sp>
          <p:nvSpPr>
            <p:cNvPr id="34" name="Google Shape;34;p5"/>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 name="Google Shape;35;p5"/>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6" name="Google Shape;36;p5"/>
          <p:cNvSpPr txBox="1"/>
          <p:nvPr>
            <p:ph type="title"/>
          </p:nvPr>
        </p:nvSpPr>
        <p:spPr>
          <a:xfrm>
            <a:off x="729450" y="1318650"/>
            <a:ext cx="7688400" cy="535200"/>
          </a:xfrm>
          <a:prstGeom prst="rect">
            <a:avLst/>
          </a:prstGeom>
        </p:spPr>
        <p:txBody>
          <a:bodyPr anchorCtr="0" anchor="t" bIns="91425" lIns="91425" spcFirstLastPara="1" rIns="91425" wrap="square" tIns="91425">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p:txBody>
      </p:sp>
      <p:sp>
        <p:nvSpPr>
          <p:cNvPr id="37" name="Google Shape;37;p5"/>
          <p:cNvSpPr txBox="1"/>
          <p:nvPr>
            <p:ph idx="1" type="body"/>
          </p:nvPr>
        </p:nvSpPr>
        <p:spPr>
          <a:xfrm>
            <a:off x="729325" y="2078875"/>
            <a:ext cx="3774300" cy="22611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38" name="Google Shape;38;p5"/>
          <p:cNvSpPr txBox="1"/>
          <p:nvPr>
            <p:ph idx="2" type="body"/>
          </p:nvPr>
        </p:nvSpPr>
        <p:spPr>
          <a:xfrm>
            <a:off x="4643604" y="2078875"/>
            <a:ext cx="3774300" cy="22611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39" name="Google Shape;39;p5"/>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0" name="Shape 40"/>
        <p:cNvGrpSpPr/>
        <p:nvPr/>
      </p:nvGrpSpPr>
      <p:grpSpPr>
        <a:xfrm>
          <a:off x="0" y="0"/>
          <a:ext cx="0" cy="0"/>
          <a:chOff x="0" y="0"/>
          <a:chExt cx="0" cy="0"/>
        </a:xfrm>
      </p:grpSpPr>
      <p:sp>
        <p:nvSpPr>
          <p:cNvPr id="41" name="Google Shape;41;p6"/>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2" name="Google Shape;42;p6"/>
          <p:cNvGrpSpPr/>
          <p:nvPr/>
        </p:nvGrpSpPr>
        <p:grpSpPr>
          <a:xfrm>
            <a:off x="830392" y="1191256"/>
            <a:ext cx="745763" cy="45826"/>
            <a:chOff x="4580561" y="2589004"/>
            <a:chExt cx="1064464" cy="25200"/>
          </a:xfrm>
        </p:grpSpPr>
        <p:sp>
          <p:nvSpPr>
            <p:cNvPr id="43" name="Google Shape;43;p6"/>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 name="Google Shape;44;p6"/>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5" name="Google Shape;45;p6"/>
          <p:cNvSpPr txBox="1"/>
          <p:nvPr>
            <p:ph type="title"/>
          </p:nvPr>
        </p:nvSpPr>
        <p:spPr>
          <a:xfrm>
            <a:off x="729450" y="1318650"/>
            <a:ext cx="7688400" cy="535200"/>
          </a:xfrm>
          <a:prstGeom prst="rect">
            <a:avLst/>
          </a:prstGeom>
        </p:spPr>
        <p:txBody>
          <a:bodyPr anchorCtr="0" anchor="t" bIns="91425" lIns="91425" spcFirstLastPara="1" rIns="91425" wrap="square" tIns="91425">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p:txBody>
      </p:sp>
      <p:sp>
        <p:nvSpPr>
          <p:cNvPr id="46" name="Google Shape;46;p6"/>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47" name="Shape 47"/>
        <p:cNvGrpSpPr/>
        <p:nvPr/>
      </p:nvGrpSpPr>
      <p:grpSpPr>
        <a:xfrm>
          <a:off x="0" y="0"/>
          <a:ext cx="0" cy="0"/>
          <a:chOff x="0" y="0"/>
          <a:chExt cx="0" cy="0"/>
        </a:xfrm>
      </p:grpSpPr>
      <p:sp>
        <p:nvSpPr>
          <p:cNvPr id="48" name="Google Shape;48;p7"/>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9" name="Google Shape;49;p7"/>
          <p:cNvGrpSpPr/>
          <p:nvPr/>
        </p:nvGrpSpPr>
        <p:grpSpPr>
          <a:xfrm>
            <a:off x="830392" y="1191256"/>
            <a:ext cx="745763" cy="45826"/>
            <a:chOff x="4580561" y="2589004"/>
            <a:chExt cx="1064464" cy="25200"/>
          </a:xfrm>
        </p:grpSpPr>
        <p:sp>
          <p:nvSpPr>
            <p:cNvPr id="50" name="Google Shape;50;p7"/>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 name="Google Shape;51;p7"/>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2" name="Google Shape;52;p7"/>
          <p:cNvSpPr txBox="1"/>
          <p:nvPr>
            <p:ph type="title"/>
          </p:nvPr>
        </p:nvSpPr>
        <p:spPr>
          <a:xfrm>
            <a:off x="730000" y="1318650"/>
            <a:ext cx="3300900" cy="1381500"/>
          </a:xfrm>
          <a:prstGeom prst="rect">
            <a:avLst/>
          </a:prstGeom>
        </p:spPr>
        <p:txBody>
          <a:bodyPr anchorCtr="0" anchor="t" bIns="91425" lIns="91425" spcFirstLastPara="1" rIns="91425" wrap="square" tIns="91425">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p:txBody>
      </p:sp>
      <p:sp>
        <p:nvSpPr>
          <p:cNvPr id="53" name="Google Shape;53;p7"/>
          <p:cNvSpPr txBox="1"/>
          <p:nvPr>
            <p:ph idx="1" type="body"/>
          </p:nvPr>
        </p:nvSpPr>
        <p:spPr>
          <a:xfrm>
            <a:off x="721225" y="2781725"/>
            <a:ext cx="3300900" cy="15975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54" name="Google Shape;54;p7"/>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3"/>
        </a:solidFill>
      </p:bgPr>
    </p:bg>
    <p:spTree>
      <p:nvGrpSpPr>
        <p:cNvPr id="55" name="Shape 55"/>
        <p:cNvGrpSpPr/>
        <p:nvPr/>
      </p:nvGrpSpPr>
      <p:grpSpPr>
        <a:xfrm>
          <a:off x="0" y="0"/>
          <a:ext cx="0" cy="0"/>
          <a:chOff x="0" y="0"/>
          <a:chExt cx="0" cy="0"/>
        </a:xfrm>
      </p:grpSpPr>
      <p:grpSp>
        <p:nvGrpSpPr>
          <p:cNvPr id="56" name="Google Shape;56;p8"/>
          <p:cNvGrpSpPr/>
          <p:nvPr/>
        </p:nvGrpSpPr>
        <p:grpSpPr>
          <a:xfrm>
            <a:off x="830392" y="4169130"/>
            <a:ext cx="745763" cy="45826"/>
            <a:chOff x="4580561" y="2589004"/>
            <a:chExt cx="1064464" cy="25200"/>
          </a:xfrm>
        </p:grpSpPr>
        <p:sp>
          <p:nvSpPr>
            <p:cNvPr id="57" name="Google Shape;57;p8"/>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8"/>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9" name="Google Shape;59;p8"/>
          <p:cNvSpPr txBox="1"/>
          <p:nvPr>
            <p:ph type="title"/>
          </p:nvPr>
        </p:nvSpPr>
        <p:spPr>
          <a:xfrm>
            <a:off x="729450" y="864300"/>
            <a:ext cx="7021200" cy="2985000"/>
          </a:xfrm>
          <a:prstGeom prst="rect">
            <a:avLst/>
          </a:prstGeom>
        </p:spPr>
        <p:txBody>
          <a:bodyPr anchorCtr="0" anchor="ctr" bIns="91425" lIns="91425" spcFirstLastPara="1" rIns="91425" wrap="square" tIns="91425">
            <a:norm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p:txBody>
      </p:sp>
      <p:sp>
        <p:nvSpPr>
          <p:cNvPr id="60" name="Google Shape;60;p8"/>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61" name="Shape 61"/>
        <p:cNvGrpSpPr/>
        <p:nvPr/>
      </p:nvGrpSpPr>
      <p:grpSpPr>
        <a:xfrm>
          <a:off x="0" y="0"/>
          <a:ext cx="0" cy="0"/>
          <a:chOff x="0" y="0"/>
          <a:chExt cx="0" cy="0"/>
        </a:xfrm>
      </p:grpSpPr>
      <p:sp>
        <p:nvSpPr>
          <p:cNvPr id="62" name="Google Shape;62;p9"/>
          <p:cNvSpPr/>
          <p:nvPr/>
        </p:nvSpPr>
        <p:spPr>
          <a:xfrm>
            <a:off x="0" y="0"/>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3" name="Google Shape;63;p9"/>
          <p:cNvGrpSpPr/>
          <p:nvPr/>
        </p:nvGrpSpPr>
        <p:grpSpPr>
          <a:xfrm>
            <a:off x="830392" y="1191256"/>
            <a:ext cx="745763" cy="45826"/>
            <a:chOff x="4580561" y="2589004"/>
            <a:chExt cx="1064464" cy="25200"/>
          </a:xfrm>
        </p:grpSpPr>
        <p:sp>
          <p:nvSpPr>
            <p:cNvPr id="64" name="Google Shape;64;p9"/>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9"/>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6" name="Google Shape;66;p9"/>
          <p:cNvSpPr txBox="1"/>
          <p:nvPr>
            <p:ph type="title"/>
          </p:nvPr>
        </p:nvSpPr>
        <p:spPr>
          <a:xfrm>
            <a:off x="730000" y="1318650"/>
            <a:ext cx="3300900" cy="1687200"/>
          </a:xfrm>
          <a:prstGeom prst="rect">
            <a:avLst/>
          </a:prstGeom>
        </p:spPr>
        <p:txBody>
          <a:bodyPr anchorCtr="0" anchor="t" bIns="91425" lIns="91425" spcFirstLastPara="1" rIns="91425" wrap="square" tIns="91425">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p:txBody>
      </p:sp>
      <p:sp>
        <p:nvSpPr>
          <p:cNvPr id="67" name="Google Shape;67;p9"/>
          <p:cNvSpPr txBox="1"/>
          <p:nvPr>
            <p:ph idx="1" type="subTitle"/>
          </p:nvPr>
        </p:nvSpPr>
        <p:spPr>
          <a:xfrm>
            <a:off x="724950" y="3161525"/>
            <a:ext cx="3300900" cy="759000"/>
          </a:xfrm>
          <a:prstGeom prst="rect">
            <a:avLst/>
          </a:prstGeom>
        </p:spPr>
        <p:txBody>
          <a:bodyPr anchorCtr="0" anchor="t" bIns="91425" lIns="91425" spcFirstLastPara="1" rIns="91425" wrap="square" tIns="91425">
            <a:normAutofit/>
          </a:bodyPr>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p:txBody>
      </p:sp>
      <p:sp>
        <p:nvSpPr>
          <p:cNvPr id="68" name="Google Shape;68;p9"/>
          <p:cNvSpPr txBox="1"/>
          <p:nvPr>
            <p:ph idx="2" type="body"/>
          </p:nvPr>
        </p:nvSpPr>
        <p:spPr>
          <a:xfrm>
            <a:off x="5174225" y="1352625"/>
            <a:ext cx="3374400" cy="30255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69" name="Google Shape;69;p9"/>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70" name="Shape 70"/>
        <p:cNvGrpSpPr/>
        <p:nvPr/>
      </p:nvGrpSpPr>
      <p:grpSpPr>
        <a:xfrm>
          <a:off x="0" y="0"/>
          <a:ext cx="0" cy="0"/>
          <a:chOff x="0" y="0"/>
          <a:chExt cx="0" cy="0"/>
        </a:xfrm>
      </p:grpSpPr>
      <p:sp>
        <p:nvSpPr>
          <p:cNvPr id="71" name="Google Shape;71;p10"/>
          <p:cNvSpPr txBox="1"/>
          <p:nvPr>
            <p:ph idx="1" type="body"/>
          </p:nvPr>
        </p:nvSpPr>
        <p:spPr>
          <a:xfrm>
            <a:off x="724950" y="4372551"/>
            <a:ext cx="7697400" cy="4605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300"/>
              <a:buNone/>
              <a:defRPr/>
            </a:lvl1pPr>
          </a:lstStyle>
          <a:p/>
        </p:txBody>
      </p:sp>
      <p:sp>
        <p:nvSpPr>
          <p:cNvPr id="72" name="Google Shape;72;p10"/>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1.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treamline">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1pPr>
            <a:lvl2pPr lvl="1">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2pPr>
            <a:lvl3pPr lvl="2">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3pPr>
            <a:lvl4pPr lvl="3">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4pPr>
            <a:lvl5pPr lvl="4">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5pPr>
            <a:lvl6pPr lvl="5">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6pPr>
            <a:lvl7pPr lvl="6">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7pPr>
            <a:lvl8pPr lvl="7">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8pPr>
            <a:lvl9pPr lvl="8">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11150" lvl="0" marL="457200">
              <a:lnSpc>
                <a:spcPct val="115000"/>
              </a:lnSpc>
              <a:spcBef>
                <a:spcPts val="0"/>
              </a:spcBef>
              <a:spcAft>
                <a:spcPts val="0"/>
              </a:spcAft>
              <a:buClr>
                <a:schemeClr val="accent1"/>
              </a:buClr>
              <a:buSzPts val="1300"/>
              <a:buFont typeface="Lato"/>
              <a:buChar char="●"/>
              <a:defRPr sz="1300">
                <a:solidFill>
                  <a:schemeClr val="accent1"/>
                </a:solidFill>
                <a:latin typeface="Lato"/>
                <a:ea typeface="Lato"/>
                <a:cs typeface="Lato"/>
                <a:sym typeface="Lato"/>
              </a:defRPr>
            </a:lvl1pPr>
            <a:lvl2pPr indent="-298450" lvl="1" marL="91440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2pPr>
            <a:lvl3pPr indent="-298450" lvl="2" marL="137160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3pPr>
            <a:lvl4pPr indent="-298450" lvl="3" marL="182880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4pPr>
            <a:lvl5pPr indent="-298450" lvl="4" marL="228600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5pPr>
            <a:lvl6pPr indent="-298450" lvl="5" marL="274320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6pPr>
            <a:lvl7pPr indent="-298450" lvl="6" marL="320040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7pPr>
            <a:lvl8pPr indent="-298450" lvl="7" marL="365760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8pPr>
            <a:lvl9pPr indent="-298450" lvl="8" marL="411480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9pPr>
          </a:lstStyle>
          <a:p/>
        </p:txBody>
      </p:sp>
      <p:sp>
        <p:nvSpPr>
          <p:cNvPr id="8" name="Google Shape;8;p1"/>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accent1"/>
                </a:solidFill>
                <a:latin typeface="Lato"/>
                <a:ea typeface="Lato"/>
                <a:cs typeface="Lato"/>
                <a:sym typeface="Lato"/>
              </a:defRPr>
            </a:lvl1pPr>
            <a:lvl2pPr lvl="1" algn="r">
              <a:buNone/>
              <a:defRPr sz="1000">
                <a:solidFill>
                  <a:schemeClr val="accent1"/>
                </a:solidFill>
                <a:latin typeface="Lato"/>
                <a:ea typeface="Lato"/>
                <a:cs typeface="Lato"/>
                <a:sym typeface="Lato"/>
              </a:defRPr>
            </a:lvl2pPr>
            <a:lvl3pPr lvl="2" algn="r">
              <a:buNone/>
              <a:defRPr sz="1000">
                <a:solidFill>
                  <a:schemeClr val="accent1"/>
                </a:solidFill>
                <a:latin typeface="Lato"/>
                <a:ea typeface="Lato"/>
                <a:cs typeface="Lato"/>
                <a:sym typeface="Lato"/>
              </a:defRPr>
            </a:lvl3pPr>
            <a:lvl4pPr lvl="3" algn="r">
              <a:buNone/>
              <a:defRPr sz="1000">
                <a:solidFill>
                  <a:schemeClr val="accent1"/>
                </a:solidFill>
                <a:latin typeface="Lato"/>
                <a:ea typeface="Lato"/>
                <a:cs typeface="Lato"/>
                <a:sym typeface="Lato"/>
              </a:defRPr>
            </a:lvl4pPr>
            <a:lvl5pPr lvl="4" algn="r">
              <a:buNone/>
              <a:defRPr sz="1000">
                <a:solidFill>
                  <a:schemeClr val="accent1"/>
                </a:solidFill>
                <a:latin typeface="Lato"/>
                <a:ea typeface="Lato"/>
                <a:cs typeface="Lato"/>
                <a:sym typeface="Lato"/>
              </a:defRPr>
            </a:lvl5pPr>
            <a:lvl6pPr lvl="5" algn="r">
              <a:buNone/>
              <a:defRPr sz="1000">
                <a:solidFill>
                  <a:schemeClr val="accent1"/>
                </a:solidFill>
                <a:latin typeface="Lato"/>
                <a:ea typeface="Lato"/>
                <a:cs typeface="Lato"/>
                <a:sym typeface="Lato"/>
              </a:defRPr>
            </a:lvl6pPr>
            <a:lvl7pPr lvl="6" algn="r">
              <a:buNone/>
              <a:defRPr sz="1000">
                <a:solidFill>
                  <a:schemeClr val="accent1"/>
                </a:solidFill>
                <a:latin typeface="Lato"/>
                <a:ea typeface="Lato"/>
                <a:cs typeface="Lato"/>
                <a:sym typeface="Lato"/>
              </a:defRPr>
            </a:lvl7pPr>
            <a:lvl8pPr lvl="7" algn="r">
              <a:buNone/>
              <a:defRPr sz="1000">
                <a:solidFill>
                  <a:schemeClr val="accent1"/>
                </a:solidFill>
                <a:latin typeface="Lato"/>
                <a:ea typeface="Lato"/>
                <a:cs typeface="Lato"/>
                <a:sym typeface="Lato"/>
              </a:defRPr>
            </a:lvl8pPr>
            <a:lvl9pPr lvl="8" algn="r">
              <a:buNone/>
              <a:defRPr sz="1000">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xml"/><Relationship Id="rId3" Type="http://schemas.openxmlformats.org/officeDocument/2006/relationships/image" Target="../media/image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xml"/><Relationship Id="rId3" Type="http://schemas.openxmlformats.org/officeDocument/2006/relationships/image" Target="../media/image13.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2.xml"/><Relationship Id="rId3" Type="http://schemas.openxmlformats.org/officeDocument/2006/relationships/image" Target="../media/image13.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3.xml"/><Relationship Id="rId3" Type="http://schemas.openxmlformats.org/officeDocument/2006/relationships/image" Target="../media/image13.pn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4.xml"/><Relationship Id="rId3" Type="http://schemas.openxmlformats.org/officeDocument/2006/relationships/image" Target="../media/image13.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5.xml"/><Relationship Id="rId3" Type="http://schemas.openxmlformats.org/officeDocument/2006/relationships/image" Target="../media/image13.pn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6.xml"/><Relationship Id="rId3" Type="http://schemas.openxmlformats.org/officeDocument/2006/relationships/image" Target="../media/image13.png"/><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7.xml"/><Relationship Id="rId3" Type="http://schemas.openxmlformats.org/officeDocument/2006/relationships/hyperlink" Target="https://gispub.epa.gov/airnow/" TargetMode="External"/><Relationship Id="rId4" Type="http://schemas.openxmlformats.org/officeDocument/2006/relationships/image" Target="../media/image24.png"/><Relationship Id="rId5" Type="http://schemas.openxmlformats.org/officeDocument/2006/relationships/image" Target="../media/image2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8.xml"/><Relationship Id="rId3" Type="http://schemas.openxmlformats.org/officeDocument/2006/relationships/image" Target="../media/image26.png"/><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 Id="rId3" Type="http://schemas.openxmlformats.org/officeDocument/2006/relationships/image" Target="../media/image12.png"/><Relationship Id="rId4" Type="http://schemas.openxmlformats.org/officeDocument/2006/relationships/image" Target="../media/image9.png"/><Relationship Id="rId5" Type="http://schemas.openxmlformats.org/officeDocument/2006/relationships/image" Target="../media/image3.png"/><Relationship Id="rId6" Type="http://schemas.openxmlformats.org/officeDocument/2006/relationships/image" Target="../media/image1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3.xml"/><Relationship Id="rId3" Type="http://schemas.openxmlformats.org/officeDocument/2006/relationships/image" Target="../media/image21.jpg"/><Relationship Id="rId4" Type="http://schemas.openxmlformats.org/officeDocument/2006/relationships/image" Target="../media/image20.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5.xml"/><Relationship Id="rId3" Type="http://schemas.openxmlformats.org/officeDocument/2006/relationships/image" Target="../media/image23.png"/><Relationship Id="rId4" Type="http://schemas.openxmlformats.org/officeDocument/2006/relationships/hyperlink" Target="https://www.bostonglobe.com/news/science/2018/10/18/harvard-researchers-say-they-may-have-solved-mystery-beijing-air-pollution-woes/o42Mw9OJptk8d3N14av8mO/story.html" TargetMode="External"/><Relationship Id="rId5" Type="http://schemas.openxmlformats.org/officeDocument/2006/relationships/image" Target="../media/image22.png"/><Relationship Id="rId6" Type="http://schemas.openxmlformats.org/officeDocument/2006/relationships/hyperlink" Target="https://www.wionews.com/india-news/delhis-air-pollution-drops-by-49-owing-to-coronavirus-induced-lockdown-298265"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6.xml"/><Relationship Id="rId3" Type="http://schemas.openxmlformats.org/officeDocument/2006/relationships/image" Target="../media/image25.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7.xml"/><Relationship Id="rId3" Type="http://schemas.openxmlformats.org/officeDocument/2006/relationships/image" Target="../media/image25.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8.xml"/><Relationship Id="rId3" Type="http://schemas.openxmlformats.org/officeDocument/2006/relationships/hyperlink" Target="https://www.airnow.gov/"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 Id="rId3" Type="http://schemas.openxmlformats.org/officeDocument/2006/relationships/image" Target="../media/image16.png"/><Relationship Id="rId4" Type="http://schemas.openxmlformats.org/officeDocument/2006/relationships/image" Target="../media/image7.png"/><Relationship Id="rId5" Type="http://schemas.openxmlformats.org/officeDocument/2006/relationships/image" Target="../media/image17.png"/><Relationship Id="rId6" Type="http://schemas.openxmlformats.org/officeDocument/2006/relationships/image" Target="../media/image1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0.xml"/><Relationship Id="rId3" Type="http://schemas.openxmlformats.org/officeDocument/2006/relationships/hyperlink" Target="https://www.globe.gov/documents/348830/55942059/Activity4_UpInTheAir-PKG.pdf/c6543c25-b4ea-4ec2-af28-8300031613f4%20https://www.globe.gov/documents/348830/55942059/Activity2_Why+Not+So+Blue-PKG.pdf/ed139c0b-eb38-4194-9e62-eea0aa3e4a24" TargetMode="External"/><Relationship Id="rId4" Type="http://schemas.openxmlformats.org/officeDocument/2006/relationships/hyperlink" Target="https://www.globe.gov/web/elementary-globe/overview/air-quality"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 Id="rId3" Type="http://schemas.openxmlformats.org/officeDocument/2006/relationships/image" Target="../media/image4.png"/><Relationship Id="rId4" Type="http://schemas.openxmlformats.org/officeDocument/2006/relationships/image" Target="../media/image8.png"/><Relationship Id="rId5"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xml"/><Relationship Id="rId3" Type="http://schemas.openxmlformats.org/officeDocument/2006/relationships/image" Target="../media/image1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 Id="rId3" Type="http://schemas.openxmlformats.org/officeDocument/2006/relationships/image" Target="../media/image5.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xml"/><Relationship Id="rId3" Type="http://schemas.openxmlformats.org/officeDocument/2006/relationships/image" Target="../media/image13.png"/><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xml"/><Relationship Id="rId3"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xml"/><Relationship Id="rId3"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 name="Shape 91"/>
        <p:cNvGrpSpPr/>
        <p:nvPr/>
      </p:nvGrpSpPr>
      <p:grpSpPr>
        <a:xfrm>
          <a:off x="0" y="0"/>
          <a:ext cx="0" cy="0"/>
          <a:chOff x="0" y="0"/>
          <a:chExt cx="0" cy="0"/>
        </a:xfrm>
      </p:grpSpPr>
      <p:sp>
        <p:nvSpPr>
          <p:cNvPr id="92" name="Google Shape;92;p14"/>
          <p:cNvSpPr txBox="1"/>
          <p:nvPr>
            <p:ph type="ctrTitle"/>
          </p:nvPr>
        </p:nvSpPr>
        <p:spPr>
          <a:xfrm>
            <a:off x="729450" y="1322450"/>
            <a:ext cx="7688100" cy="1664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SciRen Lesson Plan on Aerosols and the Environment Day 1</a:t>
            </a:r>
            <a:endParaRPr/>
          </a:p>
        </p:txBody>
      </p:sp>
      <p:sp>
        <p:nvSpPr>
          <p:cNvPr id="93" name="Google Shape;93;p14"/>
          <p:cNvSpPr txBox="1"/>
          <p:nvPr>
            <p:ph idx="1" type="subTitle"/>
          </p:nvPr>
        </p:nvSpPr>
        <p:spPr>
          <a:xfrm>
            <a:off x="729627" y="3172900"/>
            <a:ext cx="7688100" cy="541200"/>
          </a:xfrm>
          <a:prstGeom prst="rect">
            <a:avLst/>
          </a:prstGeom>
        </p:spPr>
        <p:txBody>
          <a:bodyPr anchorCtr="0" anchor="t" bIns="91425" lIns="91425" spcFirstLastPara="1" rIns="91425" wrap="square" tIns="91425">
            <a:normAutofit lnSpcReduction="10000"/>
          </a:bodyPr>
          <a:lstStyle/>
          <a:p>
            <a:pPr indent="0" lvl="0" marL="0" rtl="0" algn="l">
              <a:spcBef>
                <a:spcPts val="0"/>
              </a:spcBef>
              <a:spcAft>
                <a:spcPts val="0"/>
              </a:spcAft>
              <a:buNone/>
            </a:pPr>
            <a:r>
              <a:rPr lang="en" sz="2400"/>
              <a:t>Omar El Hajj, Kruthika Kumar, Charles Perrie</a:t>
            </a:r>
            <a:endParaRPr b="1" sz="24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86" name="Shape 186"/>
        <p:cNvGrpSpPr/>
        <p:nvPr/>
      </p:nvGrpSpPr>
      <p:grpSpPr>
        <a:xfrm>
          <a:off x="0" y="0"/>
          <a:ext cx="0" cy="0"/>
          <a:chOff x="0" y="0"/>
          <a:chExt cx="0" cy="0"/>
        </a:xfrm>
      </p:grpSpPr>
      <p:sp>
        <p:nvSpPr>
          <p:cNvPr id="187" name="Google Shape;187;p23"/>
          <p:cNvSpPr txBox="1"/>
          <p:nvPr>
            <p:ph type="title"/>
          </p:nvPr>
        </p:nvSpPr>
        <p:spPr>
          <a:xfrm>
            <a:off x="1240022" y="274320"/>
            <a:ext cx="7025402" cy="89154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300"/>
              <a:buFont typeface="Calibri"/>
              <a:buNone/>
            </a:pPr>
            <a:r>
              <a:rPr lang="en" sz="3000"/>
              <a:t>Concentration Variation</a:t>
            </a:r>
            <a:endParaRPr sz="3000"/>
          </a:p>
        </p:txBody>
      </p:sp>
      <p:sp>
        <p:nvSpPr>
          <p:cNvPr id="188" name="Google Shape;188;p23"/>
          <p:cNvSpPr/>
          <p:nvPr/>
        </p:nvSpPr>
        <p:spPr>
          <a:xfrm>
            <a:off x="1" y="0"/>
            <a:ext cx="1323074" cy="1168659"/>
          </a:xfrm>
          <a:custGeom>
            <a:rect b="b" l="l" r="r" t="t"/>
            <a:pathLst>
              <a:path extrusionOk="0" h="1558212" w="1764099">
                <a:moveTo>
                  <a:pt x="0" y="0"/>
                </a:moveTo>
                <a:lnTo>
                  <a:pt x="1764099" y="0"/>
                </a:lnTo>
                <a:lnTo>
                  <a:pt x="1042087" y="1558212"/>
                </a:lnTo>
                <a:lnTo>
                  <a:pt x="0" y="1558212"/>
                </a:lnTo>
                <a:close/>
              </a:path>
            </a:pathLst>
          </a:custGeom>
          <a:solidFill>
            <a:schemeClr val="accent4"/>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189" name="Google Shape;189;p23"/>
          <p:cNvSpPr/>
          <p:nvPr/>
        </p:nvSpPr>
        <p:spPr>
          <a:xfrm>
            <a:off x="1" y="1268730"/>
            <a:ext cx="9143999" cy="3874770"/>
          </a:xfrm>
          <a:custGeom>
            <a:rect b="b" l="l" r="r" t="t"/>
            <a:pathLst>
              <a:path extrusionOk="0" h="5166360" w="12191999">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3"/>
            </a:srgb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190" name="Google Shape;190;p23"/>
          <p:cNvSpPr/>
          <p:nvPr/>
        </p:nvSpPr>
        <p:spPr>
          <a:xfrm>
            <a:off x="0" y="1268731"/>
            <a:ext cx="728740" cy="1572734"/>
          </a:xfrm>
          <a:custGeom>
            <a:rect b="b" l="l" r="r" t="t"/>
            <a:pathLst>
              <a:path extrusionOk="0" h="2096979" w="971654">
                <a:moveTo>
                  <a:pt x="0" y="0"/>
                </a:moveTo>
                <a:lnTo>
                  <a:pt x="971654" y="0"/>
                </a:lnTo>
                <a:lnTo>
                  <a:pt x="0" y="2096979"/>
                </a:lnTo>
                <a:close/>
              </a:path>
            </a:pathLst>
          </a:custGeom>
          <a:solidFill>
            <a:srgbClr val="404040"/>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191" name="Google Shape;191;p23"/>
          <p:cNvSpPr txBox="1"/>
          <p:nvPr>
            <p:ph idx="1" type="body"/>
          </p:nvPr>
        </p:nvSpPr>
        <p:spPr>
          <a:xfrm>
            <a:off x="507530" y="1690513"/>
            <a:ext cx="3783300" cy="3031200"/>
          </a:xfrm>
          <a:prstGeom prst="rect">
            <a:avLst/>
          </a:prstGeom>
          <a:noFill/>
          <a:ln>
            <a:noFill/>
          </a:ln>
        </p:spPr>
        <p:txBody>
          <a:bodyPr anchorCtr="0" anchor="t" bIns="34275" lIns="68575" spcFirstLastPara="1" rIns="68575" wrap="square" tIns="34275">
            <a:normAutofit lnSpcReduction="10000"/>
          </a:bodyPr>
          <a:lstStyle/>
          <a:p>
            <a:pPr indent="-177800" lvl="0" marL="177800" rtl="0" algn="l">
              <a:lnSpc>
                <a:spcPct val="90000"/>
              </a:lnSpc>
              <a:spcBef>
                <a:spcPts val="0"/>
              </a:spcBef>
              <a:spcAft>
                <a:spcPts val="0"/>
              </a:spcAft>
              <a:buClr>
                <a:schemeClr val="dk1"/>
              </a:buClr>
              <a:buSzPts val="1800"/>
              <a:buChar char="●"/>
            </a:pPr>
            <a:r>
              <a:rPr lang="en" sz="1800"/>
              <a:t>Dilution</a:t>
            </a:r>
            <a:endParaRPr sz="1100"/>
          </a:p>
          <a:p>
            <a:pPr indent="-171450" lvl="1" marL="520700" rtl="0" algn="l">
              <a:lnSpc>
                <a:spcPct val="90000"/>
              </a:lnSpc>
              <a:spcBef>
                <a:spcPts val="400"/>
              </a:spcBef>
              <a:spcAft>
                <a:spcPts val="0"/>
              </a:spcAft>
              <a:buClr>
                <a:schemeClr val="dk1"/>
              </a:buClr>
              <a:buSzPts val="1500"/>
              <a:buChar char="○"/>
            </a:pPr>
            <a:r>
              <a:rPr lang="en" sz="1500"/>
              <a:t>Dilution is a process where the concentration of a substance is reduced</a:t>
            </a:r>
            <a:endParaRPr sz="1500"/>
          </a:p>
          <a:p>
            <a:pPr indent="-196850" lvl="1" marL="520700" rtl="0" algn="l">
              <a:spcBef>
                <a:spcPts val="400"/>
              </a:spcBef>
              <a:spcAft>
                <a:spcPts val="0"/>
              </a:spcAft>
              <a:buSzPts val="1700"/>
              <a:buChar char="○"/>
            </a:pPr>
            <a:r>
              <a:rPr b="1" lang="en" sz="1400"/>
              <a:t>Exercise: </a:t>
            </a:r>
            <a:endParaRPr sz="1400"/>
          </a:p>
          <a:p>
            <a:pPr indent="-196850" lvl="2" marL="863600" rtl="0" algn="l">
              <a:spcBef>
                <a:spcPts val="1200"/>
              </a:spcBef>
              <a:spcAft>
                <a:spcPts val="0"/>
              </a:spcAft>
              <a:buSzPts val="1700"/>
              <a:buChar char="■"/>
            </a:pPr>
            <a:r>
              <a:rPr lang="en" sz="1400"/>
              <a:t>You have a 1 gram of salt in a 10 liters of water. We want to decrease the concentration of salt to .05 grams per liter. How much water do we need to add? What would we need to do to increase the concentration of salt to 3 grams per liter? </a:t>
            </a:r>
            <a:endParaRPr sz="1700"/>
          </a:p>
          <a:p>
            <a:pPr indent="0" lvl="0" marL="520700" rtl="0" algn="l">
              <a:lnSpc>
                <a:spcPct val="90000"/>
              </a:lnSpc>
              <a:spcBef>
                <a:spcPts val="1200"/>
              </a:spcBef>
              <a:spcAft>
                <a:spcPts val="0"/>
              </a:spcAft>
              <a:buNone/>
            </a:pPr>
            <a:r>
              <a:t/>
            </a:r>
            <a:endParaRPr sz="1100"/>
          </a:p>
        </p:txBody>
      </p:sp>
      <p:pic>
        <p:nvPicPr>
          <p:cNvPr id="192" name="Google Shape;192;p23"/>
          <p:cNvPicPr preferRelativeResize="0"/>
          <p:nvPr/>
        </p:nvPicPr>
        <p:blipFill>
          <a:blip r:embed="rId3">
            <a:alphaModFix/>
          </a:blip>
          <a:stretch>
            <a:fillRect/>
          </a:stretch>
        </p:blipFill>
        <p:spPr>
          <a:xfrm>
            <a:off x="4784997" y="1690475"/>
            <a:ext cx="4039133" cy="30312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96" name="Shape 196"/>
        <p:cNvGrpSpPr/>
        <p:nvPr/>
      </p:nvGrpSpPr>
      <p:grpSpPr>
        <a:xfrm>
          <a:off x="0" y="0"/>
          <a:ext cx="0" cy="0"/>
          <a:chOff x="0" y="0"/>
          <a:chExt cx="0" cy="0"/>
        </a:xfrm>
      </p:grpSpPr>
      <p:sp>
        <p:nvSpPr>
          <p:cNvPr id="197" name="Google Shape;197;p24"/>
          <p:cNvSpPr txBox="1"/>
          <p:nvPr>
            <p:ph type="title"/>
          </p:nvPr>
        </p:nvSpPr>
        <p:spPr>
          <a:xfrm>
            <a:off x="1240022" y="274320"/>
            <a:ext cx="7025400" cy="8916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300"/>
              <a:buFont typeface="Calibri"/>
              <a:buNone/>
            </a:pPr>
            <a:r>
              <a:rPr lang="en" sz="3000"/>
              <a:t>PM</a:t>
            </a:r>
            <a:r>
              <a:rPr baseline="-25000" lang="en" sz="3000"/>
              <a:t>2.5</a:t>
            </a:r>
            <a:r>
              <a:rPr lang="en" sz="3000"/>
              <a:t> Concentrations</a:t>
            </a:r>
            <a:endParaRPr sz="3000"/>
          </a:p>
        </p:txBody>
      </p:sp>
      <p:sp>
        <p:nvSpPr>
          <p:cNvPr id="198" name="Google Shape;198;p24"/>
          <p:cNvSpPr/>
          <p:nvPr/>
        </p:nvSpPr>
        <p:spPr>
          <a:xfrm>
            <a:off x="1" y="0"/>
            <a:ext cx="1323074" cy="1168659"/>
          </a:xfrm>
          <a:custGeom>
            <a:rect b="b" l="l" r="r" t="t"/>
            <a:pathLst>
              <a:path extrusionOk="0" h="1558212" w="1764099">
                <a:moveTo>
                  <a:pt x="0" y="0"/>
                </a:moveTo>
                <a:lnTo>
                  <a:pt x="1764099" y="0"/>
                </a:lnTo>
                <a:lnTo>
                  <a:pt x="1042087" y="1558212"/>
                </a:lnTo>
                <a:lnTo>
                  <a:pt x="0" y="1558212"/>
                </a:lnTo>
                <a:close/>
              </a:path>
            </a:pathLst>
          </a:custGeom>
          <a:solidFill>
            <a:schemeClr val="accent4"/>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199" name="Google Shape;199;p24"/>
          <p:cNvSpPr/>
          <p:nvPr/>
        </p:nvSpPr>
        <p:spPr>
          <a:xfrm>
            <a:off x="1" y="1146068"/>
            <a:ext cx="9143999" cy="3874770"/>
          </a:xfrm>
          <a:custGeom>
            <a:rect b="b" l="l" r="r" t="t"/>
            <a:pathLst>
              <a:path extrusionOk="0" h="5166360" w="12191999">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0"/>
            </a:srgb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200" name="Google Shape;200;p24"/>
          <p:cNvSpPr/>
          <p:nvPr/>
        </p:nvSpPr>
        <p:spPr>
          <a:xfrm>
            <a:off x="0" y="1268731"/>
            <a:ext cx="728741" cy="1572734"/>
          </a:xfrm>
          <a:custGeom>
            <a:rect b="b" l="l" r="r" t="t"/>
            <a:pathLst>
              <a:path extrusionOk="0" h="2096979" w="971654">
                <a:moveTo>
                  <a:pt x="0" y="0"/>
                </a:moveTo>
                <a:lnTo>
                  <a:pt x="971654" y="0"/>
                </a:lnTo>
                <a:lnTo>
                  <a:pt x="0" y="2096979"/>
                </a:lnTo>
                <a:close/>
              </a:path>
            </a:pathLst>
          </a:custGeom>
          <a:solidFill>
            <a:srgbClr val="404040"/>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pic>
        <p:nvPicPr>
          <p:cNvPr id="201" name="Google Shape;201;p24"/>
          <p:cNvPicPr preferRelativeResize="0"/>
          <p:nvPr/>
        </p:nvPicPr>
        <p:blipFill rotWithShape="1">
          <a:blip r:embed="rId3">
            <a:alphaModFix/>
          </a:blip>
          <a:srcRect b="501276" l="69290" r="-43900" t="-463523"/>
          <a:stretch/>
        </p:blipFill>
        <p:spPr>
          <a:xfrm>
            <a:off x="7826800" y="2841475"/>
            <a:ext cx="1826075" cy="217625"/>
          </a:xfrm>
          <a:prstGeom prst="rect">
            <a:avLst/>
          </a:prstGeom>
          <a:noFill/>
          <a:ln>
            <a:noFill/>
          </a:ln>
        </p:spPr>
      </p:pic>
      <p:pic>
        <p:nvPicPr>
          <p:cNvPr id="202" name="Google Shape;202;p24"/>
          <p:cNvPicPr preferRelativeResize="0"/>
          <p:nvPr/>
        </p:nvPicPr>
        <p:blipFill rotWithShape="1">
          <a:blip r:embed="rId4">
            <a:alphaModFix/>
          </a:blip>
          <a:srcRect b="5561" l="0" r="0" t="9404"/>
          <a:stretch/>
        </p:blipFill>
        <p:spPr>
          <a:xfrm>
            <a:off x="2815338" y="1558713"/>
            <a:ext cx="3874775" cy="3294799"/>
          </a:xfrm>
          <a:prstGeom prst="rect">
            <a:avLst/>
          </a:prstGeom>
          <a:noFill/>
          <a:ln>
            <a:noFill/>
          </a:ln>
        </p:spPr>
      </p:pic>
      <p:sp>
        <p:nvSpPr>
          <p:cNvPr id="203" name="Google Shape;203;p24"/>
          <p:cNvSpPr/>
          <p:nvPr/>
        </p:nvSpPr>
        <p:spPr>
          <a:xfrm>
            <a:off x="5687875" y="3010250"/>
            <a:ext cx="1556400" cy="146400"/>
          </a:xfrm>
          <a:prstGeom prst="lef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p24"/>
          <p:cNvSpPr txBox="1"/>
          <p:nvPr/>
        </p:nvSpPr>
        <p:spPr>
          <a:xfrm>
            <a:off x="7269650" y="2913825"/>
            <a:ext cx="8607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Lato"/>
                <a:ea typeface="Lato"/>
                <a:cs typeface="Lato"/>
                <a:sym typeface="Lato"/>
              </a:rPr>
              <a:t>Atlanta GA</a:t>
            </a:r>
            <a:endParaRPr>
              <a:latin typeface="Lato"/>
              <a:ea typeface="Lato"/>
              <a:cs typeface="Lato"/>
              <a:sym typeface="La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08" name="Shape 208"/>
        <p:cNvGrpSpPr/>
        <p:nvPr/>
      </p:nvGrpSpPr>
      <p:grpSpPr>
        <a:xfrm>
          <a:off x="0" y="0"/>
          <a:ext cx="0" cy="0"/>
          <a:chOff x="0" y="0"/>
          <a:chExt cx="0" cy="0"/>
        </a:xfrm>
      </p:grpSpPr>
      <p:sp>
        <p:nvSpPr>
          <p:cNvPr id="209" name="Google Shape;209;p25"/>
          <p:cNvSpPr txBox="1"/>
          <p:nvPr>
            <p:ph type="title"/>
          </p:nvPr>
        </p:nvSpPr>
        <p:spPr>
          <a:xfrm>
            <a:off x="1240022" y="274320"/>
            <a:ext cx="7025400" cy="8916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300"/>
              <a:buFont typeface="Calibri"/>
              <a:buNone/>
            </a:pPr>
            <a:r>
              <a:rPr lang="en" sz="3000"/>
              <a:t>PM</a:t>
            </a:r>
            <a:r>
              <a:rPr baseline="-25000" lang="en" sz="3000"/>
              <a:t>2.5</a:t>
            </a:r>
            <a:r>
              <a:rPr lang="en" sz="3000"/>
              <a:t> Concentrations</a:t>
            </a:r>
            <a:endParaRPr sz="3000"/>
          </a:p>
        </p:txBody>
      </p:sp>
      <p:sp>
        <p:nvSpPr>
          <p:cNvPr id="210" name="Google Shape;210;p25"/>
          <p:cNvSpPr/>
          <p:nvPr/>
        </p:nvSpPr>
        <p:spPr>
          <a:xfrm>
            <a:off x="1" y="0"/>
            <a:ext cx="1323074" cy="1168659"/>
          </a:xfrm>
          <a:custGeom>
            <a:rect b="b" l="l" r="r" t="t"/>
            <a:pathLst>
              <a:path extrusionOk="0" h="1558212" w="1764099">
                <a:moveTo>
                  <a:pt x="0" y="0"/>
                </a:moveTo>
                <a:lnTo>
                  <a:pt x="1764099" y="0"/>
                </a:lnTo>
                <a:lnTo>
                  <a:pt x="1042087" y="1558212"/>
                </a:lnTo>
                <a:lnTo>
                  <a:pt x="0" y="1558212"/>
                </a:lnTo>
                <a:close/>
              </a:path>
            </a:pathLst>
          </a:custGeom>
          <a:solidFill>
            <a:schemeClr val="accent4"/>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211" name="Google Shape;211;p25"/>
          <p:cNvSpPr/>
          <p:nvPr/>
        </p:nvSpPr>
        <p:spPr>
          <a:xfrm>
            <a:off x="1" y="1146068"/>
            <a:ext cx="9143999" cy="3874770"/>
          </a:xfrm>
          <a:custGeom>
            <a:rect b="b" l="l" r="r" t="t"/>
            <a:pathLst>
              <a:path extrusionOk="0" h="5166360" w="12191999">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0"/>
            </a:srgb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212" name="Google Shape;212;p25"/>
          <p:cNvSpPr/>
          <p:nvPr/>
        </p:nvSpPr>
        <p:spPr>
          <a:xfrm>
            <a:off x="0" y="1268731"/>
            <a:ext cx="728741" cy="1572734"/>
          </a:xfrm>
          <a:custGeom>
            <a:rect b="b" l="l" r="r" t="t"/>
            <a:pathLst>
              <a:path extrusionOk="0" h="2096979" w="971654">
                <a:moveTo>
                  <a:pt x="0" y="0"/>
                </a:moveTo>
                <a:lnTo>
                  <a:pt x="971654" y="0"/>
                </a:lnTo>
                <a:lnTo>
                  <a:pt x="0" y="2096979"/>
                </a:lnTo>
                <a:close/>
              </a:path>
            </a:pathLst>
          </a:custGeom>
          <a:solidFill>
            <a:srgbClr val="404040"/>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pic>
        <p:nvPicPr>
          <p:cNvPr id="213" name="Google Shape;213;p25"/>
          <p:cNvPicPr preferRelativeResize="0"/>
          <p:nvPr/>
        </p:nvPicPr>
        <p:blipFill rotWithShape="1">
          <a:blip r:embed="rId3">
            <a:alphaModFix/>
          </a:blip>
          <a:srcRect b="501276" l="69290" r="-43900" t="-463523"/>
          <a:stretch/>
        </p:blipFill>
        <p:spPr>
          <a:xfrm>
            <a:off x="7826800" y="2841475"/>
            <a:ext cx="1826075" cy="217625"/>
          </a:xfrm>
          <a:prstGeom prst="rect">
            <a:avLst/>
          </a:prstGeom>
          <a:noFill/>
          <a:ln>
            <a:noFill/>
          </a:ln>
        </p:spPr>
      </p:pic>
      <p:pic>
        <p:nvPicPr>
          <p:cNvPr id="214" name="Google Shape;214;p25"/>
          <p:cNvPicPr preferRelativeResize="0"/>
          <p:nvPr/>
        </p:nvPicPr>
        <p:blipFill rotWithShape="1">
          <a:blip r:embed="rId4">
            <a:alphaModFix/>
          </a:blip>
          <a:srcRect b="5561" l="0" r="0" t="9404"/>
          <a:stretch/>
        </p:blipFill>
        <p:spPr>
          <a:xfrm>
            <a:off x="2815338" y="1558713"/>
            <a:ext cx="3874775" cy="3294799"/>
          </a:xfrm>
          <a:prstGeom prst="rect">
            <a:avLst/>
          </a:prstGeom>
          <a:noFill/>
          <a:ln>
            <a:noFill/>
          </a:ln>
        </p:spPr>
      </p:pic>
      <p:sp>
        <p:nvSpPr>
          <p:cNvPr id="215" name="Google Shape;215;p25"/>
          <p:cNvSpPr/>
          <p:nvPr/>
        </p:nvSpPr>
        <p:spPr>
          <a:xfrm>
            <a:off x="5687875" y="3010250"/>
            <a:ext cx="1556400" cy="146400"/>
          </a:xfrm>
          <a:prstGeom prst="lef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p25"/>
          <p:cNvSpPr txBox="1"/>
          <p:nvPr/>
        </p:nvSpPr>
        <p:spPr>
          <a:xfrm>
            <a:off x="7269650" y="2913825"/>
            <a:ext cx="8607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Lato"/>
                <a:ea typeface="Lato"/>
                <a:cs typeface="Lato"/>
                <a:sym typeface="Lato"/>
              </a:rPr>
              <a:t>Atlanta GA</a:t>
            </a:r>
            <a:endParaRPr>
              <a:latin typeface="Lato"/>
              <a:ea typeface="Lato"/>
              <a:cs typeface="Lato"/>
              <a:sym typeface="Lato"/>
            </a:endParaRPr>
          </a:p>
        </p:txBody>
      </p:sp>
      <p:sp>
        <p:nvSpPr>
          <p:cNvPr id="217" name="Google Shape;217;p25"/>
          <p:cNvSpPr/>
          <p:nvPr/>
        </p:nvSpPr>
        <p:spPr>
          <a:xfrm>
            <a:off x="6112675" y="2477825"/>
            <a:ext cx="1417500" cy="146400"/>
          </a:xfrm>
          <a:prstGeom prst="lef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p25"/>
          <p:cNvSpPr txBox="1"/>
          <p:nvPr/>
        </p:nvSpPr>
        <p:spPr>
          <a:xfrm>
            <a:off x="7602725" y="2435000"/>
            <a:ext cx="13230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Lato"/>
                <a:ea typeface="Lato"/>
                <a:cs typeface="Lato"/>
                <a:sym typeface="Lato"/>
              </a:rPr>
              <a:t>Washington D.C.</a:t>
            </a:r>
            <a:endParaRPr>
              <a:latin typeface="Lato"/>
              <a:ea typeface="Lato"/>
              <a:cs typeface="Lato"/>
              <a:sym typeface="La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22" name="Shape 222"/>
        <p:cNvGrpSpPr/>
        <p:nvPr/>
      </p:nvGrpSpPr>
      <p:grpSpPr>
        <a:xfrm>
          <a:off x="0" y="0"/>
          <a:ext cx="0" cy="0"/>
          <a:chOff x="0" y="0"/>
          <a:chExt cx="0" cy="0"/>
        </a:xfrm>
      </p:grpSpPr>
      <p:sp>
        <p:nvSpPr>
          <p:cNvPr id="223" name="Google Shape;223;p26"/>
          <p:cNvSpPr txBox="1"/>
          <p:nvPr>
            <p:ph type="title"/>
          </p:nvPr>
        </p:nvSpPr>
        <p:spPr>
          <a:xfrm>
            <a:off x="1240022" y="274320"/>
            <a:ext cx="7025400" cy="8916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300"/>
              <a:buFont typeface="Calibri"/>
              <a:buNone/>
            </a:pPr>
            <a:r>
              <a:rPr lang="en" sz="3000"/>
              <a:t>PM</a:t>
            </a:r>
            <a:r>
              <a:rPr baseline="-25000" lang="en" sz="3000"/>
              <a:t>2.5</a:t>
            </a:r>
            <a:r>
              <a:rPr lang="en" sz="3000"/>
              <a:t> Concentrations</a:t>
            </a:r>
            <a:endParaRPr sz="3000"/>
          </a:p>
        </p:txBody>
      </p:sp>
      <p:sp>
        <p:nvSpPr>
          <p:cNvPr id="224" name="Google Shape;224;p26"/>
          <p:cNvSpPr/>
          <p:nvPr/>
        </p:nvSpPr>
        <p:spPr>
          <a:xfrm>
            <a:off x="1" y="0"/>
            <a:ext cx="1323074" cy="1168659"/>
          </a:xfrm>
          <a:custGeom>
            <a:rect b="b" l="l" r="r" t="t"/>
            <a:pathLst>
              <a:path extrusionOk="0" h="1558212" w="1764099">
                <a:moveTo>
                  <a:pt x="0" y="0"/>
                </a:moveTo>
                <a:lnTo>
                  <a:pt x="1764099" y="0"/>
                </a:lnTo>
                <a:lnTo>
                  <a:pt x="1042087" y="1558212"/>
                </a:lnTo>
                <a:lnTo>
                  <a:pt x="0" y="1558212"/>
                </a:lnTo>
                <a:close/>
              </a:path>
            </a:pathLst>
          </a:custGeom>
          <a:solidFill>
            <a:schemeClr val="accent4"/>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225" name="Google Shape;225;p26"/>
          <p:cNvSpPr/>
          <p:nvPr/>
        </p:nvSpPr>
        <p:spPr>
          <a:xfrm>
            <a:off x="1" y="1146068"/>
            <a:ext cx="9143999" cy="3874770"/>
          </a:xfrm>
          <a:custGeom>
            <a:rect b="b" l="l" r="r" t="t"/>
            <a:pathLst>
              <a:path extrusionOk="0" h="5166360" w="12191999">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0"/>
            </a:srgb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226" name="Google Shape;226;p26"/>
          <p:cNvSpPr/>
          <p:nvPr/>
        </p:nvSpPr>
        <p:spPr>
          <a:xfrm>
            <a:off x="0" y="1268731"/>
            <a:ext cx="728741" cy="1572734"/>
          </a:xfrm>
          <a:custGeom>
            <a:rect b="b" l="l" r="r" t="t"/>
            <a:pathLst>
              <a:path extrusionOk="0" h="2096979" w="971654">
                <a:moveTo>
                  <a:pt x="0" y="0"/>
                </a:moveTo>
                <a:lnTo>
                  <a:pt x="971654" y="0"/>
                </a:lnTo>
                <a:lnTo>
                  <a:pt x="0" y="2096979"/>
                </a:lnTo>
                <a:close/>
              </a:path>
            </a:pathLst>
          </a:custGeom>
          <a:solidFill>
            <a:srgbClr val="404040"/>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pic>
        <p:nvPicPr>
          <p:cNvPr id="227" name="Google Shape;227;p26"/>
          <p:cNvPicPr preferRelativeResize="0"/>
          <p:nvPr/>
        </p:nvPicPr>
        <p:blipFill rotWithShape="1">
          <a:blip r:embed="rId3">
            <a:alphaModFix/>
          </a:blip>
          <a:srcRect b="501276" l="69290" r="-43900" t="-463523"/>
          <a:stretch/>
        </p:blipFill>
        <p:spPr>
          <a:xfrm>
            <a:off x="7826800" y="2841475"/>
            <a:ext cx="1826075" cy="217625"/>
          </a:xfrm>
          <a:prstGeom prst="rect">
            <a:avLst/>
          </a:prstGeom>
          <a:noFill/>
          <a:ln>
            <a:noFill/>
          </a:ln>
        </p:spPr>
      </p:pic>
      <p:pic>
        <p:nvPicPr>
          <p:cNvPr id="228" name="Google Shape;228;p26"/>
          <p:cNvPicPr preferRelativeResize="0"/>
          <p:nvPr/>
        </p:nvPicPr>
        <p:blipFill rotWithShape="1">
          <a:blip r:embed="rId4">
            <a:alphaModFix/>
          </a:blip>
          <a:srcRect b="5561" l="0" r="0" t="9404"/>
          <a:stretch/>
        </p:blipFill>
        <p:spPr>
          <a:xfrm>
            <a:off x="2815338" y="1558713"/>
            <a:ext cx="3874775" cy="3294799"/>
          </a:xfrm>
          <a:prstGeom prst="rect">
            <a:avLst/>
          </a:prstGeom>
          <a:noFill/>
          <a:ln>
            <a:noFill/>
          </a:ln>
        </p:spPr>
      </p:pic>
      <p:sp>
        <p:nvSpPr>
          <p:cNvPr id="229" name="Google Shape;229;p26"/>
          <p:cNvSpPr/>
          <p:nvPr/>
        </p:nvSpPr>
        <p:spPr>
          <a:xfrm>
            <a:off x="5687875" y="3010250"/>
            <a:ext cx="1556400" cy="146400"/>
          </a:xfrm>
          <a:prstGeom prst="lef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 name="Google Shape;230;p26"/>
          <p:cNvSpPr/>
          <p:nvPr/>
        </p:nvSpPr>
        <p:spPr>
          <a:xfrm>
            <a:off x="6270400" y="2288600"/>
            <a:ext cx="1798500" cy="146400"/>
          </a:xfrm>
          <a:prstGeom prst="lef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p26"/>
          <p:cNvSpPr txBox="1"/>
          <p:nvPr/>
        </p:nvSpPr>
        <p:spPr>
          <a:xfrm>
            <a:off x="7269650" y="2913825"/>
            <a:ext cx="8607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Lato"/>
                <a:ea typeface="Lato"/>
                <a:cs typeface="Lato"/>
                <a:sym typeface="Lato"/>
              </a:rPr>
              <a:t>Atlanta GA</a:t>
            </a:r>
            <a:endParaRPr>
              <a:latin typeface="Lato"/>
              <a:ea typeface="Lato"/>
              <a:cs typeface="Lato"/>
              <a:sym typeface="Lato"/>
            </a:endParaRPr>
          </a:p>
        </p:txBody>
      </p:sp>
      <p:sp>
        <p:nvSpPr>
          <p:cNvPr id="232" name="Google Shape;232;p26"/>
          <p:cNvSpPr txBox="1"/>
          <p:nvPr/>
        </p:nvSpPr>
        <p:spPr>
          <a:xfrm>
            <a:off x="8130350" y="1908925"/>
            <a:ext cx="9843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Lato"/>
                <a:ea typeface="Lato"/>
                <a:cs typeface="Lato"/>
                <a:sym typeface="Lato"/>
              </a:rPr>
              <a:t>New York City NY</a:t>
            </a:r>
            <a:endParaRPr>
              <a:latin typeface="Lato"/>
              <a:ea typeface="Lato"/>
              <a:cs typeface="Lato"/>
              <a:sym typeface="Lato"/>
            </a:endParaRPr>
          </a:p>
        </p:txBody>
      </p:sp>
      <p:sp>
        <p:nvSpPr>
          <p:cNvPr id="233" name="Google Shape;233;p26"/>
          <p:cNvSpPr/>
          <p:nvPr/>
        </p:nvSpPr>
        <p:spPr>
          <a:xfrm>
            <a:off x="6112675" y="2477825"/>
            <a:ext cx="1417500" cy="146400"/>
          </a:xfrm>
          <a:prstGeom prst="lef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 name="Google Shape;234;p26"/>
          <p:cNvSpPr txBox="1"/>
          <p:nvPr/>
        </p:nvSpPr>
        <p:spPr>
          <a:xfrm>
            <a:off x="7602725" y="2435000"/>
            <a:ext cx="13230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Lato"/>
                <a:ea typeface="Lato"/>
                <a:cs typeface="Lato"/>
                <a:sym typeface="Lato"/>
              </a:rPr>
              <a:t>Washington D.C.</a:t>
            </a:r>
            <a:endParaRPr>
              <a:latin typeface="Lato"/>
              <a:ea typeface="Lato"/>
              <a:cs typeface="Lato"/>
              <a:sym typeface="La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3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38" name="Shape 238"/>
        <p:cNvGrpSpPr/>
        <p:nvPr/>
      </p:nvGrpSpPr>
      <p:grpSpPr>
        <a:xfrm>
          <a:off x="0" y="0"/>
          <a:ext cx="0" cy="0"/>
          <a:chOff x="0" y="0"/>
          <a:chExt cx="0" cy="0"/>
        </a:xfrm>
      </p:grpSpPr>
      <p:sp>
        <p:nvSpPr>
          <p:cNvPr id="239" name="Google Shape;239;p27"/>
          <p:cNvSpPr txBox="1"/>
          <p:nvPr>
            <p:ph type="title"/>
          </p:nvPr>
        </p:nvSpPr>
        <p:spPr>
          <a:xfrm>
            <a:off x="1240022" y="274320"/>
            <a:ext cx="7025400" cy="8916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300"/>
              <a:buFont typeface="Calibri"/>
              <a:buNone/>
            </a:pPr>
            <a:r>
              <a:rPr lang="en" sz="3000"/>
              <a:t>PM</a:t>
            </a:r>
            <a:r>
              <a:rPr baseline="-25000" lang="en" sz="3000"/>
              <a:t>2.5</a:t>
            </a:r>
            <a:r>
              <a:rPr lang="en" sz="3000"/>
              <a:t> Concentrations</a:t>
            </a:r>
            <a:endParaRPr sz="3000"/>
          </a:p>
        </p:txBody>
      </p:sp>
      <p:sp>
        <p:nvSpPr>
          <p:cNvPr id="240" name="Google Shape;240;p27"/>
          <p:cNvSpPr/>
          <p:nvPr/>
        </p:nvSpPr>
        <p:spPr>
          <a:xfrm>
            <a:off x="1" y="0"/>
            <a:ext cx="1323074" cy="1168659"/>
          </a:xfrm>
          <a:custGeom>
            <a:rect b="b" l="l" r="r" t="t"/>
            <a:pathLst>
              <a:path extrusionOk="0" h="1558212" w="1764099">
                <a:moveTo>
                  <a:pt x="0" y="0"/>
                </a:moveTo>
                <a:lnTo>
                  <a:pt x="1764099" y="0"/>
                </a:lnTo>
                <a:lnTo>
                  <a:pt x="1042087" y="1558212"/>
                </a:lnTo>
                <a:lnTo>
                  <a:pt x="0" y="1558212"/>
                </a:lnTo>
                <a:close/>
              </a:path>
            </a:pathLst>
          </a:custGeom>
          <a:solidFill>
            <a:schemeClr val="accent4"/>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241" name="Google Shape;241;p27"/>
          <p:cNvSpPr/>
          <p:nvPr/>
        </p:nvSpPr>
        <p:spPr>
          <a:xfrm>
            <a:off x="1" y="1146068"/>
            <a:ext cx="9143999" cy="3874770"/>
          </a:xfrm>
          <a:custGeom>
            <a:rect b="b" l="l" r="r" t="t"/>
            <a:pathLst>
              <a:path extrusionOk="0" h="5166360" w="12191999">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0"/>
            </a:srgb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242" name="Google Shape;242;p27"/>
          <p:cNvSpPr/>
          <p:nvPr/>
        </p:nvSpPr>
        <p:spPr>
          <a:xfrm>
            <a:off x="0" y="1268731"/>
            <a:ext cx="728741" cy="1572734"/>
          </a:xfrm>
          <a:custGeom>
            <a:rect b="b" l="l" r="r" t="t"/>
            <a:pathLst>
              <a:path extrusionOk="0" h="2096979" w="971654">
                <a:moveTo>
                  <a:pt x="0" y="0"/>
                </a:moveTo>
                <a:lnTo>
                  <a:pt x="971654" y="0"/>
                </a:lnTo>
                <a:lnTo>
                  <a:pt x="0" y="2096979"/>
                </a:lnTo>
                <a:close/>
              </a:path>
            </a:pathLst>
          </a:custGeom>
          <a:solidFill>
            <a:srgbClr val="404040"/>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pic>
        <p:nvPicPr>
          <p:cNvPr id="243" name="Google Shape;243;p27"/>
          <p:cNvPicPr preferRelativeResize="0"/>
          <p:nvPr/>
        </p:nvPicPr>
        <p:blipFill rotWithShape="1">
          <a:blip r:embed="rId3">
            <a:alphaModFix/>
          </a:blip>
          <a:srcRect b="501276" l="69290" r="-43900" t="-463523"/>
          <a:stretch/>
        </p:blipFill>
        <p:spPr>
          <a:xfrm>
            <a:off x="7826800" y="2841475"/>
            <a:ext cx="1826075" cy="217625"/>
          </a:xfrm>
          <a:prstGeom prst="rect">
            <a:avLst/>
          </a:prstGeom>
          <a:noFill/>
          <a:ln>
            <a:noFill/>
          </a:ln>
        </p:spPr>
      </p:pic>
      <p:pic>
        <p:nvPicPr>
          <p:cNvPr id="244" name="Google Shape;244;p27"/>
          <p:cNvPicPr preferRelativeResize="0"/>
          <p:nvPr/>
        </p:nvPicPr>
        <p:blipFill rotWithShape="1">
          <a:blip r:embed="rId4">
            <a:alphaModFix/>
          </a:blip>
          <a:srcRect b="5561" l="0" r="0" t="9404"/>
          <a:stretch/>
        </p:blipFill>
        <p:spPr>
          <a:xfrm>
            <a:off x="2815338" y="1558713"/>
            <a:ext cx="3874775" cy="3294799"/>
          </a:xfrm>
          <a:prstGeom prst="rect">
            <a:avLst/>
          </a:prstGeom>
          <a:noFill/>
          <a:ln>
            <a:noFill/>
          </a:ln>
        </p:spPr>
      </p:pic>
      <p:sp>
        <p:nvSpPr>
          <p:cNvPr id="245" name="Google Shape;245;p27"/>
          <p:cNvSpPr/>
          <p:nvPr/>
        </p:nvSpPr>
        <p:spPr>
          <a:xfrm>
            <a:off x="5687875" y="3010250"/>
            <a:ext cx="1556400" cy="146400"/>
          </a:xfrm>
          <a:prstGeom prst="lef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p27"/>
          <p:cNvSpPr/>
          <p:nvPr/>
        </p:nvSpPr>
        <p:spPr>
          <a:xfrm>
            <a:off x="6270400" y="2288600"/>
            <a:ext cx="1798500" cy="146400"/>
          </a:xfrm>
          <a:prstGeom prst="lef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p27"/>
          <p:cNvSpPr txBox="1"/>
          <p:nvPr/>
        </p:nvSpPr>
        <p:spPr>
          <a:xfrm>
            <a:off x="7269650" y="2913825"/>
            <a:ext cx="8607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Lato"/>
                <a:ea typeface="Lato"/>
                <a:cs typeface="Lato"/>
                <a:sym typeface="Lato"/>
              </a:rPr>
              <a:t>Atlanta GA</a:t>
            </a:r>
            <a:endParaRPr>
              <a:latin typeface="Lato"/>
              <a:ea typeface="Lato"/>
              <a:cs typeface="Lato"/>
              <a:sym typeface="Lato"/>
            </a:endParaRPr>
          </a:p>
        </p:txBody>
      </p:sp>
      <p:sp>
        <p:nvSpPr>
          <p:cNvPr id="248" name="Google Shape;248;p27"/>
          <p:cNvSpPr txBox="1"/>
          <p:nvPr/>
        </p:nvSpPr>
        <p:spPr>
          <a:xfrm>
            <a:off x="8130350" y="1908925"/>
            <a:ext cx="9843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Lato"/>
                <a:ea typeface="Lato"/>
                <a:cs typeface="Lato"/>
                <a:sym typeface="Lato"/>
              </a:rPr>
              <a:t>New York City NY</a:t>
            </a:r>
            <a:endParaRPr>
              <a:latin typeface="Lato"/>
              <a:ea typeface="Lato"/>
              <a:cs typeface="Lato"/>
              <a:sym typeface="Lato"/>
            </a:endParaRPr>
          </a:p>
        </p:txBody>
      </p:sp>
      <p:sp>
        <p:nvSpPr>
          <p:cNvPr id="249" name="Google Shape;249;p27"/>
          <p:cNvSpPr/>
          <p:nvPr/>
        </p:nvSpPr>
        <p:spPr>
          <a:xfrm>
            <a:off x="6112675" y="2477825"/>
            <a:ext cx="1417500" cy="146400"/>
          </a:xfrm>
          <a:prstGeom prst="lef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p27"/>
          <p:cNvSpPr txBox="1"/>
          <p:nvPr/>
        </p:nvSpPr>
        <p:spPr>
          <a:xfrm>
            <a:off x="7602725" y="2435000"/>
            <a:ext cx="13230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Lato"/>
                <a:ea typeface="Lato"/>
                <a:cs typeface="Lato"/>
                <a:sym typeface="Lato"/>
              </a:rPr>
              <a:t>Washington D.C.</a:t>
            </a:r>
            <a:endParaRPr>
              <a:latin typeface="Lato"/>
              <a:ea typeface="Lato"/>
              <a:cs typeface="Lato"/>
              <a:sym typeface="Lato"/>
            </a:endParaRPr>
          </a:p>
        </p:txBody>
      </p:sp>
      <p:sp>
        <p:nvSpPr>
          <p:cNvPr id="251" name="Google Shape;251;p27"/>
          <p:cNvSpPr/>
          <p:nvPr/>
        </p:nvSpPr>
        <p:spPr>
          <a:xfrm rot="10800000">
            <a:off x="1660550" y="1645875"/>
            <a:ext cx="1556400" cy="146400"/>
          </a:xfrm>
          <a:prstGeom prst="lef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p27"/>
          <p:cNvSpPr txBox="1"/>
          <p:nvPr/>
        </p:nvSpPr>
        <p:spPr>
          <a:xfrm>
            <a:off x="891075" y="1462950"/>
            <a:ext cx="9015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Lato"/>
                <a:ea typeface="Lato"/>
                <a:cs typeface="Lato"/>
                <a:sym typeface="Lato"/>
              </a:rPr>
              <a:t>Seattle WA</a:t>
            </a:r>
            <a:endParaRPr>
              <a:latin typeface="Lato"/>
              <a:ea typeface="Lato"/>
              <a:cs typeface="Lato"/>
              <a:sym typeface="La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5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56" name="Shape 256"/>
        <p:cNvGrpSpPr/>
        <p:nvPr/>
      </p:nvGrpSpPr>
      <p:grpSpPr>
        <a:xfrm>
          <a:off x="0" y="0"/>
          <a:ext cx="0" cy="0"/>
          <a:chOff x="0" y="0"/>
          <a:chExt cx="0" cy="0"/>
        </a:xfrm>
      </p:grpSpPr>
      <p:sp>
        <p:nvSpPr>
          <p:cNvPr id="257" name="Google Shape;257;p28"/>
          <p:cNvSpPr txBox="1"/>
          <p:nvPr>
            <p:ph type="title"/>
          </p:nvPr>
        </p:nvSpPr>
        <p:spPr>
          <a:xfrm>
            <a:off x="1240022" y="274320"/>
            <a:ext cx="7025400" cy="8916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300"/>
              <a:buFont typeface="Calibri"/>
              <a:buNone/>
            </a:pPr>
            <a:r>
              <a:rPr lang="en" sz="3000"/>
              <a:t>PM</a:t>
            </a:r>
            <a:r>
              <a:rPr baseline="-25000" lang="en" sz="3000"/>
              <a:t>2.5</a:t>
            </a:r>
            <a:r>
              <a:rPr lang="en" sz="3000"/>
              <a:t> Concentrations</a:t>
            </a:r>
            <a:endParaRPr sz="3000"/>
          </a:p>
        </p:txBody>
      </p:sp>
      <p:sp>
        <p:nvSpPr>
          <p:cNvPr id="258" name="Google Shape;258;p28"/>
          <p:cNvSpPr/>
          <p:nvPr/>
        </p:nvSpPr>
        <p:spPr>
          <a:xfrm>
            <a:off x="1" y="0"/>
            <a:ext cx="1323074" cy="1168659"/>
          </a:xfrm>
          <a:custGeom>
            <a:rect b="b" l="l" r="r" t="t"/>
            <a:pathLst>
              <a:path extrusionOk="0" h="1558212" w="1764099">
                <a:moveTo>
                  <a:pt x="0" y="0"/>
                </a:moveTo>
                <a:lnTo>
                  <a:pt x="1764099" y="0"/>
                </a:lnTo>
                <a:lnTo>
                  <a:pt x="1042087" y="1558212"/>
                </a:lnTo>
                <a:lnTo>
                  <a:pt x="0" y="1558212"/>
                </a:lnTo>
                <a:close/>
              </a:path>
            </a:pathLst>
          </a:custGeom>
          <a:solidFill>
            <a:schemeClr val="accent4"/>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259" name="Google Shape;259;p28"/>
          <p:cNvSpPr/>
          <p:nvPr/>
        </p:nvSpPr>
        <p:spPr>
          <a:xfrm>
            <a:off x="1" y="1146068"/>
            <a:ext cx="9143999" cy="3874770"/>
          </a:xfrm>
          <a:custGeom>
            <a:rect b="b" l="l" r="r" t="t"/>
            <a:pathLst>
              <a:path extrusionOk="0" h="5166360" w="12191999">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0"/>
            </a:srgb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260" name="Google Shape;260;p28"/>
          <p:cNvSpPr/>
          <p:nvPr/>
        </p:nvSpPr>
        <p:spPr>
          <a:xfrm>
            <a:off x="0" y="1268731"/>
            <a:ext cx="728741" cy="1572734"/>
          </a:xfrm>
          <a:custGeom>
            <a:rect b="b" l="l" r="r" t="t"/>
            <a:pathLst>
              <a:path extrusionOk="0" h="2096979" w="971654">
                <a:moveTo>
                  <a:pt x="0" y="0"/>
                </a:moveTo>
                <a:lnTo>
                  <a:pt x="971654" y="0"/>
                </a:lnTo>
                <a:lnTo>
                  <a:pt x="0" y="2096979"/>
                </a:lnTo>
                <a:close/>
              </a:path>
            </a:pathLst>
          </a:custGeom>
          <a:solidFill>
            <a:srgbClr val="404040"/>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pic>
        <p:nvPicPr>
          <p:cNvPr id="261" name="Google Shape;261;p28"/>
          <p:cNvPicPr preferRelativeResize="0"/>
          <p:nvPr/>
        </p:nvPicPr>
        <p:blipFill rotWithShape="1">
          <a:blip r:embed="rId3">
            <a:alphaModFix/>
          </a:blip>
          <a:srcRect b="501276" l="69290" r="-43900" t="-463523"/>
          <a:stretch/>
        </p:blipFill>
        <p:spPr>
          <a:xfrm>
            <a:off x="7826800" y="2841475"/>
            <a:ext cx="1826075" cy="217625"/>
          </a:xfrm>
          <a:prstGeom prst="rect">
            <a:avLst/>
          </a:prstGeom>
          <a:noFill/>
          <a:ln>
            <a:noFill/>
          </a:ln>
        </p:spPr>
      </p:pic>
      <p:pic>
        <p:nvPicPr>
          <p:cNvPr id="262" name="Google Shape;262;p28"/>
          <p:cNvPicPr preferRelativeResize="0"/>
          <p:nvPr/>
        </p:nvPicPr>
        <p:blipFill rotWithShape="1">
          <a:blip r:embed="rId4">
            <a:alphaModFix/>
          </a:blip>
          <a:srcRect b="5561" l="0" r="0" t="9404"/>
          <a:stretch/>
        </p:blipFill>
        <p:spPr>
          <a:xfrm>
            <a:off x="2815338" y="1558713"/>
            <a:ext cx="3874775" cy="3294799"/>
          </a:xfrm>
          <a:prstGeom prst="rect">
            <a:avLst/>
          </a:prstGeom>
          <a:noFill/>
          <a:ln>
            <a:noFill/>
          </a:ln>
        </p:spPr>
      </p:pic>
      <p:sp>
        <p:nvSpPr>
          <p:cNvPr id="263" name="Google Shape;263;p28"/>
          <p:cNvSpPr/>
          <p:nvPr/>
        </p:nvSpPr>
        <p:spPr>
          <a:xfrm>
            <a:off x="5687875" y="3010250"/>
            <a:ext cx="1556400" cy="146400"/>
          </a:xfrm>
          <a:prstGeom prst="lef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p28"/>
          <p:cNvSpPr/>
          <p:nvPr/>
        </p:nvSpPr>
        <p:spPr>
          <a:xfrm>
            <a:off x="6270400" y="2288600"/>
            <a:ext cx="1798500" cy="146400"/>
          </a:xfrm>
          <a:prstGeom prst="lef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p28"/>
          <p:cNvSpPr/>
          <p:nvPr/>
        </p:nvSpPr>
        <p:spPr>
          <a:xfrm rot="10800000">
            <a:off x="1456350" y="2498550"/>
            <a:ext cx="1556400" cy="146400"/>
          </a:xfrm>
          <a:prstGeom prst="lef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 name="Google Shape;266;p28"/>
          <p:cNvSpPr txBox="1"/>
          <p:nvPr/>
        </p:nvSpPr>
        <p:spPr>
          <a:xfrm>
            <a:off x="328000" y="2372850"/>
            <a:ext cx="11283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Lato"/>
                <a:ea typeface="Lato"/>
                <a:cs typeface="Lato"/>
                <a:sym typeface="Lato"/>
              </a:rPr>
              <a:t>Sacramento CA</a:t>
            </a:r>
            <a:endParaRPr>
              <a:latin typeface="Lato"/>
              <a:ea typeface="Lato"/>
              <a:cs typeface="Lato"/>
              <a:sym typeface="Lato"/>
            </a:endParaRPr>
          </a:p>
        </p:txBody>
      </p:sp>
      <p:sp>
        <p:nvSpPr>
          <p:cNvPr id="267" name="Google Shape;267;p28"/>
          <p:cNvSpPr txBox="1"/>
          <p:nvPr/>
        </p:nvSpPr>
        <p:spPr>
          <a:xfrm>
            <a:off x="7269650" y="2913825"/>
            <a:ext cx="8607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Lato"/>
                <a:ea typeface="Lato"/>
                <a:cs typeface="Lato"/>
                <a:sym typeface="Lato"/>
              </a:rPr>
              <a:t>Atlanta GA</a:t>
            </a:r>
            <a:endParaRPr>
              <a:latin typeface="Lato"/>
              <a:ea typeface="Lato"/>
              <a:cs typeface="Lato"/>
              <a:sym typeface="Lato"/>
            </a:endParaRPr>
          </a:p>
        </p:txBody>
      </p:sp>
      <p:sp>
        <p:nvSpPr>
          <p:cNvPr id="268" name="Google Shape;268;p28"/>
          <p:cNvSpPr txBox="1"/>
          <p:nvPr/>
        </p:nvSpPr>
        <p:spPr>
          <a:xfrm>
            <a:off x="8130350" y="1908925"/>
            <a:ext cx="9843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Lato"/>
                <a:ea typeface="Lato"/>
                <a:cs typeface="Lato"/>
                <a:sym typeface="Lato"/>
              </a:rPr>
              <a:t>New York City NY</a:t>
            </a:r>
            <a:endParaRPr>
              <a:latin typeface="Lato"/>
              <a:ea typeface="Lato"/>
              <a:cs typeface="Lato"/>
              <a:sym typeface="Lato"/>
            </a:endParaRPr>
          </a:p>
        </p:txBody>
      </p:sp>
      <p:sp>
        <p:nvSpPr>
          <p:cNvPr id="269" name="Google Shape;269;p28"/>
          <p:cNvSpPr/>
          <p:nvPr/>
        </p:nvSpPr>
        <p:spPr>
          <a:xfrm>
            <a:off x="6112675" y="2477825"/>
            <a:ext cx="1417500" cy="146400"/>
          </a:xfrm>
          <a:prstGeom prst="lef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p28"/>
          <p:cNvSpPr txBox="1"/>
          <p:nvPr/>
        </p:nvSpPr>
        <p:spPr>
          <a:xfrm>
            <a:off x="7602725" y="2435000"/>
            <a:ext cx="13230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Lato"/>
                <a:ea typeface="Lato"/>
                <a:cs typeface="Lato"/>
                <a:sym typeface="Lato"/>
              </a:rPr>
              <a:t>Washington D.C.</a:t>
            </a:r>
            <a:endParaRPr>
              <a:latin typeface="Lato"/>
              <a:ea typeface="Lato"/>
              <a:cs typeface="Lato"/>
              <a:sym typeface="Lato"/>
            </a:endParaRPr>
          </a:p>
        </p:txBody>
      </p:sp>
      <p:sp>
        <p:nvSpPr>
          <p:cNvPr id="271" name="Google Shape;271;p28"/>
          <p:cNvSpPr/>
          <p:nvPr/>
        </p:nvSpPr>
        <p:spPr>
          <a:xfrm rot="10800000">
            <a:off x="1660550" y="1645875"/>
            <a:ext cx="1556400" cy="146400"/>
          </a:xfrm>
          <a:prstGeom prst="lef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p28"/>
          <p:cNvSpPr txBox="1"/>
          <p:nvPr/>
        </p:nvSpPr>
        <p:spPr>
          <a:xfrm>
            <a:off x="891075" y="1462950"/>
            <a:ext cx="9015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Lato"/>
                <a:ea typeface="Lato"/>
                <a:cs typeface="Lato"/>
                <a:sym typeface="Lato"/>
              </a:rPr>
              <a:t>Seattle WA</a:t>
            </a:r>
            <a:endParaRPr>
              <a:latin typeface="Lato"/>
              <a:ea typeface="Lato"/>
              <a:cs typeface="Lato"/>
              <a:sym typeface="La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76" name="Shape 276"/>
        <p:cNvGrpSpPr/>
        <p:nvPr/>
      </p:nvGrpSpPr>
      <p:grpSpPr>
        <a:xfrm>
          <a:off x="0" y="0"/>
          <a:ext cx="0" cy="0"/>
          <a:chOff x="0" y="0"/>
          <a:chExt cx="0" cy="0"/>
        </a:xfrm>
      </p:grpSpPr>
      <p:sp>
        <p:nvSpPr>
          <p:cNvPr id="277" name="Google Shape;277;p29"/>
          <p:cNvSpPr txBox="1"/>
          <p:nvPr>
            <p:ph type="title"/>
          </p:nvPr>
        </p:nvSpPr>
        <p:spPr>
          <a:xfrm>
            <a:off x="1240022" y="274320"/>
            <a:ext cx="7025400" cy="8916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300"/>
              <a:buFont typeface="Calibri"/>
              <a:buNone/>
            </a:pPr>
            <a:r>
              <a:rPr lang="en" sz="3000"/>
              <a:t>PM</a:t>
            </a:r>
            <a:r>
              <a:rPr baseline="-25000" lang="en" sz="3000"/>
              <a:t>2.5</a:t>
            </a:r>
            <a:r>
              <a:rPr lang="en" sz="3000"/>
              <a:t> </a:t>
            </a:r>
            <a:r>
              <a:rPr lang="en" sz="3000"/>
              <a:t>Concentrations with Forest Fires</a:t>
            </a:r>
            <a:endParaRPr sz="3000"/>
          </a:p>
        </p:txBody>
      </p:sp>
      <p:sp>
        <p:nvSpPr>
          <p:cNvPr id="278" name="Google Shape;278;p29"/>
          <p:cNvSpPr/>
          <p:nvPr/>
        </p:nvSpPr>
        <p:spPr>
          <a:xfrm>
            <a:off x="1" y="0"/>
            <a:ext cx="1323074" cy="1168659"/>
          </a:xfrm>
          <a:custGeom>
            <a:rect b="b" l="l" r="r" t="t"/>
            <a:pathLst>
              <a:path extrusionOk="0" h="1558212" w="1764099">
                <a:moveTo>
                  <a:pt x="0" y="0"/>
                </a:moveTo>
                <a:lnTo>
                  <a:pt x="1764099" y="0"/>
                </a:lnTo>
                <a:lnTo>
                  <a:pt x="1042087" y="1558212"/>
                </a:lnTo>
                <a:lnTo>
                  <a:pt x="0" y="1558212"/>
                </a:lnTo>
                <a:close/>
              </a:path>
            </a:pathLst>
          </a:custGeom>
          <a:solidFill>
            <a:schemeClr val="accent4"/>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279" name="Google Shape;279;p29"/>
          <p:cNvSpPr/>
          <p:nvPr/>
        </p:nvSpPr>
        <p:spPr>
          <a:xfrm>
            <a:off x="1" y="1268730"/>
            <a:ext cx="9143999" cy="3874770"/>
          </a:xfrm>
          <a:custGeom>
            <a:rect b="b" l="l" r="r" t="t"/>
            <a:pathLst>
              <a:path extrusionOk="0" h="5166360" w="12191999">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0"/>
            </a:srgb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280" name="Google Shape;280;p29"/>
          <p:cNvSpPr/>
          <p:nvPr/>
        </p:nvSpPr>
        <p:spPr>
          <a:xfrm>
            <a:off x="0" y="1268731"/>
            <a:ext cx="728741" cy="1572734"/>
          </a:xfrm>
          <a:custGeom>
            <a:rect b="b" l="l" r="r" t="t"/>
            <a:pathLst>
              <a:path extrusionOk="0" h="2096979" w="971654">
                <a:moveTo>
                  <a:pt x="0" y="0"/>
                </a:moveTo>
                <a:lnTo>
                  <a:pt x="971654" y="0"/>
                </a:lnTo>
                <a:lnTo>
                  <a:pt x="0" y="2096979"/>
                </a:lnTo>
                <a:close/>
              </a:path>
            </a:pathLst>
          </a:custGeom>
          <a:solidFill>
            <a:srgbClr val="404040"/>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pic>
        <p:nvPicPr>
          <p:cNvPr id="281" name="Google Shape;281;p29"/>
          <p:cNvPicPr preferRelativeResize="0"/>
          <p:nvPr/>
        </p:nvPicPr>
        <p:blipFill rotWithShape="1">
          <a:blip r:embed="rId3">
            <a:alphaModFix/>
          </a:blip>
          <a:srcRect b="501276" l="69290" r="-43900" t="-463523"/>
          <a:stretch/>
        </p:blipFill>
        <p:spPr>
          <a:xfrm>
            <a:off x="7826800" y="2841475"/>
            <a:ext cx="1826075" cy="217625"/>
          </a:xfrm>
          <a:prstGeom prst="rect">
            <a:avLst/>
          </a:prstGeom>
          <a:noFill/>
          <a:ln>
            <a:noFill/>
          </a:ln>
        </p:spPr>
      </p:pic>
      <p:pic>
        <p:nvPicPr>
          <p:cNvPr id="282" name="Google Shape;282;p29"/>
          <p:cNvPicPr preferRelativeResize="0"/>
          <p:nvPr/>
        </p:nvPicPr>
        <p:blipFill>
          <a:blip r:embed="rId4">
            <a:alphaModFix/>
          </a:blip>
          <a:stretch>
            <a:fillRect/>
          </a:stretch>
        </p:blipFill>
        <p:spPr>
          <a:xfrm>
            <a:off x="884475" y="1268726"/>
            <a:ext cx="7736511" cy="387477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86" name="Shape 286"/>
        <p:cNvGrpSpPr/>
        <p:nvPr/>
      </p:nvGrpSpPr>
      <p:grpSpPr>
        <a:xfrm>
          <a:off x="0" y="0"/>
          <a:ext cx="0" cy="0"/>
          <a:chOff x="0" y="0"/>
          <a:chExt cx="0" cy="0"/>
        </a:xfrm>
      </p:grpSpPr>
      <p:sp>
        <p:nvSpPr>
          <p:cNvPr id="287" name="Google Shape;287;p30"/>
          <p:cNvSpPr txBox="1"/>
          <p:nvPr>
            <p:ph type="title"/>
          </p:nvPr>
        </p:nvSpPr>
        <p:spPr>
          <a:xfrm>
            <a:off x="1240022" y="274320"/>
            <a:ext cx="7025400" cy="8916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300"/>
              <a:buFont typeface="Calibri"/>
              <a:buNone/>
            </a:pPr>
            <a:r>
              <a:rPr lang="en" sz="3000"/>
              <a:t>See the Changes: Activity</a:t>
            </a:r>
            <a:endParaRPr sz="3000"/>
          </a:p>
        </p:txBody>
      </p:sp>
      <p:sp>
        <p:nvSpPr>
          <p:cNvPr id="288" name="Google Shape;288;p30"/>
          <p:cNvSpPr/>
          <p:nvPr/>
        </p:nvSpPr>
        <p:spPr>
          <a:xfrm>
            <a:off x="1" y="0"/>
            <a:ext cx="1323074" cy="1168659"/>
          </a:xfrm>
          <a:custGeom>
            <a:rect b="b" l="l" r="r" t="t"/>
            <a:pathLst>
              <a:path extrusionOk="0" h="1558212" w="1764099">
                <a:moveTo>
                  <a:pt x="0" y="0"/>
                </a:moveTo>
                <a:lnTo>
                  <a:pt x="1764099" y="0"/>
                </a:lnTo>
                <a:lnTo>
                  <a:pt x="1042087" y="1558212"/>
                </a:lnTo>
                <a:lnTo>
                  <a:pt x="0" y="1558212"/>
                </a:lnTo>
                <a:close/>
              </a:path>
            </a:pathLst>
          </a:custGeom>
          <a:solidFill>
            <a:schemeClr val="accent4"/>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289" name="Google Shape;289;p30"/>
          <p:cNvSpPr/>
          <p:nvPr/>
        </p:nvSpPr>
        <p:spPr>
          <a:xfrm>
            <a:off x="1" y="1268730"/>
            <a:ext cx="9143999" cy="3874770"/>
          </a:xfrm>
          <a:custGeom>
            <a:rect b="b" l="l" r="r" t="t"/>
            <a:pathLst>
              <a:path extrusionOk="0" h="5166360" w="12191999">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0"/>
            </a:srgb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290" name="Google Shape;290;p30"/>
          <p:cNvSpPr/>
          <p:nvPr/>
        </p:nvSpPr>
        <p:spPr>
          <a:xfrm>
            <a:off x="0" y="1268731"/>
            <a:ext cx="728741" cy="1572734"/>
          </a:xfrm>
          <a:custGeom>
            <a:rect b="b" l="l" r="r" t="t"/>
            <a:pathLst>
              <a:path extrusionOk="0" h="2096979" w="971654">
                <a:moveTo>
                  <a:pt x="0" y="0"/>
                </a:moveTo>
                <a:lnTo>
                  <a:pt x="971654" y="0"/>
                </a:lnTo>
                <a:lnTo>
                  <a:pt x="0" y="2096979"/>
                </a:lnTo>
                <a:close/>
              </a:path>
            </a:pathLst>
          </a:custGeom>
          <a:solidFill>
            <a:srgbClr val="404040"/>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291" name="Google Shape;291;p30"/>
          <p:cNvSpPr txBox="1"/>
          <p:nvPr>
            <p:ph idx="1" type="body"/>
          </p:nvPr>
        </p:nvSpPr>
        <p:spPr>
          <a:xfrm>
            <a:off x="1240025" y="1291725"/>
            <a:ext cx="7325400" cy="3031200"/>
          </a:xfrm>
          <a:prstGeom prst="rect">
            <a:avLst/>
          </a:prstGeom>
          <a:noFill/>
          <a:ln>
            <a:noFill/>
          </a:ln>
        </p:spPr>
        <p:txBody>
          <a:bodyPr anchorCtr="0" anchor="t" bIns="34275" lIns="68575" spcFirstLastPara="1" rIns="68575" wrap="square" tIns="34275">
            <a:normAutofit fontScale="25000" lnSpcReduction="20000"/>
          </a:bodyPr>
          <a:lstStyle/>
          <a:p>
            <a:pPr indent="0" lvl="0" marL="0" rtl="0" algn="l">
              <a:lnSpc>
                <a:spcPct val="100000"/>
              </a:lnSpc>
              <a:spcBef>
                <a:spcPts val="0"/>
              </a:spcBef>
              <a:spcAft>
                <a:spcPts val="0"/>
              </a:spcAft>
              <a:buNone/>
            </a:pPr>
            <a:r>
              <a:rPr lang="en" sz="7244"/>
              <a:t>Steps</a:t>
            </a:r>
            <a:endParaRPr sz="7244"/>
          </a:p>
          <a:p>
            <a:pPr indent="-324550" lvl="0" marL="457200" rtl="0" algn="l">
              <a:lnSpc>
                <a:spcPct val="100000"/>
              </a:lnSpc>
              <a:spcBef>
                <a:spcPts val="1200"/>
              </a:spcBef>
              <a:spcAft>
                <a:spcPts val="0"/>
              </a:spcAft>
              <a:buSzPct val="100000"/>
              <a:buFont typeface="Calibri"/>
              <a:buAutoNum type="arabicPeriod"/>
            </a:pPr>
            <a:r>
              <a:rPr lang="en" sz="6044"/>
              <a:t>Go to </a:t>
            </a:r>
            <a:r>
              <a:rPr lang="en" sz="6044" u="sng">
                <a:solidFill>
                  <a:schemeClr val="hlink"/>
                </a:solidFill>
                <a:hlinkClick r:id="rId3"/>
              </a:rPr>
              <a:t>https://gispub.epa.gov/airnow/</a:t>
            </a:r>
            <a:endParaRPr sz="6044"/>
          </a:p>
          <a:p>
            <a:pPr indent="-324550" lvl="0" marL="457200" rtl="0" algn="l">
              <a:lnSpc>
                <a:spcPct val="100000"/>
              </a:lnSpc>
              <a:spcBef>
                <a:spcPts val="0"/>
              </a:spcBef>
              <a:spcAft>
                <a:spcPts val="0"/>
              </a:spcAft>
              <a:buSzPct val="100000"/>
              <a:buFont typeface="Calibri"/>
              <a:buAutoNum type="arabicPeriod"/>
            </a:pPr>
            <a:r>
              <a:rPr lang="en" sz="6044"/>
              <a:t>Click on the Archive Tab on the top </a:t>
            </a:r>
            <a:endParaRPr sz="6044"/>
          </a:p>
          <a:p>
            <a:pPr indent="0" lvl="0" marL="457200" rtl="0" algn="l">
              <a:lnSpc>
                <a:spcPct val="100000"/>
              </a:lnSpc>
              <a:spcBef>
                <a:spcPts val="1200"/>
              </a:spcBef>
              <a:spcAft>
                <a:spcPts val="0"/>
              </a:spcAft>
              <a:buNone/>
            </a:pPr>
            <a:r>
              <a:t/>
            </a:r>
            <a:endParaRPr sz="6044"/>
          </a:p>
          <a:p>
            <a:pPr indent="0" lvl="0" marL="457200" rtl="0" algn="l">
              <a:lnSpc>
                <a:spcPct val="100000"/>
              </a:lnSpc>
              <a:spcBef>
                <a:spcPts val="1200"/>
              </a:spcBef>
              <a:spcAft>
                <a:spcPts val="0"/>
              </a:spcAft>
              <a:buNone/>
            </a:pPr>
            <a:r>
              <a:t/>
            </a:r>
            <a:endParaRPr sz="6044"/>
          </a:p>
          <a:p>
            <a:pPr indent="0" lvl="0" marL="457200" rtl="0" algn="l">
              <a:lnSpc>
                <a:spcPct val="100000"/>
              </a:lnSpc>
              <a:spcBef>
                <a:spcPts val="1200"/>
              </a:spcBef>
              <a:spcAft>
                <a:spcPts val="0"/>
              </a:spcAft>
              <a:buNone/>
            </a:pPr>
            <a:r>
              <a:t/>
            </a:r>
            <a:endParaRPr sz="6044"/>
          </a:p>
          <a:p>
            <a:pPr indent="0" lvl="0" marL="457200" rtl="0" algn="l">
              <a:lnSpc>
                <a:spcPct val="100000"/>
              </a:lnSpc>
              <a:spcBef>
                <a:spcPts val="1200"/>
              </a:spcBef>
              <a:spcAft>
                <a:spcPts val="0"/>
              </a:spcAft>
              <a:buNone/>
            </a:pPr>
            <a:r>
              <a:t/>
            </a:r>
            <a:endParaRPr sz="6044"/>
          </a:p>
          <a:p>
            <a:pPr indent="-324550" lvl="0" marL="457200" rtl="0" algn="l">
              <a:lnSpc>
                <a:spcPct val="100000"/>
              </a:lnSpc>
              <a:spcBef>
                <a:spcPts val="1200"/>
              </a:spcBef>
              <a:spcAft>
                <a:spcPts val="0"/>
              </a:spcAft>
              <a:buSzPct val="100000"/>
              <a:buFont typeface="Calibri"/>
              <a:buAutoNum type="arabicPeriod"/>
            </a:pPr>
            <a:r>
              <a:rPr lang="en" sz="6044"/>
              <a:t>Uncheck the (Ozone and PM) box under the Contours </a:t>
            </a:r>
            <a:endParaRPr sz="6044"/>
          </a:p>
          <a:p>
            <a:pPr indent="0" lvl="0" marL="457200" rtl="0" algn="l">
              <a:lnSpc>
                <a:spcPct val="100000"/>
              </a:lnSpc>
              <a:spcBef>
                <a:spcPts val="1200"/>
              </a:spcBef>
              <a:spcAft>
                <a:spcPts val="0"/>
              </a:spcAft>
              <a:buNone/>
            </a:pPr>
            <a:r>
              <a:rPr lang="en" sz="6044"/>
              <a:t>tab on the left side of the screen</a:t>
            </a:r>
            <a:endParaRPr sz="6044"/>
          </a:p>
          <a:p>
            <a:pPr indent="-324550" lvl="0" marL="457200" rtl="0" algn="l">
              <a:lnSpc>
                <a:spcPct val="100000"/>
              </a:lnSpc>
              <a:spcBef>
                <a:spcPts val="1200"/>
              </a:spcBef>
              <a:spcAft>
                <a:spcPts val="0"/>
              </a:spcAft>
              <a:buSzPct val="100000"/>
              <a:buFont typeface="Calibri"/>
              <a:buAutoNum type="arabicPeriod"/>
            </a:pPr>
            <a:r>
              <a:rPr lang="en" sz="6044"/>
              <a:t>Click on the PM2.5 tab (the fourth one in the box)</a:t>
            </a:r>
            <a:endParaRPr sz="6044"/>
          </a:p>
          <a:p>
            <a:pPr indent="0" lvl="0" marL="0" rtl="0" algn="l">
              <a:lnSpc>
                <a:spcPct val="100000"/>
              </a:lnSpc>
              <a:spcBef>
                <a:spcPts val="1200"/>
              </a:spcBef>
              <a:spcAft>
                <a:spcPts val="1200"/>
              </a:spcAft>
              <a:buNone/>
            </a:pPr>
            <a:r>
              <a:t/>
            </a:r>
            <a:endParaRPr sz="2200"/>
          </a:p>
        </p:txBody>
      </p:sp>
      <p:pic>
        <p:nvPicPr>
          <p:cNvPr id="292" name="Google Shape;292;p30"/>
          <p:cNvPicPr preferRelativeResize="0"/>
          <p:nvPr/>
        </p:nvPicPr>
        <p:blipFill>
          <a:blip r:embed="rId4">
            <a:alphaModFix/>
          </a:blip>
          <a:stretch>
            <a:fillRect/>
          </a:stretch>
        </p:blipFill>
        <p:spPr>
          <a:xfrm>
            <a:off x="2591300" y="2257826"/>
            <a:ext cx="3808384" cy="891600"/>
          </a:xfrm>
          <a:prstGeom prst="rect">
            <a:avLst/>
          </a:prstGeom>
          <a:noFill/>
          <a:ln>
            <a:noFill/>
          </a:ln>
        </p:spPr>
      </p:pic>
      <p:sp>
        <p:nvSpPr>
          <p:cNvPr id="293" name="Google Shape;293;p30"/>
          <p:cNvSpPr/>
          <p:nvPr/>
        </p:nvSpPr>
        <p:spPr>
          <a:xfrm>
            <a:off x="5328975" y="2549950"/>
            <a:ext cx="1223700" cy="599400"/>
          </a:xfrm>
          <a:prstGeom prst="ellipse">
            <a:avLst/>
          </a:prstGeom>
          <a:noFill/>
          <a:ln cap="flat" cmpd="sng" w="762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94" name="Google Shape;294;p30"/>
          <p:cNvPicPr preferRelativeResize="0"/>
          <p:nvPr/>
        </p:nvPicPr>
        <p:blipFill rotWithShape="1">
          <a:blip r:embed="rId5">
            <a:alphaModFix/>
          </a:blip>
          <a:srcRect b="13004" l="0" r="0" t="34597"/>
          <a:stretch/>
        </p:blipFill>
        <p:spPr>
          <a:xfrm>
            <a:off x="6906375" y="3149427"/>
            <a:ext cx="1790916" cy="1842401"/>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98" name="Shape 298"/>
        <p:cNvGrpSpPr/>
        <p:nvPr/>
      </p:nvGrpSpPr>
      <p:grpSpPr>
        <a:xfrm>
          <a:off x="0" y="0"/>
          <a:ext cx="0" cy="0"/>
          <a:chOff x="0" y="0"/>
          <a:chExt cx="0" cy="0"/>
        </a:xfrm>
      </p:grpSpPr>
      <p:sp>
        <p:nvSpPr>
          <p:cNvPr id="299" name="Google Shape;299;p31"/>
          <p:cNvSpPr txBox="1"/>
          <p:nvPr>
            <p:ph type="title"/>
          </p:nvPr>
        </p:nvSpPr>
        <p:spPr>
          <a:xfrm>
            <a:off x="1240022" y="274320"/>
            <a:ext cx="7025400" cy="8916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300"/>
              <a:buFont typeface="Calibri"/>
              <a:buNone/>
            </a:pPr>
            <a:r>
              <a:rPr lang="en" sz="3000"/>
              <a:t>See the Changes </a:t>
            </a:r>
            <a:endParaRPr sz="3000"/>
          </a:p>
        </p:txBody>
      </p:sp>
      <p:sp>
        <p:nvSpPr>
          <p:cNvPr id="300" name="Google Shape;300;p31"/>
          <p:cNvSpPr/>
          <p:nvPr/>
        </p:nvSpPr>
        <p:spPr>
          <a:xfrm>
            <a:off x="1" y="0"/>
            <a:ext cx="1323074" cy="1168659"/>
          </a:xfrm>
          <a:custGeom>
            <a:rect b="b" l="l" r="r" t="t"/>
            <a:pathLst>
              <a:path extrusionOk="0" h="1558212" w="1764099">
                <a:moveTo>
                  <a:pt x="0" y="0"/>
                </a:moveTo>
                <a:lnTo>
                  <a:pt x="1764099" y="0"/>
                </a:lnTo>
                <a:lnTo>
                  <a:pt x="1042087" y="1558212"/>
                </a:lnTo>
                <a:lnTo>
                  <a:pt x="0" y="1558212"/>
                </a:lnTo>
                <a:close/>
              </a:path>
            </a:pathLst>
          </a:custGeom>
          <a:solidFill>
            <a:schemeClr val="accent4"/>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301" name="Google Shape;301;p31"/>
          <p:cNvSpPr/>
          <p:nvPr/>
        </p:nvSpPr>
        <p:spPr>
          <a:xfrm>
            <a:off x="1" y="1268730"/>
            <a:ext cx="9143999" cy="3874770"/>
          </a:xfrm>
          <a:custGeom>
            <a:rect b="b" l="l" r="r" t="t"/>
            <a:pathLst>
              <a:path extrusionOk="0" h="5166360" w="12191999">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0"/>
            </a:srgb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302" name="Google Shape;302;p31"/>
          <p:cNvSpPr/>
          <p:nvPr/>
        </p:nvSpPr>
        <p:spPr>
          <a:xfrm>
            <a:off x="0" y="1268731"/>
            <a:ext cx="728741" cy="1572734"/>
          </a:xfrm>
          <a:custGeom>
            <a:rect b="b" l="l" r="r" t="t"/>
            <a:pathLst>
              <a:path extrusionOk="0" h="2096979" w="971654">
                <a:moveTo>
                  <a:pt x="0" y="0"/>
                </a:moveTo>
                <a:lnTo>
                  <a:pt x="971654" y="0"/>
                </a:lnTo>
                <a:lnTo>
                  <a:pt x="0" y="2096979"/>
                </a:lnTo>
                <a:close/>
              </a:path>
            </a:pathLst>
          </a:custGeom>
          <a:solidFill>
            <a:srgbClr val="404040"/>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303" name="Google Shape;303;p31"/>
          <p:cNvSpPr txBox="1"/>
          <p:nvPr>
            <p:ph idx="1" type="body"/>
          </p:nvPr>
        </p:nvSpPr>
        <p:spPr>
          <a:xfrm>
            <a:off x="1240025" y="1291725"/>
            <a:ext cx="6078900" cy="3623700"/>
          </a:xfrm>
          <a:prstGeom prst="rect">
            <a:avLst/>
          </a:prstGeom>
          <a:noFill/>
          <a:ln>
            <a:noFill/>
          </a:ln>
        </p:spPr>
        <p:txBody>
          <a:bodyPr anchorCtr="0" anchor="t" bIns="34275" lIns="68575" spcFirstLastPara="1" rIns="68575" wrap="square" tIns="34275">
            <a:normAutofit lnSpcReduction="20000"/>
          </a:bodyPr>
          <a:lstStyle/>
          <a:p>
            <a:pPr indent="0" lvl="0" marL="0" rtl="0" algn="l">
              <a:lnSpc>
                <a:spcPct val="100000"/>
              </a:lnSpc>
              <a:spcBef>
                <a:spcPts val="0"/>
              </a:spcBef>
              <a:spcAft>
                <a:spcPts val="0"/>
              </a:spcAft>
              <a:buNone/>
            </a:pPr>
            <a:r>
              <a:rPr lang="en" sz="1800"/>
              <a:t>Steps- Continued</a:t>
            </a:r>
            <a:endParaRPr sz="1800"/>
          </a:p>
          <a:p>
            <a:pPr indent="0" lvl="0" marL="0" rtl="0" algn="l">
              <a:lnSpc>
                <a:spcPct val="100000"/>
              </a:lnSpc>
              <a:spcBef>
                <a:spcPts val="1200"/>
              </a:spcBef>
              <a:spcAft>
                <a:spcPts val="0"/>
              </a:spcAft>
              <a:buNone/>
            </a:pPr>
            <a:r>
              <a:rPr lang="en" sz="1500"/>
              <a:t>5. 	Click on the Legend tab on the right side of the screen</a:t>
            </a:r>
            <a:endParaRPr sz="1500"/>
          </a:p>
          <a:p>
            <a:pPr indent="0" lvl="0" marL="0" rtl="0" algn="l">
              <a:lnSpc>
                <a:spcPct val="100000"/>
              </a:lnSpc>
              <a:spcBef>
                <a:spcPts val="1200"/>
              </a:spcBef>
              <a:spcAft>
                <a:spcPts val="0"/>
              </a:spcAft>
              <a:buNone/>
            </a:pPr>
            <a:r>
              <a:rPr lang="en" sz="1500"/>
              <a:t>6.	Click on the calendar icon on the bottom of the page on  the right </a:t>
            </a:r>
            <a:endParaRPr sz="1500"/>
          </a:p>
          <a:p>
            <a:pPr indent="457200" lvl="0" marL="0" rtl="0" algn="l">
              <a:lnSpc>
                <a:spcPct val="100000"/>
              </a:lnSpc>
              <a:spcBef>
                <a:spcPts val="1200"/>
              </a:spcBef>
              <a:spcAft>
                <a:spcPts val="0"/>
              </a:spcAft>
              <a:buNone/>
            </a:pPr>
            <a:r>
              <a:rPr lang="en" sz="1500"/>
              <a:t>side of the screen</a:t>
            </a:r>
            <a:endParaRPr sz="1500"/>
          </a:p>
          <a:p>
            <a:pPr indent="0" lvl="0" marL="0" rtl="0" algn="l">
              <a:lnSpc>
                <a:spcPct val="100000"/>
              </a:lnSpc>
              <a:spcBef>
                <a:spcPts val="1200"/>
              </a:spcBef>
              <a:spcAft>
                <a:spcPts val="0"/>
              </a:spcAft>
              <a:buNone/>
            </a:pPr>
            <a:r>
              <a:rPr lang="en" sz="1500"/>
              <a:t>7.	Use the left and right arrows to pick a date (9/11/2020)</a:t>
            </a:r>
            <a:endParaRPr sz="1500"/>
          </a:p>
          <a:p>
            <a:pPr indent="0" lvl="0" marL="0" rtl="0" algn="l">
              <a:lnSpc>
                <a:spcPct val="100000"/>
              </a:lnSpc>
              <a:spcBef>
                <a:spcPts val="1200"/>
              </a:spcBef>
              <a:spcAft>
                <a:spcPts val="0"/>
              </a:spcAft>
              <a:buNone/>
            </a:pPr>
            <a:r>
              <a:rPr lang="en" sz="1500"/>
              <a:t>8.	Make sure that the year on the bottom is on 2020</a:t>
            </a:r>
            <a:endParaRPr sz="1500"/>
          </a:p>
          <a:p>
            <a:pPr indent="0" lvl="0" marL="0" rtl="0" algn="l">
              <a:lnSpc>
                <a:spcPct val="100000"/>
              </a:lnSpc>
              <a:spcBef>
                <a:spcPts val="1200"/>
              </a:spcBef>
              <a:spcAft>
                <a:spcPts val="0"/>
              </a:spcAft>
              <a:buNone/>
            </a:pPr>
            <a:r>
              <a:rPr lang="en" sz="1500"/>
              <a:t>9.	Repeat steps 7 and 8 with various dates to see the impacts  of </a:t>
            </a:r>
            <a:endParaRPr sz="1500"/>
          </a:p>
          <a:p>
            <a:pPr indent="457200" lvl="0" marL="0" rtl="0" algn="l">
              <a:lnSpc>
                <a:spcPct val="100000"/>
              </a:lnSpc>
              <a:spcBef>
                <a:spcPts val="1200"/>
              </a:spcBef>
              <a:spcAft>
                <a:spcPts val="0"/>
              </a:spcAft>
              <a:buNone/>
            </a:pPr>
            <a:r>
              <a:rPr lang="en" sz="1500"/>
              <a:t>forest fires on Air quality</a:t>
            </a:r>
            <a:endParaRPr sz="1500"/>
          </a:p>
          <a:p>
            <a:pPr indent="0" lvl="0" marL="0" rtl="0" algn="l">
              <a:lnSpc>
                <a:spcPct val="100000"/>
              </a:lnSpc>
              <a:spcBef>
                <a:spcPts val="1200"/>
              </a:spcBef>
              <a:spcAft>
                <a:spcPts val="0"/>
              </a:spcAft>
              <a:buClr>
                <a:schemeClr val="dk1"/>
              </a:buClr>
              <a:buSzPts val="1100"/>
              <a:buFont typeface="Arial"/>
              <a:buNone/>
            </a:pPr>
            <a:r>
              <a:rPr lang="en" sz="1500"/>
              <a:t>Suggested dates: August 17, 2020 - October 14, 2020</a:t>
            </a:r>
            <a:endParaRPr sz="1500"/>
          </a:p>
          <a:p>
            <a:pPr indent="0" lvl="0" marL="0" rtl="0" algn="l">
              <a:lnSpc>
                <a:spcPct val="100000"/>
              </a:lnSpc>
              <a:spcBef>
                <a:spcPts val="1200"/>
              </a:spcBef>
              <a:spcAft>
                <a:spcPts val="1200"/>
              </a:spcAft>
              <a:buNone/>
            </a:pPr>
            <a:r>
              <a:t/>
            </a:r>
            <a:endParaRPr sz="2200"/>
          </a:p>
        </p:txBody>
      </p:sp>
      <p:pic>
        <p:nvPicPr>
          <p:cNvPr id="304" name="Google Shape;304;p31"/>
          <p:cNvPicPr preferRelativeResize="0"/>
          <p:nvPr/>
        </p:nvPicPr>
        <p:blipFill rotWithShape="1">
          <a:blip r:embed="rId3">
            <a:alphaModFix/>
          </a:blip>
          <a:srcRect b="0" l="17582" r="4133" t="21303"/>
          <a:stretch/>
        </p:blipFill>
        <p:spPr>
          <a:xfrm>
            <a:off x="7318875" y="955113"/>
            <a:ext cx="1825125" cy="4048026"/>
          </a:xfrm>
          <a:prstGeom prst="rect">
            <a:avLst/>
          </a:prstGeom>
          <a:noFill/>
          <a:ln>
            <a:noFill/>
          </a:ln>
        </p:spPr>
      </p:pic>
      <p:sp>
        <p:nvSpPr>
          <p:cNvPr id="305" name="Google Shape;305;p31"/>
          <p:cNvSpPr/>
          <p:nvPr/>
        </p:nvSpPr>
        <p:spPr>
          <a:xfrm>
            <a:off x="8731500" y="4438350"/>
            <a:ext cx="412500" cy="564900"/>
          </a:xfrm>
          <a:prstGeom prst="ellipse">
            <a:avLst/>
          </a:prstGeom>
          <a:noFill/>
          <a:ln cap="flat" cmpd="sng" w="762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 name="Google Shape;306;p31"/>
          <p:cNvSpPr/>
          <p:nvPr/>
        </p:nvSpPr>
        <p:spPr>
          <a:xfrm>
            <a:off x="7259100" y="871075"/>
            <a:ext cx="1472400" cy="564900"/>
          </a:xfrm>
          <a:prstGeom prst="ellipse">
            <a:avLst/>
          </a:prstGeom>
          <a:noFill/>
          <a:ln cap="flat" cmpd="sng" w="762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07" name="Google Shape;307;p31"/>
          <p:cNvPicPr preferRelativeResize="0"/>
          <p:nvPr/>
        </p:nvPicPr>
        <p:blipFill rotWithShape="1">
          <a:blip r:embed="rId4">
            <a:alphaModFix/>
          </a:blip>
          <a:srcRect b="6040" l="0" r="0" t="5643"/>
          <a:stretch/>
        </p:blipFill>
        <p:spPr>
          <a:xfrm>
            <a:off x="5846525" y="3674675"/>
            <a:ext cx="1472400" cy="1328475"/>
          </a:xfrm>
          <a:prstGeom prst="rect">
            <a:avLst/>
          </a:prstGeom>
          <a:noFill/>
          <a:ln>
            <a:noFill/>
          </a:ln>
        </p:spPr>
      </p:pic>
      <p:sp>
        <p:nvSpPr>
          <p:cNvPr id="308" name="Google Shape;308;p31"/>
          <p:cNvSpPr/>
          <p:nvPr/>
        </p:nvSpPr>
        <p:spPr>
          <a:xfrm>
            <a:off x="6560950" y="4662650"/>
            <a:ext cx="261300" cy="136200"/>
          </a:xfrm>
          <a:prstGeom prst="ellipse">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12" name="Shape 312"/>
        <p:cNvGrpSpPr/>
        <p:nvPr/>
      </p:nvGrpSpPr>
      <p:grpSpPr>
        <a:xfrm>
          <a:off x="0" y="0"/>
          <a:ext cx="0" cy="0"/>
          <a:chOff x="0" y="0"/>
          <a:chExt cx="0" cy="0"/>
        </a:xfrm>
      </p:grpSpPr>
      <p:sp>
        <p:nvSpPr>
          <p:cNvPr id="313" name="Google Shape;313;p32"/>
          <p:cNvSpPr txBox="1"/>
          <p:nvPr>
            <p:ph type="title"/>
          </p:nvPr>
        </p:nvSpPr>
        <p:spPr>
          <a:xfrm>
            <a:off x="1240022" y="274320"/>
            <a:ext cx="7025400" cy="8916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300"/>
              <a:buFont typeface="Calibri"/>
              <a:buNone/>
            </a:pPr>
            <a:r>
              <a:rPr lang="en" sz="3000"/>
              <a:t>Take-Home Assignment</a:t>
            </a:r>
            <a:endParaRPr sz="3000"/>
          </a:p>
        </p:txBody>
      </p:sp>
      <p:sp>
        <p:nvSpPr>
          <p:cNvPr id="314" name="Google Shape;314;p32"/>
          <p:cNvSpPr/>
          <p:nvPr/>
        </p:nvSpPr>
        <p:spPr>
          <a:xfrm>
            <a:off x="1" y="0"/>
            <a:ext cx="1323074" cy="1168659"/>
          </a:xfrm>
          <a:custGeom>
            <a:rect b="b" l="l" r="r" t="t"/>
            <a:pathLst>
              <a:path extrusionOk="0" h="1558212" w="1764099">
                <a:moveTo>
                  <a:pt x="0" y="0"/>
                </a:moveTo>
                <a:lnTo>
                  <a:pt x="1764099" y="0"/>
                </a:lnTo>
                <a:lnTo>
                  <a:pt x="1042087" y="1558212"/>
                </a:lnTo>
                <a:lnTo>
                  <a:pt x="0" y="1558212"/>
                </a:lnTo>
                <a:close/>
              </a:path>
            </a:pathLst>
          </a:custGeom>
          <a:solidFill>
            <a:schemeClr val="accent4"/>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315" name="Google Shape;315;p32"/>
          <p:cNvSpPr/>
          <p:nvPr/>
        </p:nvSpPr>
        <p:spPr>
          <a:xfrm>
            <a:off x="1" y="1268730"/>
            <a:ext cx="9143999" cy="3874770"/>
          </a:xfrm>
          <a:custGeom>
            <a:rect b="b" l="l" r="r" t="t"/>
            <a:pathLst>
              <a:path extrusionOk="0" h="5166360" w="12191999">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0"/>
            </a:srgb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316" name="Google Shape;316;p32"/>
          <p:cNvSpPr/>
          <p:nvPr/>
        </p:nvSpPr>
        <p:spPr>
          <a:xfrm>
            <a:off x="0" y="1268731"/>
            <a:ext cx="728741" cy="1572734"/>
          </a:xfrm>
          <a:custGeom>
            <a:rect b="b" l="l" r="r" t="t"/>
            <a:pathLst>
              <a:path extrusionOk="0" h="2096979" w="971654">
                <a:moveTo>
                  <a:pt x="0" y="0"/>
                </a:moveTo>
                <a:lnTo>
                  <a:pt x="971654" y="0"/>
                </a:lnTo>
                <a:lnTo>
                  <a:pt x="0" y="2096979"/>
                </a:lnTo>
                <a:close/>
              </a:path>
            </a:pathLst>
          </a:custGeom>
          <a:solidFill>
            <a:srgbClr val="404040"/>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317" name="Google Shape;317;p32"/>
          <p:cNvSpPr txBox="1"/>
          <p:nvPr>
            <p:ph idx="1" type="body"/>
          </p:nvPr>
        </p:nvSpPr>
        <p:spPr>
          <a:xfrm>
            <a:off x="1240025" y="1291725"/>
            <a:ext cx="6078900" cy="3623700"/>
          </a:xfrm>
          <a:prstGeom prst="rect">
            <a:avLst/>
          </a:prstGeom>
          <a:noFill/>
          <a:ln>
            <a:noFill/>
          </a:ln>
        </p:spPr>
        <p:txBody>
          <a:bodyPr anchorCtr="0" anchor="t" bIns="34275" lIns="68575" spcFirstLastPara="1" rIns="68575" wrap="square" tIns="34275">
            <a:normAutofit/>
          </a:bodyPr>
          <a:lstStyle/>
          <a:p>
            <a:pPr indent="-342900" lvl="0" marL="457200" rtl="0" algn="l">
              <a:lnSpc>
                <a:spcPct val="100000"/>
              </a:lnSpc>
              <a:spcBef>
                <a:spcPts val="0"/>
              </a:spcBef>
              <a:spcAft>
                <a:spcPts val="0"/>
              </a:spcAft>
              <a:buClr>
                <a:srgbClr val="666666"/>
              </a:buClr>
              <a:buSzPts val="1800"/>
              <a:buChar char="●"/>
            </a:pPr>
            <a:r>
              <a:rPr lang="en" sz="1800">
                <a:solidFill>
                  <a:srgbClr val="666666"/>
                </a:solidFill>
              </a:rPr>
              <a:t>You are tasked with coming up with a public-awareness campaign to increase education on aerosols. The campaign will be a television ad played during the Super Bowl. In groups of 3, make a brief  video (30 seconds or less) describing what aerosols are, where they come from, and why we should care about them. Include the transcript in your video. Video should appeal to a wide audience and make the list for top 10 SB54 ads. </a:t>
            </a:r>
            <a:endParaRPr sz="1800">
              <a:solidFill>
                <a:srgbClr val="666666"/>
              </a:solidFill>
            </a:endParaRPr>
          </a:p>
          <a:p>
            <a:pPr indent="-342900" lvl="0" marL="457200" rtl="0" algn="l">
              <a:lnSpc>
                <a:spcPct val="100000"/>
              </a:lnSpc>
              <a:spcBef>
                <a:spcPts val="0"/>
              </a:spcBef>
              <a:spcAft>
                <a:spcPts val="0"/>
              </a:spcAft>
              <a:buClr>
                <a:srgbClr val="666666"/>
              </a:buClr>
              <a:buSzPts val="1800"/>
              <a:buChar char="●"/>
            </a:pPr>
            <a:r>
              <a:rPr lang="en" sz="1800">
                <a:solidFill>
                  <a:srgbClr val="666666"/>
                </a:solidFill>
              </a:rPr>
              <a:t>Video can be a TikTok, Youtube, or something you’d see on C-Span, if you want to be dull. How you make it is up to you.</a:t>
            </a:r>
            <a:endParaRPr sz="1800">
              <a:solidFill>
                <a:srgbClr val="666666"/>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7" name="Shape 97"/>
        <p:cNvGrpSpPr/>
        <p:nvPr/>
      </p:nvGrpSpPr>
      <p:grpSpPr>
        <a:xfrm>
          <a:off x="0" y="0"/>
          <a:ext cx="0" cy="0"/>
          <a:chOff x="0" y="0"/>
          <a:chExt cx="0" cy="0"/>
        </a:xfrm>
      </p:grpSpPr>
      <p:sp>
        <p:nvSpPr>
          <p:cNvPr id="98" name="Google Shape;98;p15"/>
          <p:cNvSpPr txBox="1"/>
          <p:nvPr>
            <p:ph type="title"/>
          </p:nvPr>
        </p:nvSpPr>
        <p:spPr>
          <a:xfrm>
            <a:off x="1240022" y="274320"/>
            <a:ext cx="7025400" cy="8916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300"/>
              <a:buFont typeface="Calibri"/>
              <a:buNone/>
            </a:pPr>
            <a:r>
              <a:rPr lang="en" sz="3000"/>
              <a:t>Aerosols</a:t>
            </a:r>
            <a:endParaRPr sz="3000"/>
          </a:p>
        </p:txBody>
      </p:sp>
      <p:sp>
        <p:nvSpPr>
          <p:cNvPr id="99" name="Google Shape;99;p15"/>
          <p:cNvSpPr/>
          <p:nvPr/>
        </p:nvSpPr>
        <p:spPr>
          <a:xfrm>
            <a:off x="1" y="0"/>
            <a:ext cx="1323074" cy="1168659"/>
          </a:xfrm>
          <a:custGeom>
            <a:rect b="b" l="l" r="r" t="t"/>
            <a:pathLst>
              <a:path extrusionOk="0" h="1558212" w="1764099">
                <a:moveTo>
                  <a:pt x="0" y="0"/>
                </a:moveTo>
                <a:lnTo>
                  <a:pt x="1764099" y="0"/>
                </a:lnTo>
                <a:lnTo>
                  <a:pt x="1042087" y="1558212"/>
                </a:lnTo>
                <a:lnTo>
                  <a:pt x="0" y="1558212"/>
                </a:lnTo>
                <a:close/>
              </a:path>
            </a:pathLst>
          </a:custGeom>
          <a:solidFill>
            <a:schemeClr val="accent4"/>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100" name="Google Shape;100;p15"/>
          <p:cNvSpPr/>
          <p:nvPr/>
        </p:nvSpPr>
        <p:spPr>
          <a:xfrm>
            <a:off x="1" y="1268730"/>
            <a:ext cx="9143999" cy="3874770"/>
          </a:xfrm>
          <a:custGeom>
            <a:rect b="b" l="l" r="r" t="t"/>
            <a:pathLst>
              <a:path extrusionOk="0" h="5166360" w="12191999">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0"/>
            </a:srgb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101" name="Google Shape;101;p15"/>
          <p:cNvSpPr/>
          <p:nvPr/>
        </p:nvSpPr>
        <p:spPr>
          <a:xfrm>
            <a:off x="0" y="1268731"/>
            <a:ext cx="728741" cy="1572734"/>
          </a:xfrm>
          <a:custGeom>
            <a:rect b="b" l="l" r="r" t="t"/>
            <a:pathLst>
              <a:path extrusionOk="0" h="2096979" w="971654">
                <a:moveTo>
                  <a:pt x="0" y="0"/>
                </a:moveTo>
                <a:lnTo>
                  <a:pt x="971654" y="0"/>
                </a:lnTo>
                <a:lnTo>
                  <a:pt x="0" y="2096979"/>
                </a:lnTo>
                <a:close/>
              </a:path>
            </a:pathLst>
          </a:custGeom>
          <a:solidFill>
            <a:srgbClr val="404040"/>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pic>
        <p:nvPicPr>
          <p:cNvPr id="102" name="Google Shape;102;p15"/>
          <p:cNvPicPr preferRelativeResize="0"/>
          <p:nvPr/>
        </p:nvPicPr>
        <p:blipFill>
          <a:blip r:embed="rId3">
            <a:alphaModFix/>
          </a:blip>
          <a:stretch>
            <a:fillRect/>
          </a:stretch>
        </p:blipFill>
        <p:spPr>
          <a:xfrm>
            <a:off x="1497085" y="1452613"/>
            <a:ext cx="3817290" cy="1493712"/>
          </a:xfrm>
          <a:prstGeom prst="rect">
            <a:avLst/>
          </a:prstGeom>
          <a:noFill/>
          <a:ln>
            <a:noFill/>
          </a:ln>
        </p:spPr>
      </p:pic>
      <p:pic>
        <p:nvPicPr>
          <p:cNvPr id="103" name="Google Shape;103;p15"/>
          <p:cNvPicPr preferRelativeResize="0"/>
          <p:nvPr/>
        </p:nvPicPr>
        <p:blipFill>
          <a:blip r:embed="rId4">
            <a:alphaModFix/>
          </a:blip>
          <a:stretch>
            <a:fillRect/>
          </a:stretch>
        </p:blipFill>
        <p:spPr>
          <a:xfrm>
            <a:off x="5977225" y="1373576"/>
            <a:ext cx="2811015" cy="1572750"/>
          </a:xfrm>
          <a:prstGeom prst="rect">
            <a:avLst/>
          </a:prstGeom>
          <a:noFill/>
          <a:ln>
            <a:noFill/>
          </a:ln>
        </p:spPr>
      </p:pic>
      <p:pic>
        <p:nvPicPr>
          <p:cNvPr id="104" name="Google Shape;104;p15"/>
          <p:cNvPicPr preferRelativeResize="0"/>
          <p:nvPr/>
        </p:nvPicPr>
        <p:blipFill>
          <a:blip r:embed="rId5">
            <a:alphaModFix/>
          </a:blip>
          <a:stretch>
            <a:fillRect/>
          </a:stretch>
        </p:blipFill>
        <p:spPr>
          <a:xfrm>
            <a:off x="1829338" y="3062813"/>
            <a:ext cx="3152775" cy="1952625"/>
          </a:xfrm>
          <a:prstGeom prst="rect">
            <a:avLst/>
          </a:prstGeom>
          <a:noFill/>
          <a:ln>
            <a:noFill/>
          </a:ln>
        </p:spPr>
      </p:pic>
      <p:pic>
        <p:nvPicPr>
          <p:cNvPr id="105" name="Google Shape;105;p15"/>
          <p:cNvPicPr preferRelativeResize="0"/>
          <p:nvPr/>
        </p:nvPicPr>
        <p:blipFill>
          <a:blip r:embed="rId6">
            <a:alphaModFix/>
          </a:blip>
          <a:stretch>
            <a:fillRect/>
          </a:stretch>
        </p:blipFill>
        <p:spPr>
          <a:xfrm>
            <a:off x="5977225" y="3062825"/>
            <a:ext cx="2927285" cy="195262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1" name="Shape 321"/>
        <p:cNvGrpSpPr/>
        <p:nvPr/>
      </p:nvGrpSpPr>
      <p:grpSpPr>
        <a:xfrm>
          <a:off x="0" y="0"/>
          <a:ext cx="0" cy="0"/>
          <a:chOff x="0" y="0"/>
          <a:chExt cx="0" cy="0"/>
        </a:xfrm>
      </p:grpSpPr>
      <p:sp>
        <p:nvSpPr>
          <p:cNvPr id="322" name="Google Shape;322;p33"/>
          <p:cNvSpPr txBox="1"/>
          <p:nvPr>
            <p:ph type="ctrTitle"/>
          </p:nvPr>
        </p:nvSpPr>
        <p:spPr>
          <a:xfrm>
            <a:off x="729450" y="1322450"/>
            <a:ext cx="7688100" cy="1664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SciRen Lesson Plan on Aerosols and the Environment Day 2</a:t>
            </a:r>
            <a:endParaRPr/>
          </a:p>
        </p:txBody>
      </p:sp>
      <p:sp>
        <p:nvSpPr>
          <p:cNvPr id="323" name="Google Shape;323;p33"/>
          <p:cNvSpPr txBox="1"/>
          <p:nvPr>
            <p:ph idx="1" type="subTitle"/>
          </p:nvPr>
        </p:nvSpPr>
        <p:spPr>
          <a:xfrm>
            <a:off x="729627" y="3172900"/>
            <a:ext cx="7688100" cy="541200"/>
          </a:xfrm>
          <a:prstGeom prst="rect">
            <a:avLst/>
          </a:prstGeom>
        </p:spPr>
        <p:txBody>
          <a:bodyPr anchorCtr="0" anchor="t" bIns="91425" lIns="91425" spcFirstLastPara="1" rIns="91425" wrap="square" tIns="91425">
            <a:normAutofit lnSpcReduction="10000"/>
          </a:bodyPr>
          <a:lstStyle/>
          <a:p>
            <a:pPr indent="0" lvl="0" marL="0" rtl="0" algn="l">
              <a:spcBef>
                <a:spcPts val="0"/>
              </a:spcBef>
              <a:spcAft>
                <a:spcPts val="0"/>
              </a:spcAft>
              <a:buNone/>
            </a:pPr>
            <a:r>
              <a:rPr lang="en" sz="2400"/>
              <a:t>Omar El Hajj, Kruthika Kumar, Charles Perrie</a:t>
            </a:r>
            <a:endParaRPr b="1" sz="2400"/>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27" name="Shape 327"/>
        <p:cNvGrpSpPr/>
        <p:nvPr/>
      </p:nvGrpSpPr>
      <p:grpSpPr>
        <a:xfrm>
          <a:off x="0" y="0"/>
          <a:ext cx="0" cy="0"/>
          <a:chOff x="0" y="0"/>
          <a:chExt cx="0" cy="0"/>
        </a:xfrm>
      </p:grpSpPr>
      <p:sp>
        <p:nvSpPr>
          <p:cNvPr id="328" name="Google Shape;328;p34"/>
          <p:cNvSpPr txBox="1"/>
          <p:nvPr>
            <p:ph type="title"/>
          </p:nvPr>
        </p:nvSpPr>
        <p:spPr>
          <a:xfrm>
            <a:off x="1240022" y="274320"/>
            <a:ext cx="7025400" cy="8916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300"/>
              <a:buFont typeface="Calibri"/>
              <a:buNone/>
            </a:pPr>
            <a:r>
              <a:rPr lang="en" sz="3000"/>
              <a:t>Take-Home Assignment</a:t>
            </a:r>
            <a:endParaRPr sz="3000"/>
          </a:p>
        </p:txBody>
      </p:sp>
      <p:sp>
        <p:nvSpPr>
          <p:cNvPr id="329" name="Google Shape;329;p34"/>
          <p:cNvSpPr/>
          <p:nvPr/>
        </p:nvSpPr>
        <p:spPr>
          <a:xfrm>
            <a:off x="1" y="0"/>
            <a:ext cx="1323074" cy="1168659"/>
          </a:xfrm>
          <a:custGeom>
            <a:rect b="b" l="l" r="r" t="t"/>
            <a:pathLst>
              <a:path extrusionOk="0" h="1558212" w="1764099">
                <a:moveTo>
                  <a:pt x="0" y="0"/>
                </a:moveTo>
                <a:lnTo>
                  <a:pt x="1764099" y="0"/>
                </a:lnTo>
                <a:lnTo>
                  <a:pt x="1042087" y="1558212"/>
                </a:lnTo>
                <a:lnTo>
                  <a:pt x="0" y="1558212"/>
                </a:lnTo>
                <a:close/>
              </a:path>
            </a:pathLst>
          </a:custGeom>
          <a:solidFill>
            <a:schemeClr val="accent4"/>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330" name="Google Shape;330;p34"/>
          <p:cNvSpPr/>
          <p:nvPr/>
        </p:nvSpPr>
        <p:spPr>
          <a:xfrm>
            <a:off x="1" y="1268730"/>
            <a:ext cx="9143999" cy="3874770"/>
          </a:xfrm>
          <a:custGeom>
            <a:rect b="b" l="l" r="r" t="t"/>
            <a:pathLst>
              <a:path extrusionOk="0" h="5166360" w="12191999">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0"/>
            </a:srgb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331" name="Google Shape;331;p34"/>
          <p:cNvSpPr/>
          <p:nvPr/>
        </p:nvSpPr>
        <p:spPr>
          <a:xfrm>
            <a:off x="0" y="1268731"/>
            <a:ext cx="728741" cy="1572734"/>
          </a:xfrm>
          <a:custGeom>
            <a:rect b="b" l="l" r="r" t="t"/>
            <a:pathLst>
              <a:path extrusionOk="0" h="2096979" w="971654">
                <a:moveTo>
                  <a:pt x="0" y="0"/>
                </a:moveTo>
                <a:lnTo>
                  <a:pt x="971654" y="0"/>
                </a:lnTo>
                <a:lnTo>
                  <a:pt x="0" y="2096979"/>
                </a:lnTo>
                <a:close/>
              </a:path>
            </a:pathLst>
          </a:custGeom>
          <a:solidFill>
            <a:srgbClr val="404040"/>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332" name="Google Shape;332;p34"/>
          <p:cNvSpPr txBox="1"/>
          <p:nvPr>
            <p:ph idx="1" type="body"/>
          </p:nvPr>
        </p:nvSpPr>
        <p:spPr>
          <a:xfrm>
            <a:off x="1240025" y="1291725"/>
            <a:ext cx="6078900" cy="3623700"/>
          </a:xfrm>
          <a:prstGeom prst="rect">
            <a:avLst/>
          </a:prstGeom>
          <a:noFill/>
          <a:ln>
            <a:noFill/>
          </a:ln>
        </p:spPr>
        <p:txBody>
          <a:bodyPr anchorCtr="0" anchor="t" bIns="34275" lIns="68575" spcFirstLastPara="1" rIns="68575" wrap="square" tIns="34275">
            <a:normAutofit/>
          </a:bodyPr>
          <a:lstStyle/>
          <a:p>
            <a:pPr indent="0" lvl="0" marL="0" rtl="0" algn="ctr">
              <a:lnSpc>
                <a:spcPct val="100000"/>
              </a:lnSpc>
              <a:spcBef>
                <a:spcPts val="0"/>
              </a:spcBef>
              <a:spcAft>
                <a:spcPts val="0"/>
              </a:spcAft>
              <a:buNone/>
            </a:pPr>
            <a:r>
              <a:t/>
            </a:r>
            <a:endParaRPr sz="2200">
              <a:solidFill>
                <a:srgbClr val="666666"/>
              </a:solidFill>
            </a:endParaRPr>
          </a:p>
          <a:p>
            <a:pPr indent="0" lvl="0" marL="0" rtl="0" algn="ctr">
              <a:lnSpc>
                <a:spcPct val="100000"/>
              </a:lnSpc>
              <a:spcBef>
                <a:spcPts val="1200"/>
              </a:spcBef>
              <a:spcAft>
                <a:spcPts val="0"/>
              </a:spcAft>
              <a:buNone/>
            </a:pPr>
            <a:r>
              <a:t/>
            </a:r>
            <a:endParaRPr sz="2200">
              <a:solidFill>
                <a:srgbClr val="666666"/>
              </a:solidFill>
            </a:endParaRPr>
          </a:p>
          <a:p>
            <a:pPr indent="0" lvl="0" marL="0" rtl="0" algn="ctr">
              <a:lnSpc>
                <a:spcPct val="100000"/>
              </a:lnSpc>
              <a:spcBef>
                <a:spcPts val="1200"/>
              </a:spcBef>
              <a:spcAft>
                <a:spcPts val="0"/>
              </a:spcAft>
              <a:buNone/>
            </a:pPr>
            <a:r>
              <a:t/>
            </a:r>
            <a:endParaRPr b="1" sz="2200">
              <a:solidFill>
                <a:srgbClr val="666666"/>
              </a:solidFill>
            </a:endParaRPr>
          </a:p>
          <a:p>
            <a:pPr indent="0" lvl="0" marL="0" rtl="0" algn="ctr">
              <a:lnSpc>
                <a:spcPct val="100000"/>
              </a:lnSpc>
              <a:spcBef>
                <a:spcPts val="1200"/>
              </a:spcBef>
              <a:spcAft>
                <a:spcPts val="0"/>
              </a:spcAft>
              <a:buNone/>
            </a:pPr>
            <a:r>
              <a:rPr b="1" lang="en" sz="2200">
                <a:solidFill>
                  <a:srgbClr val="666666"/>
                </a:solidFill>
              </a:rPr>
              <a:t>Presentation Time!</a:t>
            </a:r>
            <a:endParaRPr b="1" sz="2200">
              <a:solidFill>
                <a:srgbClr val="666666"/>
              </a:solidFill>
            </a:endParaRPr>
          </a:p>
          <a:p>
            <a:pPr indent="0" lvl="0" marL="0" rtl="0" algn="l">
              <a:lnSpc>
                <a:spcPct val="100000"/>
              </a:lnSpc>
              <a:spcBef>
                <a:spcPts val="1200"/>
              </a:spcBef>
              <a:spcAft>
                <a:spcPts val="1200"/>
              </a:spcAft>
              <a:buNone/>
            </a:pPr>
            <a:r>
              <a:t/>
            </a:r>
            <a:endParaRPr sz="2200">
              <a:solidFill>
                <a:srgbClr val="666666"/>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36" name="Shape 336"/>
        <p:cNvGrpSpPr/>
        <p:nvPr/>
      </p:nvGrpSpPr>
      <p:grpSpPr>
        <a:xfrm>
          <a:off x="0" y="0"/>
          <a:ext cx="0" cy="0"/>
          <a:chOff x="0" y="0"/>
          <a:chExt cx="0" cy="0"/>
        </a:xfrm>
      </p:grpSpPr>
      <p:sp>
        <p:nvSpPr>
          <p:cNvPr id="337" name="Google Shape;337;p35"/>
          <p:cNvSpPr txBox="1"/>
          <p:nvPr>
            <p:ph type="title"/>
          </p:nvPr>
        </p:nvSpPr>
        <p:spPr>
          <a:xfrm>
            <a:off x="1240022" y="274320"/>
            <a:ext cx="7025402" cy="89154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300"/>
              <a:buFont typeface="Calibri"/>
              <a:buNone/>
            </a:pPr>
            <a:r>
              <a:rPr lang="en" sz="3000"/>
              <a:t>Health effects of aerosols</a:t>
            </a:r>
            <a:endParaRPr sz="3000"/>
          </a:p>
        </p:txBody>
      </p:sp>
      <p:sp>
        <p:nvSpPr>
          <p:cNvPr id="338" name="Google Shape;338;p35"/>
          <p:cNvSpPr/>
          <p:nvPr/>
        </p:nvSpPr>
        <p:spPr>
          <a:xfrm>
            <a:off x="1" y="0"/>
            <a:ext cx="1323074" cy="1168659"/>
          </a:xfrm>
          <a:custGeom>
            <a:rect b="b" l="l" r="r" t="t"/>
            <a:pathLst>
              <a:path extrusionOk="0" h="1558212" w="1764099">
                <a:moveTo>
                  <a:pt x="0" y="0"/>
                </a:moveTo>
                <a:lnTo>
                  <a:pt x="1764099" y="0"/>
                </a:lnTo>
                <a:lnTo>
                  <a:pt x="1042087" y="1558212"/>
                </a:lnTo>
                <a:lnTo>
                  <a:pt x="0" y="1558212"/>
                </a:lnTo>
                <a:close/>
              </a:path>
            </a:pathLst>
          </a:custGeom>
          <a:solidFill>
            <a:schemeClr val="accent4"/>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339" name="Google Shape;339;p35"/>
          <p:cNvSpPr/>
          <p:nvPr/>
        </p:nvSpPr>
        <p:spPr>
          <a:xfrm>
            <a:off x="1" y="1268730"/>
            <a:ext cx="9143999" cy="3874770"/>
          </a:xfrm>
          <a:custGeom>
            <a:rect b="b" l="l" r="r" t="t"/>
            <a:pathLst>
              <a:path extrusionOk="0" h="5166360" w="12191999">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3"/>
            </a:srgb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340" name="Google Shape;340;p35"/>
          <p:cNvSpPr/>
          <p:nvPr/>
        </p:nvSpPr>
        <p:spPr>
          <a:xfrm>
            <a:off x="0" y="1268731"/>
            <a:ext cx="728740" cy="1572734"/>
          </a:xfrm>
          <a:custGeom>
            <a:rect b="b" l="l" r="r" t="t"/>
            <a:pathLst>
              <a:path extrusionOk="0" h="2096979" w="971654">
                <a:moveTo>
                  <a:pt x="0" y="0"/>
                </a:moveTo>
                <a:lnTo>
                  <a:pt x="971654" y="0"/>
                </a:lnTo>
                <a:lnTo>
                  <a:pt x="0" y="2096979"/>
                </a:lnTo>
                <a:close/>
              </a:path>
            </a:pathLst>
          </a:custGeom>
          <a:solidFill>
            <a:srgbClr val="404040"/>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341" name="Google Shape;341;p35"/>
          <p:cNvSpPr txBox="1"/>
          <p:nvPr>
            <p:ph idx="1" type="body"/>
          </p:nvPr>
        </p:nvSpPr>
        <p:spPr>
          <a:xfrm>
            <a:off x="1240022" y="1632204"/>
            <a:ext cx="7025403" cy="3031236"/>
          </a:xfrm>
          <a:prstGeom prst="rect">
            <a:avLst/>
          </a:prstGeom>
          <a:noFill/>
          <a:ln>
            <a:noFill/>
          </a:ln>
        </p:spPr>
        <p:txBody>
          <a:bodyPr anchorCtr="0" anchor="t" bIns="34275" lIns="68575" spcFirstLastPara="1" rIns="68575" wrap="square" tIns="34275">
            <a:normAutofit/>
          </a:bodyPr>
          <a:lstStyle/>
          <a:p>
            <a:pPr indent="-177800" lvl="0" marL="177800" rtl="0" algn="l">
              <a:lnSpc>
                <a:spcPct val="90000"/>
              </a:lnSpc>
              <a:spcBef>
                <a:spcPts val="0"/>
              </a:spcBef>
              <a:spcAft>
                <a:spcPts val="0"/>
              </a:spcAft>
              <a:buClr>
                <a:schemeClr val="dk1"/>
              </a:buClr>
              <a:buSzPts val="1800"/>
              <a:buChar char="●"/>
            </a:pPr>
            <a:r>
              <a:rPr lang="en" sz="1800"/>
              <a:t>If the concentration of aerosols present in an area is too high, there are detrimental effects to human health</a:t>
            </a:r>
            <a:endParaRPr sz="1500"/>
          </a:p>
          <a:p>
            <a:pPr indent="-177800" lvl="0" marL="177800" rtl="0" algn="l">
              <a:lnSpc>
                <a:spcPct val="90000"/>
              </a:lnSpc>
              <a:spcBef>
                <a:spcPts val="800"/>
              </a:spcBef>
              <a:spcAft>
                <a:spcPts val="0"/>
              </a:spcAft>
              <a:buClr>
                <a:schemeClr val="dk1"/>
              </a:buClr>
              <a:buSzPts val="1800"/>
              <a:buChar char="●"/>
            </a:pPr>
            <a:r>
              <a:rPr lang="en" sz="1800"/>
              <a:t>Harvard Six Cities Study (1993</a:t>
            </a:r>
            <a:r>
              <a:rPr lang="en" sz="1500"/>
              <a:t>)</a:t>
            </a:r>
            <a:endParaRPr sz="1100"/>
          </a:p>
          <a:p>
            <a:pPr indent="-171450" lvl="1" marL="520700" rtl="0" algn="l">
              <a:lnSpc>
                <a:spcPct val="90000"/>
              </a:lnSpc>
              <a:spcBef>
                <a:spcPts val="400"/>
              </a:spcBef>
              <a:spcAft>
                <a:spcPts val="0"/>
              </a:spcAft>
              <a:buClr>
                <a:schemeClr val="dk1"/>
              </a:buClr>
              <a:buSzPts val="1500"/>
              <a:buChar char="○"/>
            </a:pPr>
            <a:r>
              <a:rPr lang="en" sz="1500"/>
              <a:t>Took place in six cities from 1974-1991, aimed to study the effects of air pollution on life-expectancy</a:t>
            </a:r>
            <a:endParaRPr sz="1100"/>
          </a:p>
          <a:p>
            <a:pPr indent="-171450" lvl="1" marL="520700" rtl="0" algn="l">
              <a:lnSpc>
                <a:spcPct val="90000"/>
              </a:lnSpc>
              <a:spcBef>
                <a:spcPts val="400"/>
              </a:spcBef>
              <a:spcAft>
                <a:spcPts val="0"/>
              </a:spcAft>
              <a:buClr>
                <a:schemeClr val="dk1"/>
              </a:buClr>
              <a:buSzPts val="1500"/>
              <a:buChar char="○"/>
            </a:pPr>
            <a:r>
              <a:rPr lang="en" sz="1500"/>
              <a:t>Watertown, MA.</a:t>
            </a:r>
            <a:endParaRPr sz="1100"/>
          </a:p>
          <a:p>
            <a:pPr indent="-171450" lvl="1" marL="520700" rtl="0" algn="l">
              <a:lnSpc>
                <a:spcPct val="90000"/>
              </a:lnSpc>
              <a:spcBef>
                <a:spcPts val="400"/>
              </a:spcBef>
              <a:spcAft>
                <a:spcPts val="0"/>
              </a:spcAft>
              <a:buClr>
                <a:schemeClr val="dk1"/>
              </a:buClr>
              <a:buSzPts val="1500"/>
              <a:buChar char="○"/>
            </a:pPr>
            <a:r>
              <a:rPr lang="en" sz="1500"/>
              <a:t>Harriman, TN.</a:t>
            </a:r>
            <a:endParaRPr sz="1100"/>
          </a:p>
          <a:p>
            <a:pPr indent="-171450" lvl="1" marL="520700" rtl="0" algn="l">
              <a:lnSpc>
                <a:spcPct val="90000"/>
              </a:lnSpc>
              <a:spcBef>
                <a:spcPts val="400"/>
              </a:spcBef>
              <a:spcAft>
                <a:spcPts val="0"/>
              </a:spcAft>
              <a:buClr>
                <a:schemeClr val="dk1"/>
              </a:buClr>
              <a:buSzPts val="1500"/>
              <a:buChar char="○"/>
            </a:pPr>
            <a:r>
              <a:rPr lang="en" sz="1500"/>
              <a:t>St. Louis, MO</a:t>
            </a:r>
            <a:endParaRPr sz="1100"/>
          </a:p>
          <a:p>
            <a:pPr indent="-171450" lvl="1" marL="520700" rtl="0" algn="l">
              <a:lnSpc>
                <a:spcPct val="90000"/>
              </a:lnSpc>
              <a:spcBef>
                <a:spcPts val="400"/>
              </a:spcBef>
              <a:spcAft>
                <a:spcPts val="0"/>
              </a:spcAft>
              <a:buClr>
                <a:schemeClr val="dk1"/>
              </a:buClr>
              <a:buSzPts val="1500"/>
              <a:buChar char="○"/>
            </a:pPr>
            <a:r>
              <a:rPr lang="en" sz="1500"/>
              <a:t>Stubenville, OH</a:t>
            </a:r>
            <a:endParaRPr sz="1100"/>
          </a:p>
          <a:p>
            <a:pPr indent="-171450" lvl="1" marL="520700" rtl="0" algn="l">
              <a:lnSpc>
                <a:spcPct val="90000"/>
              </a:lnSpc>
              <a:spcBef>
                <a:spcPts val="400"/>
              </a:spcBef>
              <a:spcAft>
                <a:spcPts val="0"/>
              </a:spcAft>
              <a:buClr>
                <a:schemeClr val="dk1"/>
              </a:buClr>
              <a:buSzPts val="1500"/>
              <a:buChar char="○"/>
            </a:pPr>
            <a:r>
              <a:rPr lang="en" sz="1500"/>
              <a:t>Portage, WI</a:t>
            </a:r>
            <a:endParaRPr sz="1100"/>
          </a:p>
          <a:p>
            <a:pPr indent="-171450" lvl="1" marL="520700" rtl="0" algn="l">
              <a:lnSpc>
                <a:spcPct val="90000"/>
              </a:lnSpc>
              <a:spcBef>
                <a:spcPts val="400"/>
              </a:spcBef>
              <a:spcAft>
                <a:spcPts val="1200"/>
              </a:spcAft>
              <a:buClr>
                <a:schemeClr val="dk1"/>
              </a:buClr>
              <a:buSzPts val="1500"/>
              <a:buChar char="○"/>
            </a:pPr>
            <a:r>
              <a:rPr lang="en" sz="1500"/>
              <a:t>Topeka, KS</a:t>
            </a:r>
            <a:endParaRPr sz="1100"/>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45" name="Shape 345"/>
        <p:cNvGrpSpPr/>
        <p:nvPr/>
      </p:nvGrpSpPr>
      <p:grpSpPr>
        <a:xfrm>
          <a:off x="0" y="0"/>
          <a:ext cx="0" cy="0"/>
          <a:chOff x="0" y="0"/>
          <a:chExt cx="0" cy="0"/>
        </a:xfrm>
      </p:grpSpPr>
      <p:sp>
        <p:nvSpPr>
          <p:cNvPr id="346" name="Google Shape;346;p36"/>
          <p:cNvSpPr/>
          <p:nvPr/>
        </p:nvSpPr>
        <p:spPr>
          <a:xfrm>
            <a:off x="0" y="0"/>
            <a:ext cx="9143999" cy="5143024"/>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347" name="Google Shape;347;p36"/>
          <p:cNvSpPr txBox="1"/>
          <p:nvPr>
            <p:ph type="title"/>
          </p:nvPr>
        </p:nvSpPr>
        <p:spPr>
          <a:xfrm>
            <a:off x="442170" y="642135"/>
            <a:ext cx="3420438" cy="846051"/>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2800"/>
              <a:buFont typeface="Calibri"/>
              <a:buNone/>
            </a:pPr>
            <a:r>
              <a:rPr lang="en" sz="2800"/>
              <a:t>Results of Six Cities Study</a:t>
            </a:r>
            <a:endParaRPr sz="1100"/>
          </a:p>
        </p:txBody>
      </p:sp>
      <p:grpSp>
        <p:nvGrpSpPr>
          <p:cNvPr id="348" name="Google Shape;348;p36"/>
          <p:cNvGrpSpPr/>
          <p:nvPr/>
        </p:nvGrpSpPr>
        <p:grpSpPr>
          <a:xfrm>
            <a:off x="0" y="812613"/>
            <a:ext cx="266397" cy="505095"/>
            <a:chOff x="0" y="823811"/>
            <a:chExt cx="355196" cy="673460"/>
          </a:xfrm>
        </p:grpSpPr>
        <p:sp>
          <p:nvSpPr>
            <p:cNvPr id="349" name="Google Shape;349;p36"/>
            <p:cNvSpPr/>
            <p:nvPr/>
          </p:nvSpPr>
          <p:spPr>
            <a:xfrm>
              <a:off x="0" y="823811"/>
              <a:ext cx="87363" cy="673460"/>
            </a:xfrm>
            <a:prstGeom prst="rect">
              <a:avLst/>
            </a:prstGeom>
            <a:solidFill>
              <a:schemeClr val="accent4"/>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350" name="Google Shape;350;p36"/>
            <p:cNvSpPr/>
            <p:nvPr/>
          </p:nvSpPr>
          <p:spPr>
            <a:xfrm>
              <a:off x="159341" y="823811"/>
              <a:ext cx="195855" cy="673460"/>
            </a:xfrm>
            <a:prstGeom prst="rect">
              <a:avLst/>
            </a:prstGeom>
            <a:solidFill>
              <a:schemeClr val="accent4"/>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grpSp>
      <p:sp>
        <p:nvSpPr>
          <p:cNvPr id="351" name="Google Shape;351;p36"/>
          <p:cNvSpPr/>
          <p:nvPr/>
        </p:nvSpPr>
        <p:spPr>
          <a:xfrm flipH="1">
            <a:off x="498814" y="1567927"/>
            <a:ext cx="3223260" cy="20574"/>
          </a:xfrm>
          <a:prstGeom prst="rect">
            <a:avLst/>
          </a:prstGeom>
          <a:solidFill>
            <a:schemeClr val="accent4"/>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352" name="Google Shape;352;p36"/>
          <p:cNvSpPr txBox="1"/>
          <p:nvPr>
            <p:ph idx="1" type="body"/>
          </p:nvPr>
        </p:nvSpPr>
        <p:spPr>
          <a:xfrm>
            <a:off x="443050" y="1747875"/>
            <a:ext cx="3419700" cy="1499400"/>
          </a:xfrm>
          <a:prstGeom prst="rect">
            <a:avLst/>
          </a:prstGeom>
          <a:noFill/>
          <a:ln>
            <a:noFill/>
          </a:ln>
        </p:spPr>
        <p:txBody>
          <a:bodyPr anchorCtr="0" anchor="ctr" bIns="34275" lIns="68575" spcFirstLastPara="1" rIns="68575" wrap="square" tIns="34275">
            <a:normAutofit lnSpcReduction="10000"/>
          </a:bodyPr>
          <a:lstStyle/>
          <a:p>
            <a:pPr indent="-171450" lvl="0" marL="177800" rtl="0" algn="l">
              <a:lnSpc>
                <a:spcPct val="90000"/>
              </a:lnSpc>
              <a:spcBef>
                <a:spcPts val="0"/>
              </a:spcBef>
              <a:spcAft>
                <a:spcPts val="0"/>
              </a:spcAft>
              <a:buClr>
                <a:schemeClr val="dk1"/>
              </a:buClr>
              <a:buSzPts val="1500"/>
              <a:buChar char="●"/>
            </a:pPr>
            <a:r>
              <a:rPr lang="en" sz="1500"/>
              <a:t>Figure 1: Particle concentrations by city over the years </a:t>
            </a:r>
            <a:endParaRPr sz="1500"/>
          </a:p>
          <a:p>
            <a:pPr indent="0" lvl="0" marL="177800" rtl="0" algn="l">
              <a:lnSpc>
                <a:spcPct val="90000"/>
              </a:lnSpc>
              <a:spcBef>
                <a:spcPts val="0"/>
              </a:spcBef>
              <a:spcAft>
                <a:spcPts val="0"/>
              </a:spcAft>
              <a:buNone/>
            </a:pPr>
            <a:r>
              <a:t/>
            </a:r>
            <a:endParaRPr sz="1500"/>
          </a:p>
          <a:p>
            <a:pPr indent="-171450" lvl="0" marL="177800" rtl="0" algn="l">
              <a:lnSpc>
                <a:spcPct val="90000"/>
              </a:lnSpc>
              <a:spcBef>
                <a:spcPts val="0"/>
              </a:spcBef>
              <a:spcAft>
                <a:spcPts val="0"/>
              </a:spcAft>
              <a:buClr>
                <a:schemeClr val="dk1"/>
              </a:buClr>
              <a:buSzPts val="1500"/>
              <a:buChar char="●"/>
            </a:pPr>
            <a:r>
              <a:rPr lang="en" sz="1500"/>
              <a:t>Figure 2: Probabilities of Survival</a:t>
            </a:r>
            <a:endParaRPr sz="1500"/>
          </a:p>
          <a:p>
            <a:pPr indent="0" lvl="0" marL="0" rtl="0" algn="l">
              <a:lnSpc>
                <a:spcPct val="90000"/>
              </a:lnSpc>
              <a:spcBef>
                <a:spcPts val="800"/>
              </a:spcBef>
              <a:spcAft>
                <a:spcPts val="0"/>
              </a:spcAft>
              <a:buNone/>
            </a:pPr>
            <a:r>
              <a:t/>
            </a:r>
            <a:endParaRPr sz="1500"/>
          </a:p>
          <a:p>
            <a:pPr indent="0" lvl="0" marL="0" rtl="0" algn="l">
              <a:lnSpc>
                <a:spcPct val="90000"/>
              </a:lnSpc>
              <a:spcBef>
                <a:spcPts val="1200"/>
              </a:spcBef>
              <a:spcAft>
                <a:spcPts val="1200"/>
              </a:spcAft>
              <a:buNone/>
            </a:pPr>
            <a:r>
              <a:t/>
            </a:r>
            <a:endParaRPr sz="1500"/>
          </a:p>
        </p:txBody>
      </p:sp>
      <p:sp>
        <p:nvSpPr>
          <p:cNvPr id="353" name="Google Shape;353;p36"/>
          <p:cNvSpPr/>
          <p:nvPr/>
        </p:nvSpPr>
        <p:spPr>
          <a:xfrm flipH="1">
            <a:off x="8023253" y="0"/>
            <a:ext cx="1120747" cy="5143500"/>
          </a:xfrm>
          <a:prstGeom prst="rect">
            <a:avLst/>
          </a:prstGeom>
          <a:solidFill>
            <a:schemeClr val="accent4"/>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354" name="Google Shape;354;p36"/>
          <p:cNvSpPr/>
          <p:nvPr/>
        </p:nvSpPr>
        <p:spPr>
          <a:xfrm>
            <a:off x="4264358" y="385390"/>
            <a:ext cx="4507025" cy="4375933"/>
          </a:xfrm>
          <a:prstGeom prst="rect">
            <a:avLst/>
          </a:prstGeom>
          <a:solidFill>
            <a:schemeClr val="lt1"/>
          </a:solidFill>
          <a:ln>
            <a:noFill/>
          </a:ln>
          <a:effectLst>
            <a:outerShdw blurRad="139700" rotWithShape="0" algn="t" dir="5400000" dist="127000">
              <a:srgbClr val="000000">
                <a:alpha val="14901"/>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pic>
        <p:nvPicPr>
          <p:cNvPr id="355" name="Google Shape;355;p36"/>
          <p:cNvPicPr preferRelativeResize="0"/>
          <p:nvPr/>
        </p:nvPicPr>
        <p:blipFill rotWithShape="1">
          <a:blip r:embed="rId3">
            <a:alphaModFix/>
          </a:blip>
          <a:srcRect b="9403" l="0" r="0" t="15227"/>
          <a:stretch/>
        </p:blipFill>
        <p:spPr>
          <a:xfrm>
            <a:off x="4483340" y="599514"/>
            <a:ext cx="2034529" cy="1972236"/>
          </a:xfrm>
          <a:prstGeom prst="rect">
            <a:avLst/>
          </a:prstGeom>
          <a:noFill/>
          <a:ln>
            <a:noFill/>
          </a:ln>
        </p:spPr>
      </p:pic>
      <p:pic>
        <p:nvPicPr>
          <p:cNvPr id="356" name="Google Shape;356;p36"/>
          <p:cNvPicPr preferRelativeResize="0"/>
          <p:nvPr/>
        </p:nvPicPr>
        <p:blipFill rotWithShape="1">
          <a:blip r:embed="rId4">
            <a:alphaModFix/>
          </a:blip>
          <a:srcRect b="0" l="0" r="0" t="0"/>
          <a:stretch/>
        </p:blipFill>
        <p:spPr>
          <a:xfrm>
            <a:off x="6690575" y="574664"/>
            <a:ext cx="1759822" cy="2346429"/>
          </a:xfrm>
          <a:prstGeom prst="rect">
            <a:avLst/>
          </a:prstGeom>
          <a:noFill/>
          <a:ln>
            <a:noFill/>
          </a:ln>
        </p:spPr>
      </p:pic>
      <p:sp>
        <p:nvSpPr>
          <p:cNvPr id="357" name="Google Shape;357;p36"/>
          <p:cNvSpPr txBox="1"/>
          <p:nvPr/>
        </p:nvSpPr>
        <p:spPr>
          <a:xfrm>
            <a:off x="4721469" y="2795953"/>
            <a:ext cx="1796400" cy="276999"/>
          </a:xfrm>
          <a:prstGeom prst="rect">
            <a:avLst/>
          </a:prstGeom>
          <a:noFill/>
          <a:ln>
            <a:noFill/>
          </a:ln>
        </p:spPr>
        <p:txBody>
          <a:bodyPr anchorCtr="0" anchor="t" bIns="34275" lIns="68575" spcFirstLastPara="1" rIns="68575" wrap="square" tIns="34275">
            <a:noAutofit/>
          </a:bodyPr>
          <a:lstStyle/>
          <a:p>
            <a:pPr indent="0" lvl="0" marL="0" marR="0" rtl="0" algn="ctr">
              <a:spcBef>
                <a:spcPts val="0"/>
              </a:spcBef>
              <a:spcAft>
                <a:spcPts val="0"/>
              </a:spcAft>
              <a:buNone/>
            </a:pPr>
            <a:r>
              <a:rPr b="1" i="0" lang="en" sz="1400" u="none" cap="none" strike="noStrike">
                <a:solidFill>
                  <a:schemeClr val="dk1"/>
                </a:solidFill>
                <a:latin typeface="Calibri"/>
                <a:ea typeface="Calibri"/>
                <a:cs typeface="Calibri"/>
                <a:sym typeface="Calibri"/>
              </a:rPr>
              <a:t>Figure 1</a:t>
            </a:r>
            <a:endParaRPr sz="1100"/>
          </a:p>
        </p:txBody>
      </p:sp>
      <p:sp>
        <p:nvSpPr>
          <p:cNvPr id="358" name="Google Shape;358;p36"/>
          <p:cNvSpPr txBox="1"/>
          <p:nvPr/>
        </p:nvSpPr>
        <p:spPr>
          <a:xfrm>
            <a:off x="6814489" y="2853713"/>
            <a:ext cx="1796400" cy="276999"/>
          </a:xfrm>
          <a:prstGeom prst="rect">
            <a:avLst/>
          </a:prstGeom>
          <a:noFill/>
          <a:ln>
            <a:noFill/>
          </a:ln>
        </p:spPr>
        <p:txBody>
          <a:bodyPr anchorCtr="0" anchor="t" bIns="34275" lIns="68575" spcFirstLastPara="1" rIns="68575" wrap="square" tIns="34275">
            <a:noAutofit/>
          </a:bodyPr>
          <a:lstStyle/>
          <a:p>
            <a:pPr indent="0" lvl="0" marL="0" marR="0" rtl="0" algn="ctr">
              <a:spcBef>
                <a:spcPts val="0"/>
              </a:spcBef>
              <a:spcAft>
                <a:spcPts val="0"/>
              </a:spcAft>
              <a:buNone/>
            </a:pPr>
            <a:r>
              <a:rPr b="1" i="0" lang="en" sz="1400" u="none" cap="none" strike="noStrike">
                <a:solidFill>
                  <a:schemeClr val="dk1"/>
                </a:solidFill>
                <a:latin typeface="Calibri"/>
                <a:ea typeface="Calibri"/>
                <a:cs typeface="Calibri"/>
                <a:sym typeface="Calibri"/>
              </a:rPr>
              <a:t>Figure 2</a:t>
            </a:r>
            <a:endParaRPr sz="1100"/>
          </a:p>
        </p:txBody>
      </p:sp>
      <p:sp>
        <p:nvSpPr>
          <p:cNvPr id="359" name="Google Shape;359;p36"/>
          <p:cNvSpPr txBox="1"/>
          <p:nvPr/>
        </p:nvSpPr>
        <p:spPr>
          <a:xfrm>
            <a:off x="4351000" y="3389050"/>
            <a:ext cx="4206900" cy="978900"/>
          </a:xfrm>
          <a:prstGeom prst="rect">
            <a:avLst/>
          </a:prstGeom>
          <a:noFill/>
          <a:ln>
            <a:noFill/>
          </a:ln>
        </p:spPr>
        <p:txBody>
          <a:bodyPr anchorCtr="0" anchor="t" bIns="91425" lIns="91425" spcFirstLastPara="1" rIns="91425" wrap="square" tIns="91425">
            <a:spAutoFit/>
          </a:bodyPr>
          <a:lstStyle/>
          <a:p>
            <a:pPr indent="0" lvl="0" marL="355600" rtl="0" algn="l">
              <a:lnSpc>
                <a:spcPct val="115000"/>
              </a:lnSpc>
              <a:spcBef>
                <a:spcPts val="1200"/>
              </a:spcBef>
              <a:spcAft>
                <a:spcPts val="0"/>
              </a:spcAft>
              <a:buClr>
                <a:schemeClr val="dk1"/>
              </a:buClr>
              <a:buSzPts val="1100"/>
              <a:buFont typeface="Arial"/>
              <a:buNone/>
            </a:pPr>
            <a:r>
              <a:rPr lang="en" sz="800">
                <a:solidFill>
                  <a:schemeClr val="dk1"/>
                </a:solidFill>
              </a:rPr>
              <a:t>Dockery, Douglas W., et al. “An Association between Air Pollution and Mortality in Six U.S. Cities.” </a:t>
            </a:r>
            <a:r>
              <a:rPr i="1" lang="en" sz="800">
                <a:solidFill>
                  <a:schemeClr val="dk1"/>
                </a:solidFill>
              </a:rPr>
              <a:t>New England Journal of Medicine</a:t>
            </a:r>
            <a:r>
              <a:rPr lang="en" sz="800">
                <a:solidFill>
                  <a:schemeClr val="dk1"/>
                </a:solidFill>
              </a:rPr>
              <a:t>, vol. 329, no. 24, 1993, pp. 1753–1759., doi:10.1056/nejm199312093292401. </a:t>
            </a:r>
            <a:endParaRPr sz="800">
              <a:solidFill>
                <a:schemeClr val="dk1"/>
              </a:solidFill>
            </a:endParaRPr>
          </a:p>
          <a:p>
            <a:pPr indent="0" lvl="0" marL="0" rtl="0" algn="l">
              <a:spcBef>
                <a:spcPts val="1200"/>
              </a:spcBef>
              <a:spcAft>
                <a:spcPts val="0"/>
              </a:spcAft>
              <a:buNone/>
            </a:pPr>
            <a:r>
              <a:t/>
            </a:r>
            <a:endParaRPr>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63" name="Shape 363"/>
        <p:cNvGrpSpPr/>
        <p:nvPr/>
      </p:nvGrpSpPr>
      <p:grpSpPr>
        <a:xfrm>
          <a:off x="0" y="0"/>
          <a:ext cx="0" cy="0"/>
          <a:chOff x="0" y="0"/>
          <a:chExt cx="0" cy="0"/>
        </a:xfrm>
      </p:grpSpPr>
      <p:sp>
        <p:nvSpPr>
          <p:cNvPr id="364" name="Google Shape;364;p37"/>
          <p:cNvSpPr txBox="1"/>
          <p:nvPr>
            <p:ph type="title"/>
          </p:nvPr>
        </p:nvSpPr>
        <p:spPr>
          <a:xfrm>
            <a:off x="1240022" y="274320"/>
            <a:ext cx="7025400" cy="8916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300"/>
              <a:buFont typeface="Calibri"/>
              <a:buNone/>
            </a:pPr>
            <a:r>
              <a:rPr lang="en" sz="3000"/>
              <a:t>Health effects of aerosols</a:t>
            </a:r>
            <a:endParaRPr sz="3000"/>
          </a:p>
        </p:txBody>
      </p:sp>
      <p:sp>
        <p:nvSpPr>
          <p:cNvPr id="365" name="Google Shape;365;p37"/>
          <p:cNvSpPr/>
          <p:nvPr/>
        </p:nvSpPr>
        <p:spPr>
          <a:xfrm>
            <a:off x="1" y="0"/>
            <a:ext cx="1323074" cy="1168659"/>
          </a:xfrm>
          <a:custGeom>
            <a:rect b="b" l="l" r="r" t="t"/>
            <a:pathLst>
              <a:path extrusionOk="0" h="1558212" w="1764099">
                <a:moveTo>
                  <a:pt x="0" y="0"/>
                </a:moveTo>
                <a:lnTo>
                  <a:pt x="1764099" y="0"/>
                </a:lnTo>
                <a:lnTo>
                  <a:pt x="1042087" y="1558212"/>
                </a:lnTo>
                <a:lnTo>
                  <a:pt x="0" y="1558212"/>
                </a:lnTo>
                <a:close/>
              </a:path>
            </a:pathLst>
          </a:custGeom>
          <a:solidFill>
            <a:schemeClr val="accent4"/>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366" name="Google Shape;366;p37"/>
          <p:cNvSpPr/>
          <p:nvPr/>
        </p:nvSpPr>
        <p:spPr>
          <a:xfrm>
            <a:off x="1" y="1268730"/>
            <a:ext cx="9143999" cy="3874770"/>
          </a:xfrm>
          <a:custGeom>
            <a:rect b="b" l="l" r="r" t="t"/>
            <a:pathLst>
              <a:path extrusionOk="0" h="5166360" w="12191999">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0"/>
            </a:srgb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367" name="Google Shape;367;p37"/>
          <p:cNvSpPr/>
          <p:nvPr/>
        </p:nvSpPr>
        <p:spPr>
          <a:xfrm>
            <a:off x="0" y="1268731"/>
            <a:ext cx="728741" cy="1572734"/>
          </a:xfrm>
          <a:custGeom>
            <a:rect b="b" l="l" r="r" t="t"/>
            <a:pathLst>
              <a:path extrusionOk="0" h="2096979" w="971654">
                <a:moveTo>
                  <a:pt x="0" y="0"/>
                </a:moveTo>
                <a:lnTo>
                  <a:pt x="971654" y="0"/>
                </a:lnTo>
                <a:lnTo>
                  <a:pt x="0" y="2096979"/>
                </a:lnTo>
                <a:close/>
              </a:path>
            </a:pathLst>
          </a:custGeom>
          <a:solidFill>
            <a:srgbClr val="404040"/>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368" name="Google Shape;368;p37"/>
          <p:cNvSpPr txBox="1"/>
          <p:nvPr>
            <p:ph idx="1" type="body"/>
          </p:nvPr>
        </p:nvSpPr>
        <p:spPr>
          <a:xfrm>
            <a:off x="1240022" y="1632204"/>
            <a:ext cx="7025400" cy="3031200"/>
          </a:xfrm>
          <a:prstGeom prst="rect">
            <a:avLst/>
          </a:prstGeom>
          <a:noFill/>
          <a:ln>
            <a:noFill/>
          </a:ln>
        </p:spPr>
        <p:txBody>
          <a:bodyPr anchorCtr="0" anchor="t" bIns="34275" lIns="68575" spcFirstLastPara="1" rIns="68575" wrap="square" tIns="34275">
            <a:normAutofit/>
          </a:bodyPr>
          <a:lstStyle/>
          <a:p>
            <a:pPr indent="-177800" lvl="0" marL="177800" rtl="0" algn="l">
              <a:lnSpc>
                <a:spcPct val="90000"/>
              </a:lnSpc>
              <a:spcBef>
                <a:spcPts val="0"/>
              </a:spcBef>
              <a:spcAft>
                <a:spcPts val="0"/>
              </a:spcAft>
              <a:buClr>
                <a:schemeClr val="dk1"/>
              </a:buClr>
              <a:buSzPts val="1800"/>
              <a:buChar char="●"/>
            </a:pPr>
            <a:r>
              <a:rPr lang="en" sz="1800"/>
              <a:t>The Six Cities Study is widely cited as to show how aerosols can affect health</a:t>
            </a:r>
            <a:endParaRPr sz="1800"/>
          </a:p>
          <a:p>
            <a:pPr indent="-177800" lvl="0" marL="177800" rtl="0" algn="l">
              <a:lnSpc>
                <a:spcPct val="90000"/>
              </a:lnSpc>
              <a:spcBef>
                <a:spcPts val="0"/>
              </a:spcBef>
              <a:spcAft>
                <a:spcPts val="0"/>
              </a:spcAft>
              <a:buSzPts val="1800"/>
              <a:buChar char="●"/>
            </a:pPr>
            <a:r>
              <a:rPr lang="en" sz="1800"/>
              <a:t>All over the world, there are examples of the detrimental effects of aerosols that go beyond the study</a:t>
            </a:r>
            <a:endParaRPr sz="1800"/>
          </a:p>
          <a:p>
            <a:pPr indent="-203200" lvl="1" marL="520700" rtl="0" algn="l">
              <a:lnSpc>
                <a:spcPct val="90000"/>
              </a:lnSpc>
              <a:spcBef>
                <a:spcPts val="0"/>
              </a:spcBef>
              <a:spcAft>
                <a:spcPts val="0"/>
              </a:spcAft>
              <a:buSzPts val="1800"/>
              <a:buChar char="○"/>
            </a:pPr>
            <a:r>
              <a:rPr lang="en" sz="1800"/>
              <a:t>Beijing, China - Daily concentrations of PM 2.5 regularly go over 140 micrograms per cubic meter. The </a:t>
            </a:r>
            <a:r>
              <a:rPr b="1" lang="en" sz="1800" u="sng"/>
              <a:t>LIMIT</a:t>
            </a:r>
            <a:r>
              <a:rPr lang="en" sz="1800" u="sng"/>
              <a:t> </a:t>
            </a:r>
            <a:r>
              <a:rPr lang="en" sz="1800"/>
              <a:t>for PM 2.5 in the US is 35 micrograms per cubic meter. Beijing averages 42.1 micrograms per cubic meter. </a:t>
            </a:r>
            <a:endParaRPr sz="1800"/>
          </a:p>
          <a:p>
            <a:pPr indent="-203200" lvl="1" marL="520700" rtl="0" algn="l">
              <a:lnSpc>
                <a:spcPct val="90000"/>
              </a:lnSpc>
              <a:spcBef>
                <a:spcPts val="0"/>
              </a:spcBef>
              <a:spcAft>
                <a:spcPts val="0"/>
              </a:spcAft>
              <a:buSzPts val="1800"/>
              <a:buChar char="○"/>
            </a:pPr>
            <a:r>
              <a:rPr lang="en" sz="1800"/>
              <a:t>New Delhi, India - New Delhi is the most polluted city in the world, with concentrations of PM 2.5 averaging 98.3 micrograms per cubic meter.</a:t>
            </a:r>
            <a:endParaRPr sz="1800"/>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72" name="Shape 372"/>
        <p:cNvGrpSpPr/>
        <p:nvPr/>
      </p:nvGrpSpPr>
      <p:grpSpPr>
        <a:xfrm>
          <a:off x="0" y="0"/>
          <a:ext cx="0" cy="0"/>
          <a:chOff x="0" y="0"/>
          <a:chExt cx="0" cy="0"/>
        </a:xfrm>
      </p:grpSpPr>
      <p:sp>
        <p:nvSpPr>
          <p:cNvPr id="373" name="Google Shape;373;p38"/>
          <p:cNvSpPr txBox="1"/>
          <p:nvPr>
            <p:ph type="title"/>
          </p:nvPr>
        </p:nvSpPr>
        <p:spPr>
          <a:xfrm>
            <a:off x="1240022" y="274320"/>
            <a:ext cx="7025400" cy="8916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300"/>
              <a:buFont typeface="Calibri"/>
              <a:buNone/>
            </a:pPr>
            <a:r>
              <a:rPr lang="en" sz="3000"/>
              <a:t>Health effects of aerosols</a:t>
            </a:r>
            <a:endParaRPr sz="3000"/>
          </a:p>
        </p:txBody>
      </p:sp>
      <p:sp>
        <p:nvSpPr>
          <p:cNvPr id="374" name="Google Shape;374;p38"/>
          <p:cNvSpPr/>
          <p:nvPr/>
        </p:nvSpPr>
        <p:spPr>
          <a:xfrm>
            <a:off x="1" y="0"/>
            <a:ext cx="1323074" cy="1168659"/>
          </a:xfrm>
          <a:custGeom>
            <a:rect b="b" l="l" r="r" t="t"/>
            <a:pathLst>
              <a:path extrusionOk="0" h="1558212" w="1764099">
                <a:moveTo>
                  <a:pt x="0" y="0"/>
                </a:moveTo>
                <a:lnTo>
                  <a:pt x="1764099" y="0"/>
                </a:lnTo>
                <a:lnTo>
                  <a:pt x="1042087" y="1558212"/>
                </a:lnTo>
                <a:lnTo>
                  <a:pt x="0" y="1558212"/>
                </a:lnTo>
                <a:close/>
              </a:path>
            </a:pathLst>
          </a:custGeom>
          <a:solidFill>
            <a:schemeClr val="accent4"/>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375" name="Google Shape;375;p38"/>
          <p:cNvSpPr/>
          <p:nvPr/>
        </p:nvSpPr>
        <p:spPr>
          <a:xfrm>
            <a:off x="1" y="1268730"/>
            <a:ext cx="9143999" cy="3874770"/>
          </a:xfrm>
          <a:custGeom>
            <a:rect b="b" l="l" r="r" t="t"/>
            <a:pathLst>
              <a:path extrusionOk="0" h="5166360" w="12191999">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0"/>
            </a:srgb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376" name="Google Shape;376;p38"/>
          <p:cNvSpPr/>
          <p:nvPr/>
        </p:nvSpPr>
        <p:spPr>
          <a:xfrm>
            <a:off x="0" y="1268731"/>
            <a:ext cx="728741" cy="1572734"/>
          </a:xfrm>
          <a:custGeom>
            <a:rect b="b" l="l" r="r" t="t"/>
            <a:pathLst>
              <a:path extrusionOk="0" h="2096979" w="971654">
                <a:moveTo>
                  <a:pt x="0" y="0"/>
                </a:moveTo>
                <a:lnTo>
                  <a:pt x="971654" y="0"/>
                </a:lnTo>
                <a:lnTo>
                  <a:pt x="0" y="2096979"/>
                </a:lnTo>
                <a:close/>
              </a:path>
            </a:pathLst>
          </a:custGeom>
          <a:solidFill>
            <a:srgbClr val="404040"/>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pic>
        <p:nvPicPr>
          <p:cNvPr id="377" name="Google Shape;377;p38"/>
          <p:cNvPicPr preferRelativeResize="0"/>
          <p:nvPr/>
        </p:nvPicPr>
        <p:blipFill>
          <a:blip r:embed="rId3">
            <a:alphaModFix/>
          </a:blip>
          <a:stretch>
            <a:fillRect/>
          </a:stretch>
        </p:blipFill>
        <p:spPr>
          <a:xfrm>
            <a:off x="1240025" y="1340625"/>
            <a:ext cx="3283000" cy="2462250"/>
          </a:xfrm>
          <a:prstGeom prst="rect">
            <a:avLst/>
          </a:prstGeom>
          <a:noFill/>
          <a:ln>
            <a:noFill/>
          </a:ln>
        </p:spPr>
      </p:pic>
      <p:sp>
        <p:nvSpPr>
          <p:cNvPr id="378" name="Google Shape;378;p38"/>
          <p:cNvSpPr txBox="1"/>
          <p:nvPr/>
        </p:nvSpPr>
        <p:spPr>
          <a:xfrm>
            <a:off x="1830925" y="3977575"/>
            <a:ext cx="2101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Lato"/>
                <a:ea typeface="Lato"/>
                <a:cs typeface="Lato"/>
                <a:sym typeface="Lato"/>
              </a:rPr>
              <a:t>Beijing (</a:t>
            </a:r>
            <a:r>
              <a:rPr lang="en" u="sng">
                <a:solidFill>
                  <a:schemeClr val="hlink"/>
                </a:solidFill>
                <a:latin typeface="Lato"/>
                <a:ea typeface="Lato"/>
                <a:cs typeface="Lato"/>
                <a:sym typeface="Lato"/>
                <a:hlinkClick r:id="rId4"/>
              </a:rPr>
              <a:t>Boston Globe</a:t>
            </a:r>
            <a:r>
              <a:rPr lang="en">
                <a:latin typeface="Lato"/>
                <a:ea typeface="Lato"/>
                <a:cs typeface="Lato"/>
                <a:sym typeface="Lato"/>
              </a:rPr>
              <a:t>)</a:t>
            </a:r>
            <a:endParaRPr>
              <a:latin typeface="Lato"/>
              <a:ea typeface="Lato"/>
              <a:cs typeface="Lato"/>
              <a:sym typeface="Lato"/>
            </a:endParaRPr>
          </a:p>
        </p:txBody>
      </p:sp>
      <p:pic>
        <p:nvPicPr>
          <p:cNvPr id="379" name="Google Shape;379;p38"/>
          <p:cNvPicPr preferRelativeResize="0"/>
          <p:nvPr/>
        </p:nvPicPr>
        <p:blipFill>
          <a:blip r:embed="rId5">
            <a:alphaModFix/>
          </a:blip>
          <a:stretch>
            <a:fillRect/>
          </a:stretch>
        </p:blipFill>
        <p:spPr>
          <a:xfrm>
            <a:off x="4773675" y="1340625"/>
            <a:ext cx="3970825" cy="2462250"/>
          </a:xfrm>
          <a:prstGeom prst="rect">
            <a:avLst/>
          </a:prstGeom>
          <a:noFill/>
          <a:ln>
            <a:noFill/>
          </a:ln>
        </p:spPr>
      </p:pic>
      <p:sp>
        <p:nvSpPr>
          <p:cNvPr id="380" name="Google Shape;380;p38"/>
          <p:cNvSpPr txBox="1"/>
          <p:nvPr/>
        </p:nvSpPr>
        <p:spPr>
          <a:xfrm>
            <a:off x="5356202" y="3977575"/>
            <a:ext cx="2453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Lato"/>
                <a:ea typeface="Lato"/>
                <a:cs typeface="Lato"/>
                <a:sym typeface="Lato"/>
              </a:rPr>
              <a:t>New Delhi </a:t>
            </a:r>
            <a:r>
              <a:rPr lang="en">
                <a:latin typeface="Lato"/>
                <a:ea typeface="Lato"/>
                <a:cs typeface="Lato"/>
                <a:sym typeface="Lato"/>
              </a:rPr>
              <a:t> (</a:t>
            </a:r>
            <a:r>
              <a:rPr lang="en" u="sng">
                <a:solidFill>
                  <a:schemeClr val="hlink"/>
                </a:solidFill>
                <a:latin typeface="Lato"/>
                <a:ea typeface="Lato"/>
                <a:cs typeface="Lato"/>
                <a:sym typeface="Lato"/>
                <a:hlinkClick r:id="rId6"/>
              </a:rPr>
              <a:t>Image Source</a:t>
            </a:r>
            <a:r>
              <a:rPr lang="en">
                <a:latin typeface="Lato"/>
                <a:ea typeface="Lato"/>
                <a:cs typeface="Lato"/>
                <a:sym typeface="Lato"/>
              </a:rPr>
              <a:t>)</a:t>
            </a:r>
            <a:endParaRPr>
              <a:latin typeface="Lato"/>
              <a:ea typeface="Lato"/>
              <a:cs typeface="Lato"/>
              <a:sym typeface="Lato"/>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84" name="Shape 384"/>
        <p:cNvGrpSpPr/>
        <p:nvPr/>
      </p:nvGrpSpPr>
      <p:grpSpPr>
        <a:xfrm>
          <a:off x="0" y="0"/>
          <a:ext cx="0" cy="0"/>
          <a:chOff x="0" y="0"/>
          <a:chExt cx="0" cy="0"/>
        </a:xfrm>
      </p:grpSpPr>
      <p:sp>
        <p:nvSpPr>
          <p:cNvPr id="385" name="Google Shape;385;p39"/>
          <p:cNvSpPr txBox="1"/>
          <p:nvPr>
            <p:ph type="title"/>
          </p:nvPr>
        </p:nvSpPr>
        <p:spPr>
          <a:xfrm>
            <a:off x="1240022" y="274320"/>
            <a:ext cx="7025400" cy="8916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300"/>
              <a:buFont typeface="Calibri"/>
              <a:buNone/>
            </a:pPr>
            <a:r>
              <a:rPr lang="en" sz="3000"/>
              <a:t>Social Costs</a:t>
            </a:r>
            <a:endParaRPr sz="3000"/>
          </a:p>
        </p:txBody>
      </p:sp>
      <p:sp>
        <p:nvSpPr>
          <p:cNvPr id="386" name="Google Shape;386;p39"/>
          <p:cNvSpPr/>
          <p:nvPr/>
        </p:nvSpPr>
        <p:spPr>
          <a:xfrm>
            <a:off x="1" y="0"/>
            <a:ext cx="1323074" cy="1168659"/>
          </a:xfrm>
          <a:custGeom>
            <a:rect b="b" l="l" r="r" t="t"/>
            <a:pathLst>
              <a:path extrusionOk="0" h="1558212" w="1764099">
                <a:moveTo>
                  <a:pt x="0" y="0"/>
                </a:moveTo>
                <a:lnTo>
                  <a:pt x="1764099" y="0"/>
                </a:lnTo>
                <a:lnTo>
                  <a:pt x="1042087" y="1558212"/>
                </a:lnTo>
                <a:lnTo>
                  <a:pt x="0" y="1558212"/>
                </a:lnTo>
                <a:close/>
              </a:path>
            </a:pathLst>
          </a:custGeom>
          <a:solidFill>
            <a:schemeClr val="accent4"/>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387" name="Google Shape;387;p39"/>
          <p:cNvSpPr/>
          <p:nvPr/>
        </p:nvSpPr>
        <p:spPr>
          <a:xfrm>
            <a:off x="1" y="1268730"/>
            <a:ext cx="9143999" cy="3874770"/>
          </a:xfrm>
          <a:custGeom>
            <a:rect b="b" l="l" r="r" t="t"/>
            <a:pathLst>
              <a:path extrusionOk="0" h="5166360" w="12191999">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0"/>
            </a:srgb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388" name="Google Shape;388;p39"/>
          <p:cNvSpPr/>
          <p:nvPr/>
        </p:nvSpPr>
        <p:spPr>
          <a:xfrm>
            <a:off x="0" y="1268731"/>
            <a:ext cx="728741" cy="1572734"/>
          </a:xfrm>
          <a:custGeom>
            <a:rect b="b" l="l" r="r" t="t"/>
            <a:pathLst>
              <a:path extrusionOk="0" h="2096979" w="971654">
                <a:moveTo>
                  <a:pt x="0" y="0"/>
                </a:moveTo>
                <a:lnTo>
                  <a:pt x="971654" y="0"/>
                </a:lnTo>
                <a:lnTo>
                  <a:pt x="0" y="2096979"/>
                </a:lnTo>
                <a:close/>
              </a:path>
            </a:pathLst>
          </a:custGeom>
          <a:solidFill>
            <a:srgbClr val="404040"/>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pic>
        <p:nvPicPr>
          <p:cNvPr id="389" name="Google Shape;389;p39"/>
          <p:cNvPicPr preferRelativeResize="0"/>
          <p:nvPr/>
        </p:nvPicPr>
        <p:blipFill>
          <a:blip r:embed="rId3">
            <a:alphaModFix/>
          </a:blip>
          <a:stretch>
            <a:fillRect/>
          </a:stretch>
        </p:blipFill>
        <p:spPr>
          <a:xfrm>
            <a:off x="2363450" y="1326113"/>
            <a:ext cx="4417103" cy="364337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93" name="Shape 393"/>
        <p:cNvGrpSpPr/>
        <p:nvPr/>
      </p:nvGrpSpPr>
      <p:grpSpPr>
        <a:xfrm>
          <a:off x="0" y="0"/>
          <a:ext cx="0" cy="0"/>
          <a:chOff x="0" y="0"/>
          <a:chExt cx="0" cy="0"/>
        </a:xfrm>
      </p:grpSpPr>
      <p:sp>
        <p:nvSpPr>
          <p:cNvPr id="394" name="Google Shape;394;p40"/>
          <p:cNvSpPr txBox="1"/>
          <p:nvPr>
            <p:ph type="title"/>
          </p:nvPr>
        </p:nvSpPr>
        <p:spPr>
          <a:xfrm>
            <a:off x="1240022" y="274320"/>
            <a:ext cx="7025400" cy="8916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300"/>
              <a:buFont typeface="Calibri"/>
              <a:buNone/>
            </a:pPr>
            <a:r>
              <a:rPr lang="en" sz="3000"/>
              <a:t>Social Costs Quantified</a:t>
            </a:r>
            <a:endParaRPr sz="3000"/>
          </a:p>
        </p:txBody>
      </p:sp>
      <p:sp>
        <p:nvSpPr>
          <p:cNvPr id="395" name="Google Shape;395;p40"/>
          <p:cNvSpPr/>
          <p:nvPr/>
        </p:nvSpPr>
        <p:spPr>
          <a:xfrm>
            <a:off x="1" y="0"/>
            <a:ext cx="1323074" cy="1168659"/>
          </a:xfrm>
          <a:custGeom>
            <a:rect b="b" l="l" r="r" t="t"/>
            <a:pathLst>
              <a:path extrusionOk="0" h="1558212" w="1764099">
                <a:moveTo>
                  <a:pt x="0" y="0"/>
                </a:moveTo>
                <a:lnTo>
                  <a:pt x="1764099" y="0"/>
                </a:lnTo>
                <a:lnTo>
                  <a:pt x="1042087" y="1558212"/>
                </a:lnTo>
                <a:lnTo>
                  <a:pt x="0" y="1558212"/>
                </a:lnTo>
                <a:close/>
              </a:path>
            </a:pathLst>
          </a:custGeom>
          <a:solidFill>
            <a:schemeClr val="accent4"/>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396" name="Google Shape;396;p40"/>
          <p:cNvSpPr/>
          <p:nvPr/>
        </p:nvSpPr>
        <p:spPr>
          <a:xfrm>
            <a:off x="1" y="1268730"/>
            <a:ext cx="9143999" cy="3874770"/>
          </a:xfrm>
          <a:custGeom>
            <a:rect b="b" l="l" r="r" t="t"/>
            <a:pathLst>
              <a:path extrusionOk="0" h="5166360" w="12191999">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0"/>
            </a:srgb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397" name="Google Shape;397;p40"/>
          <p:cNvSpPr/>
          <p:nvPr/>
        </p:nvSpPr>
        <p:spPr>
          <a:xfrm>
            <a:off x="0" y="1268731"/>
            <a:ext cx="728741" cy="1572734"/>
          </a:xfrm>
          <a:custGeom>
            <a:rect b="b" l="l" r="r" t="t"/>
            <a:pathLst>
              <a:path extrusionOk="0" h="2096979" w="971654">
                <a:moveTo>
                  <a:pt x="0" y="0"/>
                </a:moveTo>
                <a:lnTo>
                  <a:pt x="971654" y="0"/>
                </a:lnTo>
                <a:lnTo>
                  <a:pt x="0" y="2096979"/>
                </a:lnTo>
                <a:close/>
              </a:path>
            </a:pathLst>
          </a:custGeom>
          <a:solidFill>
            <a:srgbClr val="404040"/>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398" name="Google Shape;398;p40"/>
          <p:cNvSpPr txBox="1"/>
          <p:nvPr>
            <p:ph idx="1" type="body"/>
          </p:nvPr>
        </p:nvSpPr>
        <p:spPr>
          <a:xfrm>
            <a:off x="1240025" y="1735675"/>
            <a:ext cx="7025400" cy="2927700"/>
          </a:xfrm>
          <a:prstGeom prst="rect">
            <a:avLst/>
          </a:prstGeom>
          <a:noFill/>
          <a:ln>
            <a:noFill/>
          </a:ln>
        </p:spPr>
        <p:txBody>
          <a:bodyPr anchorCtr="0" anchor="t" bIns="34275" lIns="68575" spcFirstLastPara="1" rIns="68575" wrap="square" tIns="34275">
            <a:normAutofit fontScale="25000" lnSpcReduction="20000"/>
          </a:bodyPr>
          <a:lstStyle/>
          <a:p>
            <a:pPr indent="0" lvl="0" marL="0" rtl="0" algn="l">
              <a:lnSpc>
                <a:spcPct val="100000"/>
              </a:lnSpc>
              <a:spcBef>
                <a:spcPts val="0"/>
              </a:spcBef>
              <a:spcAft>
                <a:spcPts val="0"/>
              </a:spcAft>
              <a:buClr>
                <a:schemeClr val="dk1"/>
              </a:buClr>
              <a:buSzPts val="275"/>
              <a:buFont typeface="Arial"/>
              <a:buNone/>
            </a:pPr>
            <a:r>
              <a:rPr lang="en" sz="7223"/>
              <a:t>M</a:t>
            </a:r>
            <a:r>
              <a:rPr baseline="-25000" lang="en" sz="7223"/>
              <a:t>PM2.5</a:t>
            </a:r>
            <a:r>
              <a:rPr lang="en" sz="7223"/>
              <a:t> = AF x M</a:t>
            </a:r>
            <a:r>
              <a:rPr baseline="-25000" lang="en" sz="7223"/>
              <a:t>total</a:t>
            </a:r>
            <a:endParaRPr baseline="-25000" sz="7223"/>
          </a:p>
          <a:p>
            <a:pPr indent="-343266" lvl="0" marL="457200" rtl="0" algn="l">
              <a:lnSpc>
                <a:spcPct val="100000"/>
              </a:lnSpc>
              <a:spcBef>
                <a:spcPts val="1200"/>
              </a:spcBef>
              <a:spcAft>
                <a:spcPts val="0"/>
              </a:spcAft>
              <a:buSzPct val="100000"/>
              <a:buChar char="●"/>
            </a:pPr>
            <a:r>
              <a:rPr lang="en" sz="7223"/>
              <a:t>M</a:t>
            </a:r>
            <a:r>
              <a:rPr baseline="-25000" lang="en" sz="7223"/>
              <a:t>PM2.5</a:t>
            </a:r>
            <a:r>
              <a:rPr lang="en" sz="7223"/>
              <a:t> : Mortality rate due to PM</a:t>
            </a:r>
            <a:r>
              <a:rPr baseline="-25000" lang="en" sz="7223"/>
              <a:t>2.5 	</a:t>
            </a:r>
            <a:r>
              <a:rPr lang="en" sz="7223"/>
              <a:t>[μg/m</a:t>
            </a:r>
            <a:r>
              <a:rPr baseline="30000" lang="en" sz="7223"/>
              <a:t>3</a:t>
            </a:r>
            <a:r>
              <a:rPr lang="en" sz="7223"/>
              <a:t>]</a:t>
            </a:r>
            <a:endParaRPr sz="7223"/>
          </a:p>
          <a:p>
            <a:pPr indent="-343266" lvl="0" marL="457200" rtl="0" algn="l">
              <a:lnSpc>
                <a:spcPct val="100000"/>
              </a:lnSpc>
              <a:spcBef>
                <a:spcPts val="0"/>
              </a:spcBef>
              <a:spcAft>
                <a:spcPts val="0"/>
              </a:spcAft>
              <a:buSzPct val="100000"/>
              <a:buChar char="●"/>
            </a:pPr>
            <a:r>
              <a:rPr lang="en" sz="7223"/>
              <a:t>AF: Attributable Fraction = (Mortality rate due to PM</a:t>
            </a:r>
            <a:r>
              <a:rPr baseline="-25000" lang="en" sz="7223"/>
              <a:t>2.5</a:t>
            </a:r>
            <a:r>
              <a:rPr lang="en" sz="7223"/>
              <a:t>) / (Total Premature mortality rate) 	[unitless]</a:t>
            </a:r>
            <a:endParaRPr sz="7223"/>
          </a:p>
          <a:p>
            <a:pPr indent="-343266" lvl="0" marL="457200" rtl="0" algn="l">
              <a:lnSpc>
                <a:spcPct val="100000"/>
              </a:lnSpc>
              <a:spcBef>
                <a:spcPts val="0"/>
              </a:spcBef>
              <a:spcAft>
                <a:spcPts val="0"/>
              </a:spcAft>
              <a:buSzPct val="100000"/>
              <a:buChar char="●"/>
            </a:pPr>
            <a:r>
              <a:rPr lang="en" sz="7223"/>
              <a:t>M</a:t>
            </a:r>
            <a:r>
              <a:rPr baseline="-25000" lang="en" sz="7223"/>
              <a:t>total </a:t>
            </a:r>
            <a:r>
              <a:rPr lang="en" sz="7223"/>
              <a:t>: Total Mortality rate in a given time	 [μg/m</a:t>
            </a:r>
            <a:r>
              <a:rPr baseline="30000" lang="en" sz="7223"/>
              <a:t>3</a:t>
            </a:r>
            <a:r>
              <a:rPr lang="en" sz="7223"/>
              <a:t>]</a:t>
            </a:r>
            <a:endParaRPr sz="7223"/>
          </a:p>
          <a:p>
            <a:pPr indent="-343266" lvl="0" marL="457200" rtl="0" algn="l">
              <a:lnSpc>
                <a:spcPct val="100000"/>
              </a:lnSpc>
              <a:spcBef>
                <a:spcPts val="0"/>
              </a:spcBef>
              <a:spcAft>
                <a:spcPts val="0"/>
              </a:spcAft>
              <a:buSzPct val="100000"/>
              <a:buChar char="●"/>
            </a:pPr>
            <a:r>
              <a:t/>
            </a:r>
            <a:endParaRPr sz="7223"/>
          </a:p>
          <a:p>
            <a:pPr indent="0" lvl="0" marL="0" rtl="0" algn="l">
              <a:lnSpc>
                <a:spcPct val="100000"/>
              </a:lnSpc>
              <a:spcBef>
                <a:spcPts val="1200"/>
              </a:spcBef>
              <a:spcAft>
                <a:spcPts val="0"/>
              </a:spcAft>
              <a:buClr>
                <a:schemeClr val="dk1"/>
              </a:buClr>
              <a:buSzPts val="275"/>
              <a:buFont typeface="Arial"/>
              <a:buNone/>
            </a:pPr>
            <a:r>
              <a:rPr lang="en" sz="7223"/>
              <a:t>AF= 1-e</a:t>
            </a:r>
            <a:r>
              <a:rPr baseline="30000" lang="en" sz="7223"/>
              <a:t>(-β x ΔC)</a:t>
            </a:r>
            <a:endParaRPr baseline="30000" sz="7223"/>
          </a:p>
          <a:p>
            <a:pPr indent="-343266" lvl="0" marL="457200" rtl="0" algn="l">
              <a:lnSpc>
                <a:spcPct val="100000"/>
              </a:lnSpc>
              <a:spcBef>
                <a:spcPts val="1200"/>
              </a:spcBef>
              <a:spcAft>
                <a:spcPts val="0"/>
              </a:spcAft>
              <a:buSzPct val="100000"/>
              <a:buChar char="●"/>
            </a:pPr>
            <a:r>
              <a:rPr lang="en" sz="7223"/>
              <a:t>β: Concentration-response factor; β = 0.0052 m</a:t>
            </a:r>
            <a:r>
              <a:rPr baseline="30000" lang="en" sz="7223"/>
              <a:t>3</a:t>
            </a:r>
            <a:r>
              <a:rPr lang="en" sz="7223"/>
              <a:t>/(μg) from epidemiology studies </a:t>
            </a:r>
            <a:endParaRPr sz="7223"/>
          </a:p>
          <a:p>
            <a:pPr indent="-343266" lvl="0" marL="457200" rtl="0" algn="l">
              <a:lnSpc>
                <a:spcPct val="100000"/>
              </a:lnSpc>
              <a:spcBef>
                <a:spcPts val="0"/>
              </a:spcBef>
              <a:spcAft>
                <a:spcPts val="0"/>
              </a:spcAft>
              <a:buSzPct val="100000"/>
              <a:buChar char="●"/>
            </a:pPr>
            <a:r>
              <a:rPr lang="en" sz="7223"/>
              <a:t>ΔC: Change in concentration of PM</a:t>
            </a:r>
            <a:r>
              <a:rPr baseline="-25000" lang="en" sz="7223"/>
              <a:t>2.5       </a:t>
            </a:r>
            <a:r>
              <a:rPr lang="en" sz="7223"/>
              <a:t>[μg/m</a:t>
            </a:r>
            <a:r>
              <a:rPr baseline="30000" lang="en" sz="7223"/>
              <a:t>3</a:t>
            </a:r>
            <a:r>
              <a:rPr lang="en" sz="7223"/>
              <a:t>]</a:t>
            </a:r>
            <a:endParaRPr sz="7223"/>
          </a:p>
          <a:p>
            <a:pPr indent="0" lvl="0" marL="0" rtl="0" algn="l">
              <a:lnSpc>
                <a:spcPct val="100000"/>
              </a:lnSpc>
              <a:spcBef>
                <a:spcPts val="1200"/>
              </a:spcBef>
              <a:spcAft>
                <a:spcPts val="0"/>
              </a:spcAft>
              <a:buClr>
                <a:schemeClr val="dk1"/>
              </a:buClr>
              <a:buSzPct val="61111"/>
              <a:buFont typeface="Arial"/>
              <a:buNone/>
            </a:pPr>
            <a:r>
              <a:t/>
            </a:r>
            <a:endParaRPr sz="1800"/>
          </a:p>
          <a:p>
            <a:pPr indent="0" lvl="0" marL="0" rtl="0" algn="l">
              <a:lnSpc>
                <a:spcPct val="90000"/>
              </a:lnSpc>
              <a:spcBef>
                <a:spcPts val="1200"/>
              </a:spcBef>
              <a:spcAft>
                <a:spcPts val="0"/>
              </a:spcAft>
              <a:buNone/>
            </a:pPr>
            <a:r>
              <a:t/>
            </a:r>
            <a:endParaRPr sz="1800"/>
          </a:p>
          <a:p>
            <a:pPr indent="0" lvl="0" marL="0" rtl="0" algn="l">
              <a:lnSpc>
                <a:spcPct val="100000"/>
              </a:lnSpc>
              <a:spcBef>
                <a:spcPts val="0"/>
              </a:spcBef>
              <a:spcAft>
                <a:spcPts val="1200"/>
              </a:spcAft>
              <a:buClr>
                <a:schemeClr val="dk1"/>
              </a:buClr>
              <a:buSzPct val="61111"/>
              <a:buFont typeface="Arial"/>
              <a:buNone/>
            </a:pPr>
            <a:r>
              <a:t/>
            </a:r>
            <a:endParaRPr sz="1800"/>
          </a:p>
        </p:txBody>
      </p:sp>
      <p:pic>
        <p:nvPicPr>
          <p:cNvPr id="399" name="Google Shape;399;p40"/>
          <p:cNvPicPr preferRelativeResize="0"/>
          <p:nvPr/>
        </p:nvPicPr>
        <p:blipFill>
          <a:blip r:embed="rId3">
            <a:alphaModFix/>
          </a:blip>
          <a:stretch>
            <a:fillRect/>
          </a:stretch>
        </p:blipFill>
        <p:spPr>
          <a:xfrm>
            <a:off x="6360425" y="2"/>
            <a:ext cx="2783575" cy="229597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03" name="Shape 403"/>
        <p:cNvGrpSpPr/>
        <p:nvPr/>
      </p:nvGrpSpPr>
      <p:grpSpPr>
        <a:xfrm>
          <a:off x="0" y="0"/>
          <a:ext cx="0" cy="0"/>
          <a:chOff x="0" y="0"/>
          <a:chExt cx="0" cy="0"/>
        </a:xfrm>
      </p:grpSpPr>
      <p:sp>
        <p:nvSpPr>
          <p:cNvPr id="404" name="Google Shape;404;p41"/>
          <p:cNvSpPr txBox="1"/>
          <p:nvPr>
            <p:ph type="title"/>
          </p:nvPr>
        </p:nvSpPr>
        <p:spPr>
          <a:xfrm>
            <a:off x="1240022" y="274320"/>
            <a:ext cx="7025400" cy="8916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300"/>
              <a:buFont typeface="Calibri"/>
              <a:buNone/>
            </a:pPr>
            <a:r>
              <a:rPr lang="en" sz="3000"/>
              <a:t>Social Costs Example Problems</a:t>
            </a:r>
            <a:endParaRPr sz="3000"/>
          </a:p>
        </p:txBody>
      </p:sp>
      <p:sp>
        <p:nvSpPr>
          <p:cNvPr id="405" name="Google Shape;405;p41"/>
          <p:cNvSpPr/>
          <p:nvPr/>
        </p:nvSpPr>
        <p:spPr>
          <a:xfrm>
            <a:off x="1" y="0"/>
            <a:ext cx="1323074" cy="1168659"/>
          </a:xfrm>
          <a:custGeom>
            <a:rect b="b" l="l" r="r" t="t"/>
            <a:pathLst>
              <a:path extrusionOk="0" h="1558212" w="1764099">
                <a:moveTo>
                  <a:pt x="0" y="0"/>
                </a:moveTo>
                <a:lnTo>
                  <a:pt x="1764099" y="0"/>
                </a:lnTo>
                <a:lnTo>
                  <a:pt x="1042087" y="1558212"/>
                </a:lnTo>
                <a:lnTo>
                  <a:pt x="0" y="1558212"/>
                </a:lnTo>
                <a:close/>
              </a:path>
            </a:pathLst>
          </a:custGeom>
          <a:solidFill>
            <a:schemeClr val="accent4"/>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406" name="Google Shape;406;p41"/>
          <p:cNvSpPr/>
          <p:nvPr/>
        </p:nvSpPr>
        <p:spPr>
          <a:xfrm>
            <a:off x="1" y="1268730"/>
            <a:ext cx="9143999" cy="3874770"/>
          </a:xfrm>
          <a:custGeom>
            <a:rect b="b" l="l" r="r" t="t"/>
            <a:pathLst>
              <a:path extrusionOk="0" h="5166360" w="12191999">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0"/>
            </a:srgb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407" name="Google Shape;407;p41"/>
          <p:cNvSpPr/>
          <p:nvPr/>
        </p:nvSpPr>
        <p:spPr>
          <a:xfrm>
            <a:off x="0" y="1268731"/>
            <a:ext cx="728741" cy="1572734"/>
          </a:xfrm>
          <a:custGeom>
            <a:rect b="b" l="l" r="r" t="t"/>
            <a:pathLst>
              <a:path extrusionOk="0" h="2096979" w="971654">
                <a:moveTo>
                  <a:pt x="0" y="0"/>
                </a:moveTo>
                <a:lnTo>
                  <a:pt x="971654" y="0"/>
                </a:lnTo>
                <a:lnTo>
                  <a:pt x="0" y="2096979"/>
                </a:lnTo>
                <a:close/>
              </a:path>
            </a:pathLst>
          </a:custGeom>
          <a:solidFill>
            <a:srgbClr val="404040"/>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408" name="Google Shape;408;p41"/>
          <p:cNvSpPr txBox="1"/>
          <p:nvPr>
            <p:ph idx="1" type="body"/>
          </p:nvPr>
        </p:nvSpPr>
        <p:spPr>
          <a:xfrm>
            <a:off x="1240025" y="1268725"/>
            <a:ext cx="7903800" cy="3874800"/>
          </a:xfrm>
          <a:prstGeom prst="rect">
            <a:avLst/>
          </a:prstGeom>
          <a:noFill/>
          <a:ln>
            <a:noFill/>
          </a:ln>
        </p:spPr>
        <p:txBody>
          <a:bodyPr anchorCtr="0" anchor="t" bIns="34275" lIns="68575" spcFirstLastPara="1" rIns="68575" wrap="square" tIns="34275">
            <a:normAutofit/>
          </a:bodyPr>
          <a:lstStyle/>
          <a:p>
            <a:pPr indent="-342900" lvl="0" marL="457200" rtl="0" algn="l">
              <a:lnSpc>
                <a:spcPct val="90000"/>
              </a:lnSpc>
              <a:spcBef>
                <a:spcPts val="0"/>
              </a:spcBef>
              <a:spcAft>
                <a:spcPts val="0"/>
              </a:spcAft>
              <a:buSzPts val="1800"/>
              <a:buAutoNum type="arabicPeriod"/>
            </a:pPr>
            <a:r>
              <a:rPr lang="en" sz="1800"/>
              <a:t>For instance, if the United  States total </a:t>
            </a:r>
            <a:r>
              <a:rPr lang="en" sz="1800"/>
              <a:t>mortality</a:t>
            </a:r>
            <a:r>
              <a:rPr lang="en" sz="1800"/>
              <a:t> rate was 2.5 million people per </a:t>
            </a:r>
            <a:r>
              <a:rPr lang="en" sz="1800"/>
              <a:t>year and t</a:t>
            </a:r>
            <a:r>
              <a:rPr lang="en" sz="1800"/>
              <a:t>he change in concentration </a:t>
            </a:r>
            <a:r>
              <a:rPr lang="en" sz="1800"/>
              <a:t>of PM</a:t>
            </a:r>
            <a:r>
              <a:rPr baseline="-25000" lang="en" sz="1800"/>
              <a:t>2.5</a:t>
            </a:r>
            <a:r>
              <a:rPr lang="en" sz="1800"/>
              <a:t> was 12 μg/m</a:t>
            </a:r>
            <a:r>
              <a:rPr baseline="30000" lang="en" sz="1800"/>
              <a:t>3</a:t>
            </a:r>
            <a:r>
              <a:rPr lang="en" sz="1800"/>
              <a:t>, </a:t>
            </a:r>
            <a:endParaRPr sz="1800"/>
          </a:p>
          <a:p>
            <a:pPr indent="-342900" lvl="1" marL="914400" rtl="0" algn="l">
              <a:lnSpc>
                <a:spcPct val="90000"/>
              </a:lnSpc>
              <a:spcBef>
                <a:spcPts val="0"/>
              </a:spcBef>
              <a:spcAft>
                <a:spcPts val="0"/>
              </a:spcAft>
              <a:buSzPts val="1800"/>
              <a:buAutoNum type="alphaLcPeriod"/>
            </a:pPr>
            <a:r>
              <a:rPr lang="en" sz="1800"/>
              <a:t>What is the mortality rate due to PM</a:t>
            </a:r>
            <a:r>
              <a:rPr baseline="-25000" lang="en" sz="1800"/>
              <a:t>2.5</a:t>
            </a:r>
            <a:r>
              <a:rPr lang="en" sz="1800"/>
              <a:t> per year? </a:t>
            </a:r>
            <a:endParaRPr sz="1800"/>
          </a:p>
          <a:p>
            <a:pPr indent="-342900" lvl="1" marL="914400" rtl="0" algn="l">
              <a:lnSpc>
                <a:spcPct val="90000"/>
              </a:lnSpc>
              <a:spcBef>
                <a:spcPts val="0"/>
              </a:spcBef>
              <a:spcAft>
                <a:spcPts val="0"/>
              </a:spcAft>
              <a:buSzPts val="1800"/>
              <a:buAutoNum type="alphaLcPeriod"/>
            </a:pPr>
            <a:r>
              <a:rPr lang="en" sz="1800"/>
              <a:t>What percentage of people died prematurely due to PM</a:t>
            </a:r>
            <a:r>
              <a:rPr baseline="-25000" lang="en" sz="1800"/>
              <a:t>2.5</a:t>
            </a:r>
            <a:r>
              <a:rPr lang="en" sz="1800"/>
              <a:t> per year?</a:t>
            </a:r>
            <a:endParaRPr sz="1800"/>
          </a:p>
          <a:p>
            <a:pPr indent="0" lvl="0" marL="0" rtl="0" algn="l">
              <a:lnSpc>
                <a:spcPct val="90000"/>
              </a:lnSpc>
              <a:spcBef>
                <a:spcPts val="0"/>
              </a:spcBef>
              <a:spcAft>
                <a:spcPts val="0"/>
              </a:spcAft>
              <a:buNone/>
            </a:pPr>
            <a:r>
              <a:t/>
            </a:r>
            <a:endParaRPr/>
          </a:p>
          <a:p>
            <a:pPr indent="-342900" lvl="0" marL="457200" rtl="0" algn="l">
              <a:lnSpc>
                <a:spcPct val="90000"/>
              </a:lnSpc>
              <a:spcBef>
                <a:spcPts val="0"/>
              </a:spcBef>
              <a:spcAft>
                <a:spcPts val="0"/>
              </a:spcAft>
              <a:buSzPts val="1800"/>
              <a:buAutoNum type="arabicPeriod"/>
            </a:pPr>
            <a:r>
              <a:rPr lang="en" sz="1800"/>
              <a:t>If Georgia’s mortality rate was 135,000 people per year(assuming COVID is not a factor), what is the mortality rate due to PM</a:t>
            </a:r>
            <a:r>
              <a:rPr baseline="-25000" lang="en" sz="1800"/>
              <a:t>2.5</a:t>
            </a:r>
            <a:r>
              <a:rPr lang="en" sz="1800"/>
              <a:t> per year? </a:t>
            </a:r>
            <a:r>
              <a:rPr i="1" lang="en" sz="1800"/>
              <a:t>Hint: Find the PM</a:t>
            </a:r>
            <a:r>
              <a:rPr baseline="-25000" i="1" lang="en" sz="1800"/>
              <a:t>2.5</a:t>
            </a:r>
            <a:r>
              <a:rPr i="1" lang="en" sz="1800"/>
              <a:t>. Let us assume the PM</a:t>
            </a:r>
            <a:r>
              <a:rPr baseline="-25000" i="1" lang="en" sz="1800"/>
              <a:t>2.5</a:t>
            </a:r>
            <a:r>
              <a:rPr i="1" lang="en" sz="1800"/>
              <a:t> per year = </a:t>
            </a:r>
            <a:r>
              <a:rPr lang="en" sz="1800"/>
              <a:t> </a:t>
            </a:r>
            <a:r>
              <a:rPr i="1" lang="en" sz="1800"/>
              <a:t>PM</a:t>
            </a:r>
            <a:r>
              <a:rPr baseline="-25000" i="1" lang="en" sz="1800"/>
              <a:t>2.5</a:t>
            </a:r>
            <a:r>
              <a:rPr i="1" lang="en" sz="1800"/>
              <a:t> per hour at the location of your choice for all of Georgia</a:t>
            </a:r>
            <a:endParaRPr i="1" sz="1800"/>
          </a:p>
          <a:p>
            <a:pPr indent="457200" lvl="0" marL="0" rtl="0" algn="l">
              <a:lnSpc>
                <a:spcPct val="90000"/>
              </a:lnSpc>
              <a:spcBef>
                <a:spcPts val="0"/>
              </a:spcBef>
              <a:spcAft>
                <a:spcPts val="0"/>
              </a:spcAft>
              <a:buNone/>
            </a:pPr>
            <a:r>
              <a:rPr lang="en" sz="1800"/>
              <a:t>Steps:</a:t>
            </a:r>
            <a:endParaRPr sz="1800"/>
          </a:p>
          <a:p>
            <a:pPr indent="-342900" lvl="0" marL="914400" rtl="0" algn="l">
              <a:lnSpc>
                <a:spcPct val="90000"/>
              </a:lnSpc>
              <a:spcBef>
                <a:spcPts val="0"/>
              </a:spcBef>
              <a:spcAft>
                <a:spcPts val="0"/>
              </a:spcAft>
              <a:buSzPts val="1800"/>
              <a:buAutoNum type="arabicPeriod"/>
            </a:pPr>
            <a:r>
              <a:rPr lang="en" sz="1800"/>
              <a:t>Go to </a:t>
            </a:r>
            <a:r>
              <a:rPr lang="en" sz="1800" u="sng">
                <a:solidFill>
                  <a:schemeClr val="hlink"/>
                </a:solidFill>
                <a:hlinkClick r:id="rId3"/>
              </a:rPr>
              <a:t>Airnow</a:t>
            </a:r>
            <a:endParaRPr sz="1800"/>
          </a:p>
          <a:p>
            <a:pPr indent="-342900" lvl="0" marL="914400" rtl="0" algn="l">
              <a:lnSpc>
                <a:spcPct val="90000"/>
              </a:lnSpc>
              <a:spcBef>
                <a:spcPts val="0"/>
              </a:spcBef>
              <a:spcAft>
                <a:spcPts val="0"/>
              </a:spcAft>
              <a:buSzPts val="1800"/>
              <a:buAutoNum type="arabicPeriod"/>
            </a:pPr>
            <a:r>
              <a:rPr lang="en" sz="1800"/>
              <a:t>Type in the location of your choice in Georgia and press enter</a:t>
            </a:r>
            <a:endParaRPr sz="1800"/>
          </a:p>
          <a:p>
            <a:pPr indent="-342900" lvl="0" marL="914400" rtl="0" algn="l">
              <a:lnSpc>
                <a:spcPct val="90000"/>
              </a:lnSpc>
              <a:spcBef>
                <a:spcPts val="0"/>
              </a:spcBef>
              <a:spcAft>
                <a:spcPts val="0"/>
              </a:spcAft>
              <a:buSzPts val="1800"/>
              <a:buAutoNum type="arabicPeriod"/>
            </a:pPr>
            <a:r>
              <a:rPr lang="en" sz="1800"/>
              <a:t>Click on “Monitors near me” tab under the location name</a:t>
            </a:r>
            <a:endParaRPr sz="1800"/>
          </a:p>
          <a:p>
            <a:pPr indent="-342900" lvl="0" marL="914400" rtl="0" algn="l">
              <a:lnSpc>
                <a:spcPct val="90000"/>
              </a:lnSpc>
              <a:spcBef>
                <a:spcPts val="0"/>
              </a:spcBef>
              <a:spcAft>
                <a:spcPts val="0"/>
              </a:spcAft>
              <a:buSzPts val="1800"/>
              <a:buAutoNum type="arabicPeriod"/>
            </a:pPr>
            <a:r>
              <a:rPr lang="en" sz="1800"/>
              <a:t>Click on the monitor number to find the PM</a:t>
            </a:r>
            <a:r>
              <a:rPr baseline="-25000" lang="en" sz="1800"/>
              <a:t>2.5</a:t>
            </a:r>
            <a:r>
              <a:rPr lang="en" sz="1800"/>
              <a:t> </a:t>
            </a:r>
            <a:endParaRPr sz="1800"/>
          </a:p>
          <a:p>
            <a:pPr indent="-342900" lvl="0" marL="914400" rtl="0" algn="l">
              <a:lnSpc>
                <a:spcPct val="90000"/>
              </a:lnSpc>
              <a:spcBef>
                <a:spcPts val="0"/>
              </a:spcBef>
              <a:spcAft>
                <a:spcPts val="0"/>
              </a:spcAft>
              <a:buSzPts val="1800"/>
              <a:buAutoNum type="arabicPeriod"/>
            </a:pPr>
            <a:r>
              <a:rPr lang="en" sz="1800"/>
              <a:t>Calculate the M</a:t>
            </a:r>
            <a:r>
              <a:rPr baseline="-25000" lang="en" sz="1800"/>
              <a:t>PM2.5</a:t>
            </a:r>
            <a:endParaRPr baseline="-25000" sz="1800"/>
          </a:p>
        </p:txBody>
      </p:sp>
      <p:sp>
        <p:nvSpPr>
          <p:cNvPr id="409" name="Google Shape;409;p41"/>
          <p:cNvSpPr txBox="1"/>
          <p:nvPr>
            <p:ph idx="1" type="body"/>
          </p:nvPr>
        </p:nvSpPr>
        <p:spPr>
          <a:xfrm>
            <a:off x="7171700" y="0"/>
            <a:ext cx="1972200" cy="1362900"/>
          </a:xfrm>
          <a:prstGeom prst="rect">
            <a:avLst/>
          </a:prstGeom>
          <a:noFill/>
          <a:ln>
            <a:noFill/>
          </a:ln>
        </p:spPr>
        <p:txBody>
          <a:bodyPr anchorCtr="0" anchor="t" bIns="34275" lIns="68575" spcFirstLastPara="1" rIns="68575" wrap="square" tIns="34275">
            <a:normAutofit fontScale="25000" lnSpcReduction="20000"/>
          </a:bodyPr>
          <a:lstStyle/>
          <a:p>
            <a:pPr indent="0" lvl="0" marL="0" rtl="0" algn="l">
              <a:lnSpc>
                <a:spcPct val="100000"/>
              </a:lnSpc>
              <a:spcBef>
                <a:spcPts val="0"/>
              </a:spcBef>
              <a:spcAft>
                <a:spcPts val="0"/>
              </a:spcAft>
              <a:buClr>
                <a:schemeClr val="dk1"/>
              </a:buClr>
              <a:buSzPts val="275"/>
              <a:buFont typeface="Arial"/>
              <a:buNone/>
            </a:pPr>
            <a:r>
              <a:rPr lang="en" sz="6000"/>
              <a:t>M</a:t>
            </a:r>
            <a:r>
              <a:rPr baseline="-25000" lang="en" sz="6000"/>
              <a:t>PM2.5</a:t>
            </a:r>
            <a:r>
              <a:rPr lang="en" sz="6000"/>
              <a:t> = AF x M</a:t>
            </a:r>
            <a:r>
              <a:rPr baseline="-25000" lang="en" sz="6000"/>
              <a:t>total</a:t>
            </a:r>
            <a:endParaRPr sz="6000"/>
          </a:p>
          <a:p>
            <a:pPr indent="0" lvl="0" marL="0" rtl="0" algn="l">
              <a:lnSpc>
                <a:spcPct val="100000"/>
              </a:lnSpc>
              <a:spcBef>
                <a:spcPts val="1200"/>
              </a:spcBef>
              <a:spcAft>
                <a:spcPts val="0"/>
              </a:spcAft>
              <a:buClr>
                <a:schemeClr val="dk1"/>
              </a:buClr>
              <a:buSzPts val="275"/>
              <a:buFont typeface="Arial"/>
              <a:buNone/>
            </a:pPr>
            <a:r>
              <a:rPr lang="en" sz="6000"/>
              <a:t>AF= 1-e</a:t>
            </a:r>
            <a:r>
              <a:rPr baseline="30000" lang="en" sz="6000"/>
              <a:t>(-β x ΔC)</a:t>
            </a:r>
            <a:endParaRPr baseline="30000" sz="6000"/>
          </a:p>
          <a:p>
            <a:pPr indent="0" lvl="0" marL="0" rtl="0" algn="l">
              <a:lnSpc>
                <a:spcPct val="100000"/>
              </a:lnSpc>
              <a:spcBef>
                <a:spcPts val="1200"/>
              </a:spcBef>
              <a:spcAft>
                <a:spcPts val="0"/>
              </a:spcAft>
              <a:buNone/>
            </a:pPr>
            <a:r>
              <a:rPr lang="en" sz="6000"/>
              <a:t>β = 0.0052 m</a:t>
            </a:r>
            <a:r>
              <a:rPr baseline="30000" lang="en" sz="6000"/>
              <a:t>3</a:t>
            </a:r>
            <a:r>
              <a:rPr lang="en" sz="6000"/>
              <a:t>/(μg) for epidemiology studies </a:t>
            </a:r>
            <a:endParaRPr sz="6000"/>
          </a:p>
          <a:p>
            <a:pPr indent="0" lvl="0" marL="0" rtl="0" algn="l">
              <a:lnSpc>
                <a:spcPct val="100000"/>
              </a:lnSpc>
              <a:spcBef>
                <a:spcPts val="1200"/>
              </a:spcBef>
              <a:spcAft>
                <a:spcPts val="0"/>
              </a:spcAft>
              <a:buNone/>
            </a:pPr>
            <a:r>
              <a:t/>
            </a:r>
            <a:endParaRPr sz="1500"/>
          </a:p>
          <a:p>
            <a:pPr indent="0" lvl="0" marL="0" rtl="0" algn="l">
              <a:lnSpc>
                <a:spcPct val="100000"/>
              </a:lnSpc>
              <a:spcBef>
                <a:spcPts val="1200"/>
              </a:spcBef>
              <a:spcAft>
                <a:spcPts val="0"/>
              </a:spcAft>
              <a:buClr>
                <a:schemeClr val="dk1"/>
              </a:buClr>
              <a:buSzPct val="61111"/>
              <a:buFont typeface="Arial"/>
              <a:buNone/>
            </a:pPr>
            <a:r>
              <a:t/>
            </a:r>
            <a:endParaRPr sz="1800"/>
          </a:p>
          <a:p>
            <a:pPr indent="0" lvl="0" marL="0" rtl="0" algn="l">
              <a:lnSpc>
                <a:spcPct val="90000"/>
              </a:lnSpc>
              <a:spcBef>
                <a:spcPts val="1200"/>
              </a:spcBef>
              <a:spcAft>
                <a:spcPts val="0"/>
              </a:spcAft>
              <a:buNone/>
            </a:pPr>
            <a:r>
              <a:t/>
            </a:r>
            <a:endParaRPr sz="1800"/>
          </a:p>
          <a:p>
            <a:pPr indent="0" lvl="0" marL="0" rtl="0" algn="l">
              <a:lnSpc>
                <a:spcPct val="100000"/>
              </a:lnSpc>
              <a:spcBef>
                <a:spcPts val="0"/>
              </a:spcBef>
              <a:spcAft>
                <a:spcPts val="1200"/>
              </a:spcAft>
              <a:buClr>
                <a:schemeClr val="dk1"/>
              </a:buClr>
              <a:buSzPct val="61111"/>
              <a:buFont typeface="Arial"/>
              <a:buNone/>
            </a:pPr>
            <a:r>
              <a:t/>
            </a:r>
            <a:endParaRPr sz="1800"/>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13" name="Shape 413"/>
        <p:cNvGrpSpPr/>
        <p:nvPr/>
      </p:nvGrpSpPr>
      <p:grpSpPr>
        <a:xfrm>
          <a:off x="0" y="0"/>
          <a:ext cx="0" cy="0"/>
          <a:chOff x="0" y="0"/>
          <a:chExt cx="0" cy="0"/>
        </a:xfrm>
      </p:grpSpPr>
      <p:sp>
        <p:nvSpPr>
          <p:cNvPr id="414" name="Google Shape;414;p42"/>
          <p:cNvSpPr txBox="1"/>
          <p:nvPr>
            <p:ph type="title"/>
          </p:nvPr>
        </p:nvSpPr>
        <p:spPr>
          <a:xfrm>
            <a:off x="1240022" y="274320"/>
            <a:ext cx="7025400" cy="8916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300"/>
              <a:buFont typeface="Calibri"/>
              <a:buNone/>
            </a:pPr>
            <a:r>
              <a:rPr lang="en" sz="3000"/>
              <a:t>Take-Home Assignment 2</a:t>
            </a:r>
            <a:endParaRPr sz="3000"/>
          </a:p>
        </p:txBody>
      </p:sp>
      <p:sp>
        <p:nvSpPr>
          <p:cNvPr id="415" name="Google Shape;415;p42"/>
          <p:cNvSpPr/>
          <p:nvPr/>
        </p:nvSpPr>
        <p:spPr>
          <a:xfrm>
            <a:off x="1" y="0"/>
            <a:ext cx="1323074" cy="1168659"/>
          </a:xfrm>
          <a:custGeom>
            <a:rect b="b" l="l" r="r" t="t"/>
            <a:pathLst>
              <a:path extrusionOk="0" h="1558212" w="1764099">
                <a:moveTo>
                  <a:pt x="0" y="0"/>
                </a:moveTo>
                <a:lnTo>
                  <a:pt x="1764099" y="0"/>
                </a:lnTo>
                <a:lnTo>
                  <a:pt x="1042087" y="1558212"/>
                </a:lnTo>
                <a:lnTo>
                  <a:pt x="0" y="1558212"/>
                </a:lnTo>
                <a:close/>
              </a:path>
            </a:pathLst>
          </a:custGeom>
          <a:solidFill>
            <a:schemeClr val="accent4"/>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416" name="Google Shape;416;p42"/>
          <p:cNvSpPr/>
          <p:nvPr/>
        </p:nvSpPr>
        <p:spPr>
          <a:xfrm>
            <a:off x="1" y="1268730"/>
            <a:ext cx="9143999" cy="3874770"/>
          </a:xfrm>
          <a:custGeom>
            <a:rect b="b" l="l" r="r" t="t"/>
            <a:pathLst>
              <a:path extrusionOk="0" h="5166360" w="12191999">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0"/>
            </a:srgb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417" name="Google Shape;417;p42"/>
          <p:cNvSpPr/>
          <p:nvPr/>
        </p:nvSpPr>
        <p:spPr>
          <a:xfrm>
            <a:off x="0" y="1268731"/>
            <a:ext cx="728741" cy="1572734"/>
          </a:xfrm>
          <a:custGeom>
            <a:rect b="b" l="l" r="r" t="t"/>
            <a:pathLst>
              <a:path extrusionOk="0" h="2096979" w="971654">
                <a:moveTo>
                  <a:pt x="0" y="0"/>
                </a:moveTo>
                <a:lnTo>
                  <a:pt x="971654" y="0"/>
                </a:lnTo>
                <a:lnTo>
                  <a:pt x="0" y="2096979"/>
                </a:lnTo>
                <a:close/>
              </a:path>
            </a:pathLst>
          </a:custGeom>
          <a:solidFill>
            <a:srgbClr val="404040"/>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418" name="Google Shape;418;p42"/>
          <p:cNvSpPr txBox="1"/>
          <p:nvPr>
            <p:ph idx="1" type="body"/>
          </p:nvPr>
        </p:nvSpPr>
        <p:spPr>
          <a:xfrm>
            <a:off x="1240025" y="1291725"/>
            <a:ext cx="6875400" cy="3623700"/>
          </a:xfrm>
          <a:prstGeom prst="rect">
            <a:avLst/>
          </a:prstGeom>
          <a:noFill/>
          <a:ln>
            <a:noFill/>
          </a:ln>
        </p:spPr>
        <p:txBody>
          <a:bodyPr anchorCtr="0" anchor="t" bIns="34275" lIns="68575" spcFirstLastPara="1" rIns="68575" wrap="square" tIns="34275">
            <a:normAutofit lnSpcReduction="10000"/>
          </a:bodyPr>
          <a:lstStyle/>
          <a:p>
            <a:pPr indent="-323850" lvl="0" marL="457200" rtl="0" algn="l">
              <a:lnSpc>
                <a:spcPct val="100000"/>
              </a:lnSpc>
              <a:spcBef>
                <a:spcPts val="0"/>
              </a:spcBef>
              <a:spcAft>
                <a:spcPts val="0"/>
              </a:spcAft>
              <a:buClr>
                <a:srgbClr val="666666"/>
              </a:buClr>
              <a:buSzPts val="1500"/>
              <a:buChar char="●"/>
            </a:pPr>
            <a:r>
              <a:rPr lang="en" sz="2200">
                <a:solidFill>
                  <a:srgbClr val="666666"/>
                </a:solidFill>
              </a:rPr>
              <a:t>Determine how the social costs changes region to region:</a:t>
            </a:r>
            <a:endParaRPr sz="2200">
              <a:solidFill>
                <a:srgbClr val="666666"/>
              </a:solidFill>
            </a:endParaRPr>
          </a:p>
          <a:p>
            <a:pPr indent="-368300" lvl="1" marL="914400" rtl="0" algn="l">
              <a:lnSpc>
                <a:spcPct val="100000"/>
              </a:lnSpc>
              <a:spcBef>
                <a:spcPts val="0"/>
              </a:spcBef>
              <a:spcAft>
                <a:spcPts val="0"/>
              </a:spcAft>
              <a:buClr>
                <a:srgbClr val="666666"/>
              </a:buClr>
              <a:buSzPts val="2200"/>
              <a:buChar char="○"/>
            </a:pPr>
            <a:r>
              <a:rPr lang="en" sz="2200">
                <a:solidFill>
                  <a:srgbClr val="666666"/>
                </a:solidFill>
              </a:rPr>
              <a:t>Compare a rural place in Georgia to Atlanta, Georgia</a:t>
            </a:r>
            <a:endParaRPr sz="2200">
              <a:solidFill>
                <a:srgbClr val="666666"/>
              </a:solidFill>
            </a:endParaRPr>
          </a:p>
          <a:p>
            <a:pPr indent="-368300" lvl="1" marL="914400" rtl="0" algn="l">
              <a:lnSpc>
                <a:spcPct val="100000"/>
              </a:lnSpc>
              <a:spcBef>
                <a:spcPts val="0"/>
              </a:spcBef>
              <a:spcAft>
                <a:spcPts val="0"/>
              </a:spcAft>
              <a:buClr>
                <a:srgbClr val="666666"/>
              </a:buClr>
              <a:buSzPts val="2200"/>
              <a:buChar char="○"/>
            </a:pPr>
            <a:r>
              <a:rPr lang="en" sz="2200">
                <a:solidFill>
                  <a:srgbClr val="666666"/>
                </a:solidFill>
              </a:rPr>
              <a:t>Compare Washington D.C. to  New York City, NY</a:t>
            </a:r>
            <a:endParaRPr sz="2200">
              <a:solidFill>
                <a:srgbClr val="666666"/>
              </a:solidFill>
            </a:endParaRPr>
          </a:p>
          <a:p>
            <a:pPr indent="-368300" lvl="1" marL="914400" rtl="0" algn="l">
              <a:lnSpc>
                <a:spcPct val="100000"/>
              </a:lnSpc>
              <a:spcBef>
                <a:spcPts val="0"/>
              </a:spcBef>
              <a:spcAft>
                <a:spcPts val="0"/>
              </a:spcAft>
              <a:buClr>
                <a:srgbClr val="666666"/>
              </a:buClr>
              <a:buSzPts val="2200"/>
              <a:buChar char="○"/>
            </a:pPr>
            <a:r>
              <a:rPr lang="en" sz="2200">
                <a:solidFill>
                  <a:srgbClr val="666666"/>
                </a:solidFill>
              </a:rPr>
              <a:t>Compare Beijing to New Delhi</a:t>
            </a:r>
            <a:endParaRPr sz="2200">
              <a:solidFill>
                <a:srgbClr val="666666"/>
              </a:solidFill>
            </a:endParaRPr>
          </a:p>
          <a:p>
            <a:pPr indent="-368300" lvl="1" marL="914400" rtl="0" algn="l">
              <a:lnSpc>
                <a:spcPct val="100000"/>
              </a:lnSpc>
              <a:spcBef>
                <a:spcPts val="0"/>
              </a:spcBef>
              <a:spcAft>
                <a:spcPts val="0"/>
              </a:spcAft>
              <a:buClr>
                <a:srgbClr val="666666"/>
              </a:buClr>
              <a:buSzPts val="2200"/>
              <a:buChar char="○"/>
            </a:pPr>
            <a:r>
              <a:rPr lang="en" sz="2200">
                <a:solidFill>
                  <a:srgbClr val="666666"/>
                </a:solidFill>
              </a:rPr>
              <a:t>Compare Mexico to the USA</a:t>
            </a:r>
            <a:endParaRPr sz="2200">
              <a:solidFill>
                <a:srgbClr val="666666"/>
              </a:solidFill>
            </a:endParaRPr>
          </a:p>
          <a:p>
            <a:pPr indent="-368300" lvl="0" marL="457200" rtl="0" algn="l">
              <a:lnSpc>
                <a:spcPct val="100000"/>
              </a:lnSpc>
              <a:spcBef>
                <a:spcPts val="0"/>
              </a:spcBef>
              <a:spcAft>
                <a:spcPts val="0"/>
              </a:spcAft>
              <a:buClr>
                <a:srgbClr val="666666"/>
              </a:buClr>
              <a:buSzPts val="2200"/>
              <a:buChar char="●"/>
            </a:pPr>
            <a:r>
              <a:rPr lang="en" sz="2200">
                <a:solidFill>
                  <a:srgbClr val="666666"/>
                </a:solidFill>
              </a:rPr>
              <a:t>Write a small paragraph addressing the aforementioned topics</a:t>
            </a:r>
            <a:endParaRPr sz="2200">
              <a:solidFill>
                <a:srgbClr val="666666"/>
              </a:solidFill>
            </a:endParaRPr>
          </a:p>
          <a:p>
            <a:pPr indent="-368300" lvl="0" marL="457200" rtl="0" algn="l">
              <a:lnSpc>
                <a:spcPct val="100000"/>
              </a:lnSpc>
              <a:spcBef>
                <a:spcPts val="0"/>
              </a:spcBef>
              <a:spcAft>
                <a:spcPts val="0"/>
              </a:spcAft>
              <a:buClr>
                <a:srgbClr val="666666"/>
              </a:buClr>
              <a:buSzPts val="2200"/>
              <a:buChar char="●"/>
            </a:pPr>
            <a:r>
              <a:rPr lang="en" sz="2200">
                <a:solidFill>
                  <a:srgbClr val="666666"/>
                </a:solidFill>
              </a:rPr>
              <a:t>Bonus: Provide calculations to support your claims</a:t>
            </a:r>
            <a:endParaRPr sz="2200">
              <a:solidFill>
                <a:srgbClr val="666666"/>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09" name="Shape 109"/>
        <p:cNvGrpSpPr/>
        <p:nvPr/>
      </p:nvGrpSpPr>
      <p:grpSpPr>
        <a:xfrm>
          <a:off x="0" y="0"/>
          <a:ext cx="0" cy="0"/>
          <a:chOff x="0" y="0"/>
          <a:chExt cx="0" cy="0"/>
        </a:xfrm>
      </p:grpSpPr>
      <p:sp>
        <p:nvSpPr>
          <p:cNvPr id="110" name="Google Shape;110;p16"/>
          <p:cNvSpPr txBox="1"/>
          <p:nvPr>
            <p:ph type="title"/>
          </p:nvPr>
        </p:nvSpPr>
        <p:spPr>
          <a:xfrm>
            <a:off x="1240022" y="274320"/>
            <a:ext cx="7025400" cy="8916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300"/>
              <a:buFont typeface="Calibri"/>
              <a:buNone/>
            </a:pPr>
            <a:r>
              <a:rPr lang="en" sz="3000"/>
              <a:t>Where do </a:t>
            </a:r>
            <a:r>
              <a:rPr lang="en" sz="3000"/>
              <a:t>Aerosols Come From?</a:t>
            </a:r>
            <a:endParaRPr sz="3000"/>
          </a:p>
        </p:txBody>
      </p:sp>
      <p:sp>
        <p:nvSpPr>
          <p:cNvPr id="111" name="Google Shape;111;p16"/>
          <p:cNvSpPr/>
          <p:nvPr/>
        </p:nvSpPr>
        <p:spPr>
          <a:xfrm>
            <a:off x="1" y="0"/>
            <a:ext cx="1323074" cy="1168659"/>
          </a:xfrm>
          <a:custGeom>
            <a:rect b="b" l="l" r="r" t="t"/>
            <a:pathLst>
              <a:path extrusionOk="0" h="1558212" w="1764099">
                <a:moveTo>
                  <a:pt x="0" y="0"/>
                </a:moveTo>
                <a:lnTo>
                  <a:pt x="1764099" y="0"/>
                </a:lnTo>
                <a:lnTo>
                  <a:pt x="1042087" y="1558212"/>
                </a:lnTo>
                <a:lnTo>
                  <a:pt x="0" y="1558212"/>
                </a:lnTo>
                <a:close/>
              </a:path>
            </a:pathLst>
          </a:custGeom>
          <a:solidFill>
            <a:schemeClr val="accent4"/>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112" name="Google Shape;112;p16"/>
          <p:cNvSpPr/>
          <p:nvPr/>
        </p:nvSpPr>
        <p:spPr>
          <a:xfrm>
            <a:off x="1" y="1268730"/>
            <a:ext cx="9143999" cy="3874770"/>
          </a:xfrm>
          <a:custGeom>
            <a:rect b="b" l="l" r="r" t="t"/>
            <a:pathLst>
              <a:path extrusionOk="0" h="5166360" w="12191999">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0"/>
            </a:srgb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113" name="Google Shape;113;p16"/>
          <p:cNvSpPr/>
          <p:nvPr/>
        </p:nvSpPr>
        <p:spPr>
          <a:xfrm>
            <a:off x="0" y="1268731"/>
            <a:ext cx="728741" cy="1572734"/>
          </a:xfrm>
          <a:custGeom>
            <a:rect b="b" l="l" r="r" t="t"/>
            <a:pathLst>
              <a:path extrusionOk="0" h="2096979" w="971654">
                <a:moveTo>
                  <a:pt x="0" y="0"/>
                </a:moveTo>
                <a:lnTo>
                  <a:pt x="971654" y="0"/>
                </a:lnTo>
                <a:lnTo>
                  <a:pt x="0" y="2096979"/>
                </a:lnTo>
                <a:close/>
              </a:path>
            </a:pathLst>
          </a:custGeom>
          <a:solidFill>
            <a:srgbClr val="404040"/>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114" name="Google Shape;114;p16"/>
          <p:cNvSpPr txBox="1"/>
          <p:nvPr>
            <p:ph type="title"/>
          </p:nvPr>
        </p:nvSpPr>
        <p:spPr>
          <a:xfrm>
            <a:off x="1692150" y="2801250"/>
            <a:ext cx="5759700" cy="809700"/>
          </a:xfrm>
          <a:prstGeom prst="rect">
            <a:avLst/>
          </a:prstGeom>
          <a:noFill/>
          <a:ln>
            <a:noFill/>
          </a:ln>
        </p:spPr>
        <p:txBody>
          <a:bodyPr anchorCtr="0" anchor="ctr" bIns="34275" lIns="68575" spcFirstLastPara="1" rIns="68575" wrap="square" tIns="34275">
            <a:normAutofit/>
          </a:bodyPr>
          <a:lstStyle/>
          <a:p>
            <a:pPr indent="0" lvl="0" marL="0" rtl="0" algn="ctr">
              <a:lnSpc>
                <a:spcPct val="90000"/>
              </a:lnSpc>
              <a:spcBef>
                <a:spcPts val="0"/>
              </a:spcBef>
              <a:spcAft>
                <a:spcPts val="0"/>
              </a:spcAft>
              <a:buClr>
                <a:schemeClr val="dk1"/>
              </a:buClr>
              <a:buSzPts val="3300"/>
              <a:buFont typeface="Calibri"/>
              <a:buNone/>
            </a:pPr>
            <a:r>
              <a:rPr lang="en" sz="2400"/>
              <a:t>Natural</a:t>
            </a:r>
            <a:r>
              <a:rPr lang="en" sz="2400"/>
              <a:t> Sources</a:t>
            </a:r>
            <a:endParaRPr sz="2400"/>
          </a:p>
        </p:txBody>
      </p:sp>
      <p:pic>
        <p:nvPicPr>
          <p:cNvPr id="115" name="Google Shape;115;p16"/>
          <p:cNvPicPr preferRelativeResize="0"/>
          <p:nvPr/>
        </p:nvPicPr>
        <p:blipFill>
          <a:blip r:embed="rId3">
            <a:alphaModFix/>
          </a:blip>
          <a:stretch>
            <a:fillRect/>
          </a:stretch>
        </p:blipFill>
        <p:spPr>
          <a:xfrm>
            <a:off x="393400" y="1440875"/>
            <a:ext cx="2767500" cy="1452945"/>
          </a:xfrm>
          <a:prstGeom prst="rect">
            <a:avLst/>
          </a:prstGeom>
          <a:noFill/>
          <a:ln>
            <a:noFill/>
          </a:ln>
        </p:spPr>
      </p:pic>
      <p:pic>
        <p:nvPicPr>
          <p:cNvPr id="116" name="Google Shape;116;p16"/>
          <p:cNvPicPr preferRelativeResize="0"/>
          <p:nvPr/>
        </p:nvPicPr>
        <p:blipFill>
          <a:blip r:embed="rId4">
            <a:alphaModFix/>
          </a:blip>
          <a:stretch>
            <a:fillRect/>
          </a:stretch>
        </p:blipFill>
        <p:spPr>
          <a:xfrm>
            <a:off x="6129919" y="1268732"/>
            <a:ext cx="2767501" cy="1797242"/>
          </a:xfrm>
          <a:prstGeom prst="rect">
            <a:avLst/>
          </a:prstGeom>
          <a:noFill/>
          <a:ln>
            <a:noFill/>
          </a:ln>
        </p:spPr>
      </p:pic>
      <p:pic>
        <p:nvPicPr>
          <p:cNvPr id="117" name="Google Shape;117;p16"/>
          <p:cNvPicPr preferRelativeResize="0"/>
          <p:nvPr/>
        </p:nvPicPr>
        <p:blipFill>
          <a:blip r:embed="rId5">
            <a:alphaModFix/>
          </a:blip>
          <a:stretch>
            <a:fillRect/>
          </a:stretch>
        </p:blipFill>
        <p:spPr>
          <a:xfrm>
            <a:off x="557800" y="3180625"/>
            <a:ext cx="2438701" cy="1829026"/>
          </a:xfrm>
          <a:prstGeom prst="rect">
            <a:avLst/>
          </a:prstGeom>
          <a:noFill/>
          <a:ln>
            <a:noFill/>
          </a:ln>
        </p:spPr>
      </p:pic>
      <p:pic>
        <p:nvPicPr>
          <p:cNvPr id="118" name="Google Shape;118;p16"/>
          <p:cNvPicPr preferRelativeResize="0"/>
          <p:nvPr/>
        </p:nvPicPr>
        <p:blipFill>
          <a:blip r:embed="rId6">
            <a:alphaModFix/>
          </a:blip>
          <a:stretch>
            <a:fillRect/>
          </a:stretch>
        </p:blipFill>
        <p:spPr>
          <a:xfrm flipH="1">
            <a:off x="6129924" y="3555626"/>
            <a:ext cx="2767501" cy="1454024"/>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22" name="Shape 422"/>
        <p:cNvGrpSpPr/>
        <p:nvPr/>
      </p:nvGrpSpPr>
      <p:grpSpPr>
        <a:xfrm>
          <a:off x="0" y="0"/>
          <a:ext cx="0" cy="0"/>
          <a:chOff x="0" y="0"/>
          <a:chExt cx="0" cy="0"/>
        </a:xfrm>
      </p:grpSpPr>
      <p:sp>
        <p:nvSpPr>
          <p:cNvPr id="423" name="Google Shape;423;p43"/>
          <p:cNvSpPr txBox="1"/>
          <p:nvPr>
            <p:ph type="title"/>
          </p:nvPr>
        </p:nvSpPr>
        <p:spPr>
          <a:xfrm>
            <a:off x="628650" y="273844"/>
            <a:ext cx="7886700" cy="9942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
              <a:t>ELementary- Middle school</a:t>
            </a:r>
            <a:endParaRPr/>
          </a:p>
        </p:txBody>
      </p:sp>
      <p:sp>
        <p:nvSpPr>
          <p:cNvPr id="424" name="Google Shape;424;p43"/>
          <p:cNvSpPr txBox="1"/>
          <p:nvPr>
            <p:ph idx="1" type="body"/>
          </p:nvPr>
        </p:nvSpPr>
        <p:spPr>
          <a:xfrm>
            <a:off x="628650" y="1369219"/>
            <a:ext cx="7886700" cy="3263400"/>
          </a:xfrm>
          <a:prstGeom prst="rect">
            <a:avLst/>
          </a:prstGeom>
        </p:spPr>
        <p:txBody>
          <a:bodyPr anchorCtr="0" anchor="t" bIns="34275" lIns="68575" spcFirstLastPara="1" rIns="68575" wrap="square" tIns="34275">
            <a:normAutofit/>
          </a:bodyPr>
          <a:lstStyle/>
          <a:p>
            <a:pPr indent="-317500" lvl="0" marL="457200" rtl="0" algn="l">
              <a:spcBef>
                <a:spcPts val="800"/>
              </a:spcBef>
              <a:spcAft>
                <a:spcPts val="0"/>
              </a:spcAft>
              <a:buSzPts val="1400"/>
              <a:buChar char="●"/>
            </a:pPr>
            <a:r>
              <a:rPr lang="en" u="sng">
                <a:solidFill>
                  <a:schemeClr val="hlink"/>
                </a:solidFill>
                <a:hlinkClick r:id="rId3"/>
              </a:rPr>
              <a:t>Exercise 1</a:t>
            </a:r>
            <a:endParaRPr/>
          </a:p>
          <a:p>
            <a:pPr indent="0" lvl="0" marL="0" rtl="0" algn="l">
              <a:spcBef>
                <a:spcPts val="1200"/>
              </a:spcBef>
              <a:spcAft>
                <a:spcPts val="0"/>
              </a:spcAft>
              <a:buNone/>
            </a:pPr>
            <a:r>
              <a:t/>
            </a:r>
            <a:endParaRPr/>
          </a:p>
          <a:p>
            <a:pPr indent="-317500" lvl="0" marL="457200" rtl="0" algn="l">
              <a:spcBef>
                <a:spcPts val="1200"/>
              </a:spcBef>
              <a:spcAft>
                <a:spcPts val="0"/>
              </a:spcAft>
              <a:buSzPts val="1400"/>
              <a:buChar char="●"/>
            </a:pPr>
            <a:r>
              <a:rPr lang="en" u="sng">
                <a:solidFill>
                  <a:schemeClr val="hlink"/>
                </a:solidFill>
                <a:hlinkClick r:id="rId4"/>
              </a:rPr>
              <a:t>Group of Exercises</a:t>
            </a:r>
            <a:endParaRPr/>
          </a:p>
          <a:p>
            <a:pPr indent="0" lvl="0" marL="457200" rtl="0" algn="l">
              <a:spcBef>
                <a:spcPts val="1200"/>
              </a:spcBef>
              <a:spcAft>
                <a:spcPts val="0"/>
              </a:spcAft>
              <a:buNone/>
            </a:pPr>
            <a:r>
              <a:t/>
            </a:r>
            <a:endParaRPr/>
          </a:p>
          <a:p>
            <a:pPr indent="0" lvl="0" marL="0" rtl="0" algn="l">
              <a:spcBef>
                <a:spcPts val="1200"/>
              </a:spcBef>
              <a:spcAft>
                <a:spcPts val="1200"/>
              </a:spcAft>
              <a:buNone/>
            </a:pPr>
            <a:r>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22" name="Shape 122"/>
        <p:cNvGrpSpPr/>
        <p:nvPr/>
      </p:nvGrpSpPr>
      <p:grpSpPr>
        <a:xfrm>
          <a:off x="0" y="0"/>
          <a:ext cx="0" cy="0"/>
          <a:chOff x="0" y="0"/>
          <a:chExt cx="0" cy="0"/>
        </a:xfrm>
      </p:grpSpPr>
      <p:sp>
        <p:nvSpPr>
          <p:cNvPr id="123" name="Google Shape;123;p17"/>
          <p:cNvSpPr txBox="1"/>
          <p:nvPr>
            <p:ph type="title"/>
          </p:nvPr>
        </p:nvSpPr>
        <p:spPr>
          <a:xfrm>
            <a:off x="1240022" y="274320"/>
            <a:ext cx="7025400" cy="891600"/>
          </a:xfrm>
          <a:prstGeom prst="rect">
            <a:avLst/>
          </a:prstGeom>
          <a:noFill/>
          <a:ln>
            <a:noFill/>
          </a:ln>
        </p:spPr>
        <p:txBody>
          <a:bodyPr anchorCtr="0" anchor="ctr" bIns="34275" lIns="68575" spcFirstLastPara="1" rIns="68575" wrap="square" tIns="34275">
            <a:normAutofit fontScale="90000"/>
          </a:bodyPr>
          <a:lstStyle/>
          <a:p>
            <a:pPr indent="0" lvl="0" marL="0" rtl="0" algn="l">
              <a:spcBef>
                <a:spcPts val="0"/>
              </a:spcBef>
              <a:spcAft>
                <a:spcPts val="0"/>
              </a:spcAft>
              <a:buClr>
                <a:schemeClr val="dk1"/>
              </a:buClr>
              <a:buSzPct val="110000"/>
              <a:buFont typeface="Calibri"/>
              <a:buNone/>
            </a:pPr>
            <a:r>
              <a:t/>
            </a:r>
            <a:endParaRPr sz="3000"/>
          </a:p>
          <a:p>
            <a:pPr indent="0" lvl="0" marL="0" rtl="0" algn="l">
              <a:spcBef>
                <a:spcPts val="0"/>
              </a:spcBef>
              <a:spcAft>
                <a:spcPts val="0"/>
              </a:spcAft>
              <a:buClr>
                <a:schemeClr val="dk1"/>
              </a:buClr>
              <a:buSzPct val="110000"/>
              <a:buFont typeface="Calibri"/>
              <a:buNone/>
            </a:pPr>
            <a:r>
              <a:rPr lang="en" sz="3000"/>
              <a:t>Where do Aerosols Come From?</a:t>
            </a:r>
            <a:endParaRPr sz="3000"/>
          </a:p>
          <a:p>
            <a:pPr indent="0" lvl="0" marL="0" rtl="0" algn="l">
              <a:lnSpc>
                <a:spcPct val="90000"/>
              </a:lnSpc>
              <a:spcBef>
                <a:spcPts val="0"/>
              </a:spcBef>
              <a:spcAft>
                <a:spcPts val="0"/>
              </a:spcAft>
              <a:buClr>
                <a:schemeClr val="dk1"/>
              </a:buClr>
              <a:buSzPct val="110000"/>
              <a:buFont typeface="Calibri"/>
              <a:buNone/>
            </a:pPr>
            <a:r>
              <a:t/>
            </a:r>
            <a:endParaRPr sz="3000"/>
          </a:p>
        </p:txBody>
      </p:sp>
      <p:sp>
        <p:nvSpPr>
          <p:cNvPr id="124" name="Google Shape;124;p17"/>
          <p:cNvSpPr/>
          <p:nvPr/>
        </p:nvSpPr>
        <p:spPr>
          <a:xfrm>
            <a:off x="1" y="0"/>
            <a:ext cx="1323074" cy="1168659"/>
          </a:xfrm>
          <a:custGeom>
            <a:rect b="b" l="l" r="r" t="t"/>
            <a:pathLst>
              <a:path extrusionOk="0" h="1558212" w="1764099">
                <a:moveTo>
                  <a:pt x="0" y="0"/>
                </a:moveTo>
                <a:lnTo>
                  <a:pt x="1764099" y="0"/>
                </a:lnTo>
                <a:lnTo>
                  <a:pt x="1042087" y="1558212"/>
                </a:lnTo>
                <a:lnTo>
                  <a:pt x="0" y="1558212"/>
                </a:lnTo>
                <a:close/>
              </a:path>
            </a:pathLst>
          </a:custGeom>
          <a:solidFill>
            <a:schemeClr val="accent4"/>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125" name="Google Shape;125;p17"/>
          <p:cNvSpPr/>
          <p:nvPr/>
        </p:nvSpPr>
        <p:spPr>
          <a:xfrm>
            <a:off x="1" y="1268730"/>
            <a:ext cx="9143999" cy="3874770"/>
          </a:xfrm>
          <a:custGeom>
            <a:rect b="b" l="l" r="r" t="t"/>
            <a:pathLst>
              <a:path extrusionOk="0" h="5166360" w="12191999">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0"/>
            </a:srgb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126" name="Google Shape;126;p17"/>
          <p:cNvSpPr/>
          <p:nvPr/>
        </p:nvSpPr>
        <p:spPr>
          <a:xfrm>
            <a:off x="0" y="1268731"/>
            <a:ext cx="728741" cy="1572734"/>
          </a:xfrm>
          <a:custGeom>
            <a:rect b="b" l="l" r="r" t="t"/>
            <a:pathLst>
              <a:path extrusionOk="0" h="2096979" w="971654">
                <a:moveTo>
                  <a:pt x="0" y="0"/>
                </a:moveTo>
                <a:lnTo>
                  <a:pt x="971654" y="0"/>
                </a:lnTo>
                <a:lnTo>
                  <a:pt x="0" y="2096979"/>
                </a:lnTo>
                <a:close/>
              </a:path>
            </a:pathLst>
          </a:custGeom>
          <a:solidFill>
            <a:srgbClr val="404040"/>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127" name="Google Shape;127;p17"/>
          <p:cNvSpPr txBox="1"/>
          <p:nvPr>
            <p:ph type="title"/>
          </p:nvPr>
        </p:nvSpPr>
        <p:spPr>
          <a:xfrm>
            <a:off x="1872875" y="2801263"/>
            <a:ext cx="5759700" cy="809700"/>
          </a:xfrm>
          <a:prstGeom prst="rect">
            <a:avLst/>
          </a:prstGeom>
          <a:noFill/>
          <a:ln>
            <a:noFill/>
          </a:ln>
        </p:spPr>
        <p:txBody>
          <a:bodyPr anchorCtr="0" anchor="ctr" bIns="34275" lIns="68575" spcFirstLastPara="1" rIns="68575" wrap="square" tIns="34275">
            <a:normAutofit/>
          </a:bodyPr>
          <a:lstStyle/>
          <a:p>
            <a:pPr indent="0" lvl="0" marL="0" rtl="0" algn="ctr">
              <a:lnSpc>
                <a:spcPct val="90000"/>
              </a:lnSpc>
              <a:spcBef>
                <a:spcPts val="0"/>
              </a:spcBef>
              <a:spcAft>
                <a:spcPts val="0"/>
              </a:spcAft>
              <a:buClr>
                <a:schemeClr val="dk1"/>
              </a:buClr>
              <a:buSzPts val="3300"/>
              <a:buFont typeface="Calibri"/>
              <a:buNone/>
            </a:pPr>
            <a:r>
              <a:rPr lang="en" sz="2400"/>
              <a:t>Anthropogenic</a:t>
            </a:r>
            <a:r>
              <a:rPr lang="en" sz="2400"/>
              <a:t> Sources</a:t>
            </a:r>
            <a:endParaRPr sz="2400"/>
          </a:p>
        </p:txBody>
      </p:sp>
      <p:pic>
        <p:nvPicPr>
          <p:cNvPr id="128" name="Google Shape;128;p17"/>
          <p:cNvPicPr preferRelativeResize="0"/>
          <p:nvPr/>
        </p:nvPicPr>
        <p:blipFill>
          <a:blip r:embed="rId3">
            <a:alphaModFix/>
          </a:blip>
          <a:stretch>
            <a:fillRect/>
          </a:stretch>
        </p:blipFill>
        <p:spPr>
          <a:xfrm>
            <a:off x="591473" y="1378500"/>
            <a:ext cx="2542377" cy="1432325"/>
          </a:xfrm>
          <a:prstGeom prst="rect">
            <a:avLst/>
          </a:prstGeom>
          <a:noFill/>
          <a:ln>
            <a:noFill/>
          </a:ln>
        </p:spPr>
      </p:pic>
      <p:pic>
        <p:nvPicPr>
          <p:cNvPr id="129" name="Google Shape;129;p17"/>
          <p:cNvPicPr preferRelativeResize="0"/>
          <p:nvPr/>
        </p:nvPicPr>
        <p:blipFill>
          <a:blip r:embed="rId4">
            <a:alphaModFix/>
          </a:blip>
          <a:stretch>
            <a:fillRect/>
          </a:stretch>
        </p:blipFill>
        <p:spPr>
          <a:xfrm>
            <a:off x="3571433" y="3711173"/>
            <a:ext cx="2362592" cy="1432325"/>
          </a:xfrm>
          <a:prstGeom prst="rect">
            <a:avLst/>
          </a:prstGeom>
          <a:noFill/>
          <a:ln>
            <a:noFill/>
          </a:ln>
        </p:spPr>
      </p:pic>
      <p:pic>
        <p:nvPicPr>
          <p:cNvPr id="130" name="Google Shape;130;p17"/>
          <p:cNvPicPr preferRelativeResize="0"/>
          <p:nvPr/>
        </p:nvPicPr>
        <p:blipFill>
          <a:blip r:embed="rId5">
            <a:alphaModFix/>
          </a:blip>
          <a:stretch>
            <a:fillRect/>
          </a:stretch>
        </p:blipFill>
        <p:spPr>
          <a:xfrm>
            <a:off x="5933969" y="1338950"/>
            <a:ext cx="3183006" cy="1432324"/>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34" name="Shape 134"/>
        <p:cNvGrpSpPr/>
        <p:nvPr/>
      </p:nvGrpSpPr>
      <p:grpSpPr>
        <a:xfrm>
          <a:off x="0" y="0"/>
          <a:ext cx="0" cy="0"/>
          <a:chOff x="0" y="0"/>
          <a:chExt cx="0" cy="0"/>
        </a:xfrm>
      </p:grpSpPr>
      <p:sp>
        <p:nvSpPr>
          <p:cNvPr id="135" name="Google Shape;135;p18"/>
          <p:cNvSpPr txBox="1"/>
          <p:nvPr>
            <p:ph type="title"/>
          </p:nvPr>
        </p:nvSpPr>
        <p:spPr>
          <a:xfrm>
            <a:off x="1240022" y="274320"/>
            <a:ext cx="7025400" cy="8916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300"/>
              <a:buFont typeface="Calibri"/>
              <a:buNone/>
            </a:pPr>
            <a:r>
              <a:rPr lang="en" sz="3000"/>
              <a:t>Aerosols Compared To a Human Hair</a:t>
            </a:r>
            <a:endParaRPr sz="3000"/>
          </a:p>
        </p:txBody>
      </p:sp>
      <p:sp>
        <p:nvSpPr>
          <p:cNvPr id="136" name="Google Shape;136;p18"/>
          <p:cNvSpPr/>
          <p:nvPr/>
        </p:nvSpPr>
        <p:spPr>
          <a:xfrm>
            <a:off x="1" y="0"/>
            <a:ext cx="1323074" cy="1168659"/>
          </a:xfrm>
          <a:custGeom>
            <a:rect b="b" l="l" r="r" t="t"/>
            <a:pathLst>
              <a:path extrusionOk="0" h="1558212" w="1764099">
                <a:moveTo>
                  <a:pt x="0" y="0"/>
                </a:moveTo>
                <a:lnTo>
                  <a:pt x="1764099" y="0"/>
                </a:lnTo>
                <a:lnTo>
                  <a:pt x="1042087" y="1558212"/>
                </a:lnTo>
                <a:lnTo>
                  <a:pt x="0" y="1558212"/>
                </a:lnTo>
                <a:close/>
              </a:path>
            </a:pathLst>
          </a:custGeom>
          <a:solidFill>
            <a:schemeClr val="accent4"/>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137" name="Google Shape;137;p18"/>
          <p:cNvSpPr/>
          <p:nvPr/>
        </p:nvSpPr>
        <p:spPr>
          <a:xfrm>
            <a:off x="1" y="1268730"/>
            <a:ext cx="9143999" cy="3874770"/>
          </a:xfrm>
          <a:custGeom>
            <a:rect b="b" l="l" r="r" t="t"/>
            <a:pathLst>
              <a:path extrusionOk="0" h="5166360" w="12191999">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0"/>
            </a:srgb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138" name="Google Shape;138;p18"/>
          <p:cNvSpPr/>
          <p:nvPr/>
        </p:nvSpPr>
        <p:spPr>
          <a:xfrm>
            <a:off x="0" y="1268731"/>
            <a:ext cx="728741" cy="1572734"/>
          </a:xfrm>
          <a:custGeom>
            <a:rect b="b" l="l" r="r" t="t"/>
            <a:pathLst>
              <a:path extrusionOk="0" h="2096979" w="971654">
                <a:moveTo>
                  <a:pt x="0" y="0"/>
                </a:moveTo>
                <a:lnTo>
                  <a:pt x="971654" y="0"/>
                </a:lnTo>
                <a:lnTo>
                  <a:pt x="0" y="2096979"/>
                </a:lnTo>
                <a:close/>
              </a:path>
            </a:pathLst>
          </a:custGeom>
          <a:solidFill>
            <a:srgbClr val="404040"/>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pic>
        <p:nvPicPr>
          <p:cNvPr id="139" name="Google Shape;139;p18"/>
          <p:cNvPicPr preferRelativeResize="0"/>
          <p:nvPr/>
        </p:nvPicPr>
        <p:blipFill>
          <a:blip r:embed="rId3">
            <a:alphaModFix/>
          </a:blip>
          <a:stretch>
            <a:fillRect/>
          </a:stretch>
        </p:blipFill>
        <p:spPr>
          <a:xfrm>
            <a:off x="2265464" y="1470125"/>
            <a:ext cx="4974523" cy="3471976"/>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43" name="Shape 143"/>
        <p:cNvGrpSpPr/>
        <p:nvPr/>
      </p:nvGrpSpPr>
      <p:grpSpPr>
        <a:xfrm>
          <a:off x="0" y="0"/>
          <a:ext cx="0" cy="0"/>
          <a:chOff x="0" y="0"/>
          <a:chExt cx="0" cy="0"/>
        </a:xfrm>
      </p:grpSpPr>
      <p:sp>
        <p:nvSpPr>
          <p:cNvPr id="144" name="Google Shape;144;p19"/>
          <p:cNvSpPr txBox="1"/>
          <p:nvPr>
            <p:ph type="title"/>
          </p:nvPr>
        </p:nvSpPr>
        <p:spPr>
          <a:xfrm>
            <a:off x="1240022" y="274320"/>
            <a:ext cx="7025400" cy="8916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300"/>
              <a:buFont typeface="Calibri"/>
              <a:buNone/>
            </a:pPr>
            <a:r>
              <a:rPr lang="en" sz="3000"/>
              <a:t>Why Do We Care About Aerosols ?</a:t>
            </a:r>
            <a:endParaRPr sz="3000"/>
          </a:p>
        </p:txBody>
      </p:sp>
      <p:sp>
        <p:nvSpPr>
          <p:cNvPr id="145" name="Google Shape;145;p19"/>
          <p:cNvSpPr/>
          <p:nvPr/>
        </p:nvSpPr>
        <p:spPr>
          <a:xfrm>
            <a:off x="1" y="0"/>
            <a:ext cx="1323074" cy="1168659"/>
          </a:xfrm>
          <a:custGeom>
            <a:rect b="b" l="l" r="r" t="t"/>
            <a:pathLst>
              <a:path extrusionOk="0" h="1558212" w="1764099">
                <a:moveTo>
                  <a:pt x="0" y="0"/>
                </a:moveTo>
                <a:lnTo>
                  <a:pt x="1764099" y="0"/>
                </a:lnTo>
                <a:lnTo>
                  <a:pt x="1042087" y="1558212"/>
                </a:lnTo>
                <a:lnTo>
                  <a:pt x="0" y="1558212"/>
                </a:lnTo>
                <a:close/>
              </a:path>
            </a:pathLst>
          </a:custGeom>
          <a:solidFill>
            <a:schemeClr val="accent4"/>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146" name="Google Shape;146;p19"/>
          <p:cNvSpPr/>
          <p:nvPr/>
        </p:nvSpPr>
        <p:spPr>
          <a:xfrm>
            <a:off x="1" y="1268730"/>
            <a:ext cx="9143999" cy="3874770"/>
          </a:xfrm>
          <a:custGeom>
            <a:rect b="b" l="l" r="r" t="t"/>
            <a:pathLst>
              <a:path extrusionOk="0" h="5166360" w="12191999">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0"/>
            </a:srgb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147" name="Google Shape;147;p19"/>
          <p:cNvSpPr/>
          <p:nvPr/>
        </p:nvSpPr>
        <p:spPr>
          <a:xfrm>
            <a:off x="0" y="1268731"/>
            <a:ext cx="728741" cy="1572734"/>
          </a:xfrm>
          <a:custGeom>
            <a:rect b="b" l="l" r="r" t="t"/>
            <a:pathLst>
              <a:path extrusionOk="0" h="2096979" w="971654">
                <a:moveTo>
                  <a:pt x="0" y="0"/>
                </a:moveTo>
                <a:lnTo>
                  <a:pt x="971654" y="0"/>
                </a:lnTo>
                <a:lnTo>
                  <a:pt x="0" y="2096979"/>
                </a:lnTo>
                <a:close/>
              </a:path>
            </a:pathLst>
          </a:custGeom>
          <a:solidFill>
            <a:srgbClr val="404040"/>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pic>
        <p:nvPicPr>
          <p:cNvPr id="148" name="Google Shape;148;p19"/>
          <p:cNvPicPr preferRelativeResize="0"/>
          <p:nvPr/>
        </p:nvPicPr>
        <p:blipFill>
          <a:blip r:embed="rId3">
            <a:alphaModFix/>
          </a:blip>
          <a:stretch>
            <a:fillRect/>
          </a:stretch>
        </p:blipFill>
        <p:spPr>
          <a:xfrm>
            <a:off x="2616800" y="1720375"/>
            <a:ext cx="4490975" cy="3269950"/>
          </a:xfrm>
          <a:prstGeom prst="rect">
            <a:avLst/>
          </a:prstGeom>
          <a:noFill/>
          <a:ln>
            <a:noFill/>
          </a:ln>
        </p:spPr>
      </p:pic>
      <p:pic>
        <p:nvPicPr>
          <p:cNvPr id="149" name="Google Shape;149;p19"/>
          <p:cNvPicPr preferRelativeResize="0"/>
          <p:nvPr/>
        </p:nvPicPr>
        <p:blipFill rotWithShape="1">
          <a:blip r:embed="rId4">
            <a:alphaModFix/>
          </a:blip>
          <a:srcRect b="501276" l="69290" r="-43900" t="-463523"/>
          <a:stretch/>
        </p:blipFill>
        <p:spPr>
          <a:xfrm>
            <a:off x="7826800" y="2841475"/>
            <a:ext cx="1826075" cy="217625"/>
          </a:xfrm>
          <a:prstGeom prst="rect">
            <a:avLst/>
          </a:prstGeom>
          <a:noFill/>
          <a:ln>
            <a:noFill/>
          </a:ln>
        </p:spPr>
      </p:pic>
      <p:sp>
        <p:nvSpPr>
          <p:cNvPr id="150" name="Google Shape;150;p19"/>
          <p:cNvSpPr txBox="1"/>
          <p:nvPr>
            <p:ph type="title"/>
          </p:nvPr>
        </p:nvSpPr>
        <p:spPr>
          <a:xfrm>
            <a:off x="4896900" y="4714325"/>
            <a:ext cx="1597200" cy="276000"/>
          </a:xfrm>
          <a:prstGeom prst="rect">
            <a:avLst/>
          </a:prstGeom>
          <a:noFill/>
          <a:ln>
            <a:noFill/>
          </a:ln>
        </p:spPr>
        <p:txBody>
          <a:bodyPr anchorCtr="0" anchor="t" bIns="34275" lIns="68575" spcFirstLastPara="1" rIns="68575" wrap="square" tIns="34275">
            <a:normAutofit fontScale="90000"/>
          </a:bodyPr>
          <a:lstStyle/>
          <a:p>
            <a:pPr indent="0" lvl="0" marL="0" rtl="0" algn="ctr">
              <a:lnSpc>
                <a:spcPct val="115000"/>
              </a:lnSpc>
              <a:spcBef>
                <a:spcPts val="0"/>
              </a:spcBef>
              <a:spcAft>
                <a:spcPts val="0"/>
              </a:spcAft>
              <a:buClr>
                <a:schemeClr val="dk1"/>
              </a:buClr>
              <a:buSzPct val="110000"/>
              <a:buFont typeface="Arial"/>
              <a:buNone/>
            </a:pPr>
            <a:r>
              <a:rPr lang="en" sz="1000"/>
              <a:t>Utah Department of Health</a:t>
            </a:r>
            <a:endParaRPr sz="1000"/>
          </a:p>
          <a:p>
            <a:pPr indent="0" lvl="0" marL="0" rtl="0" algn="l">
              <a:lnSpc>
                <a:spcPct val="90000"/>
              </a:lnSpc>
              <a:spcBef>
                <a:spcPts val="0"/>
              </a:spcBef>
              <a:spcAft>
                <a:spcPts val="0"/>
              </a:spcAft>
              <a:buClr>
                <a:schemeClr val="dk1"/>
              </a:buClr>
              <a:buSzPct val="110000"/>
              <a:buFont typeface="Calibri"/>
              <a:buNone/>
            </a:pPr>
            <a:r>
              <a:t/>
            </a:r>
            <a:endParaRPr sz="3000"/>
          </a:p>
        </p:txBody>
      </p:sp>
      <p:sp>
        <p:nvSpPr>
          <p:cNvPr id="151" name="Google Shape;151;p19"/>
          <p:cNvSpPr txBox="1"/>
          <p:nvPr>
            <p:ph type="title"/>
          </p:nvPr>
        </p:nvSpPr>
        <p:spPr>
          <a:xfrm>
            <a:off x="1349585" y="1125445"/>
            <a:ext cx="7025400" cy="891600"/>
          </a:xfrm>
          <a:prstGeom prst="rect">
            <a:avLst/>
          </a:prstGeom>
          <a:noFill/>
          <a:ln>
            <a:noFill/>
          </a:ln>
        </p:spPr>
        <p:txBody>
          <a:bodyPr anchorCtr="0" anchor="ctr" bIns="34275" lIns="68575" spcFirstLastPara="1" rIns="68575" wrap="square" tIns="34275">
            <a:normAutofit/>
          </a:bodyPr>
          <a:lstStyle/>
          <a:p>
            <a:pPr indent="0" lvl="0" marL="0" rtl="0" algn="ctr">
              <a:lnSpc>
                <a:spcPct val="90000"/>
              </a:lnSpc>
              <a:spcBef>
                <a:spcPts val="0"/>
              </a:spcBef>
              <a:spcAft>
                <a:spcPts val="0"/>
              </a:spcAft>
              <a:buClr>
                <a:schemeClr val="dk1"/>
              </a:buClr>
              <a:buSzPts val="3300"/>
              <a:buFont typeface="Calibri"/>
              <a:buNone/>
            </a:pPr>
            <a:r>
              <a:rPr lang="en" sz="2000"/>
              <a:t>They Affect Our Health</a:t>
            </a:r>
            <a:endParaRPr sz="2000"/>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55" name="Shape 155"/>
        <p:cNvGrpSpPr/>
        <p:nvPr/>
      </p:nvGrpSpPr>
      <p:grpSpPr>
        <a:xfrm>
          <a:off x="0" y="0"/>
          <a:ext cx="0" cy="0"/>
          <a:chOff x="0" y="0"/>
          <a:chExt cx="0" cy="0"/>
        </a:xfrm>
      </p:grpSpPr>
      <p:sp>
        <p:nvSpPr>
          <p:cNvPr id="156" name="Google Shape;156;p20"/>
          <p:cNvSpPr txBox="1"/>
          <p:nvPr>
            <p:ph type="title"/>
          </p:nvPr>
        </p:nvSpPr>
        <p:spPr>
          <a:xfrm>
            <a:off x="1240022" y="274320"/>
            <a:ext cx="7025400" cy="8916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300"/>
              <a:buFont typeface="Calibri"/>
              <a:buNone/>
            </a:pPr>
            <a:r>
              <a:rPr lang="en" sz="3000"/>
              <a:t>Why Do We Care About Aerosols ?</a:t>
            </a:r>
            <a:endParaRPr sz="3000"/>
          </a:p>
        </p:txBody>
      </p:sp>
      <p:sp>
        <p:nvSpPr>
          <p:cNvPr id="157" name="Google Shape;157;p20"/>
          <p:cNvSpPr/>
          <p:nvPr/>
        </p:nvSpPr>
        <p:spPr>
          <a:xfrm>
            <a:off x="1" y="0"/>
            <a:ext cx="1323074" cy="1168659"/>
          </a:xfrm>
          <a:custGeom>
            <a:rect b="b" l="l" r="r" t="t"/>
            <a:pathLst>
              <a:path extrusionOk="0" h="1558212" w="1764099">
                <a:moveTo>
                  <a:pt x="0" y="0"/>
                </a:moveTo>
                <a:lnTo>
                  <a:pt x="1764099" y="0"/>
                </a:lnTo>
                <a:lnTo>
                  <a:pt x="1042087" y="1558212"/>
                </a:lnTo>
                <a:lnTo>
                  <a:pt x="0" y="1558212"/>
                </a:lnTo>
                <a:close/>
              </a:path>
            </a:pathLst>
          </a:custGeom>
          <a:solidFill>
            <a:schemeClr val="accent4"/>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158" name="Google Shape;158;p20"/>
          <p:cNvSpPr/>
          <p:nvPr/>
        </p:nvSpPr>
        <p:spPr>
          <a:xfrm>
            <a:off x="1" y="1268730"/>
            <a:ext cx="9143999" cy="3874770"/>
          </a:xfrm>
          <a:custGeom>
            <a:rect b="b" l="l" r="r" t="t"/>
            <a:pathLst>
              <a:path extrusionOk="0" h="5166360" w="12191999">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0"/>
            </a:srgb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159" name="Google Shape;159;p20"/>
          <p:cNvSpPr/>
          <p:nvPr/>
        </p:nvSpPr>
        <p:spPr>
          <a:xfrm>
            <a:off x="0" y="1268731"/>
            <a:ext cx="728741" cy="1572734"/>
          </a:xfrm>
          <a:custGeom>
            <a:rect b="b" l="l" r="r" t="t"/>
            <a:pathLst>
              <a:path extrusionOk="0" h="2096979" w="971654">
                <a:moveTo>
                  <a:pt x="0" y="0"/>
                </a:moveTo>
                <a:lnTo>
                  <a:pt x="971654" y="0"/>
                </a:lnTo>
                <a:lnTo>
                  <a:pt x="0" y="2096979"/>
                </a:lnTo>
                <a:close/>
              </a:path>
            </a:pathLst>
          </a:custGeom>
          <a:solidFill>
            <a:srgbClr val="404040"/>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pic>
        <p:nvPicPr>
          <p:cNvPr id="160" name="Google Shape;160;p20"/>
          <p:cNvPicPr preferRelativeResize="0"/>
          <p:nvPr/>
        </p:nvPicPr>
        <p:blipFill rotWithShape="1">
          <a:blip r:embed="rId3">
            <a:alphaModFix/>
          </a:blip>
          <a:srcRect b="501276" l="69290" r="-43900" t="-463523"/>
          <a:stretch/>
        </p:blipFill>
        <p:spPr>
          <a:xfrm>
            <a:off x="7826800" y="2841475"/>
            <a:ext cx="1826075" cy="217625"/>
          </a:xfrm>
          <a:prstGeom prst="rect">
            <a:avLst/>
          </a:prstGeom>
          <a:noFill/>
          <a:ln>
            <a:noFill/>
          </a:ln>
        </p:spPr>
      </p:pic>
      <p:sp>
        <p:nvSpPr>
          <p:cNvPr id="161" name="Google Shape;161;p20"/>
          <p:cNvSpPr txBox="1"/>
          <p:nvPr>
            <p:ph type="title"/>
          </p:nvPr>
        </p:nvSpPr>
        <p:spPr>
          <a:xfrm>
            <a:off x="1349585" y="1125445"/>
            <a:ext cx="7025400" cy="891600"/>
          </a:xfrm>
          <a:prstGeom prst="rect">
            <a:avLst/>
          </a:prstGeom>
          <a:noFill/>
          <a:ln>
            <a:noFill/>
          </a:ln>
        </p:spPr>
        <p:txBody>
          <a:bodyPr anchorCtr="0" anchor="ctr" bIns="34275" lIns="68575" spcFirstLastPara="1" rIns="68575" wrap="square" tIns="34275">
            <a:normAutofit/>
          </a:bodyPr>
          <a:lstStyle/>
          <a:p>
            <a:pPr indent="0" lvl="0" marL="0" rtl="0" algn="ctr">
              <a:lnSpc>
                <a:spcPct val="90000"/>
              </a:lnSpc>
              <a:spcBef>
                <a:spcPts val="0"/>
              </a:spcBef>
              <a:spcAft>
                <a:spcPts val="0"/>
              </a:spcAft>
              <a:buClr>
                <a:schemeClr val="dk1"/>
              </a:buClr>
              <a:buSzPts val="3300"/>
              <a:buFont typeface="Calibri"/>
              <a:buNone/>
            </a:pPr>
            <a:r>
              <a:rPr lang="en" sz="2000"/>
              <a:t>They Affect Our Climate</a:t>
            </a:r>
            <a:endParaRPr sz="2000"/>
          </a:p>
        </p:txBody>
      </p:sp>
      <p:pic>
        <p:nvPicPr>
          <p:cNvPr id="162" name="Google Shape;162;p20"/>
          <p:cNvPicPr preferRelativeResize="0"/>
          <p:nvPr/>
        </p:nvPicPr>
        <p:blipFill>
          <a:blip r:embed="rId4">
            <a:alphaModFix/>
          </a:blip>
          <a:stretch>
            <a:fillRect/>
          </a:stretch>
        </p:blipFill>
        <p:spPr>
          <a:xfrm>
            <a:off x="2726625" y="1696875"/>
            <a:ext cx="4271300" cy="333505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66" name="Shape 166"/>
        <p:cNvGrpSpPr/>
        <p:nvPr/>
      </p:nvGrpSpPr>
      <p:grpSpPr>
        <a:xfrm>
          <a:off x="0" y="0"/>
          <a:ext cx="0" cy="0"/>
          <a:chOff x="0" y="0"/>
          <a:chExt cx="0" cy="0"/>
        </a:xfrm>
      </p:grpSpPr>
      <p:sp>
        <p:nvSpPr>
          <p:cNvPr id="167" name="Google Shape;167;p21"/>
          <p:cNvSpPr txBox="1"/>
          <p:nvPr>
            <p:ph type="title"/>
          </p:nvPr>
        </p:nvSpPr>
        <p:spPr>
          <a:xfrm>
            <a:off x="1240022" y="274320"/>
            <a:ext cx="7025402" cy="89154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300"/>
              <a:buFont typeface="Calibri"/>
              <a:buNone/>
            </a:pPr>
            <a:r>
              <a:rPr lang="en" sz="3000"/>
              <a:t>Concentrations</a:t>
            </a:r>
            <a:endParaRPr sz="3000"/>
          </a:p>
        </p:txBody>
      </p:sp>
      <p:sp>
        <p:nvSpPr>
          <p:cNvPr id="168" name="Google Shape;168;p21"/>
          <p:cNvSpPr/>
          <p:nvPr/>
        </p:nvSpPr>
        <p:spPr>
          <a:xfrm>
            <a:off x="1" y="0"/>
            <a:ext cx="1323074" cy="1168659"/>
          </a:xfrm>
          <a:custGeom>
            <a:rect b="b" l="l" r="r" t="t"/>
            <a:pathLst>
              <a:path extrusionOk="0" h="1558212" w="1764099">
                <a:moveTo>
                  <a:pt x="0" y="0"/>
                </a:moveTo>
                <a:lnTo>
                  <a:pt x="1764099" y="0"/>
                </a:lnTo>
                <a:lnTo>
                  <a:pt x="1042087" y="1558212"/>
                </a:lnTo>
                <a:lnTo>
                  <a:pt x="0" y="1558212"/>
                </a:lnTo>
                <a:close/>
              </a:path>
            </a:pathLst>
          </a:custGeom>
          <a:solidFill>
            <a:schemeClr val="accent4"/>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169" name="Google Shape;169;p21"/>
          <p:cNvSpPr/>
          <p:nvPr/>
        </p:nvSpPr>
        <p:spPr>
          <a:xfrm>
            <a:off x="1" y="1268730"/>
            <a:ext cx="9143999" cy="3874770"/>
          </a:xfrm>
          <a:custGeom>
            <a:rect b="b" l="l" r="r" t="t"/>
            <a:pathLst>
              <a:path extrusionOk="0" h="5166360" w="12191999">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3"/>
            </a:srgb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170" name="Google Shape;170;p21"/>
          <p:cNvSpPr/>
          <p:nvPr/>
        </p:nvSpPr>
        <p:spPr>
          <a:xfrm>
            <a:off x="0" y="1268731"/>
            <a:ext cx="728740" cy="1572734"/>
          </a:xfrm>
          <a:custGeom>
            <a:rect b="b" l="l" r="r" t="t"/>
            <a:pathLst>
              <a:path extrusionOk="0" h="2096979" w="971654">
                <a:moveTo>
                  <a:pt x="0" y="0"/>
                </a:moveTo>
                <a:lnTo>
                  <a:pt x="971654" y="0"/>
                </a:lnTo>
                <a:lnTo>
                  <a:pt x="0" y="2096979"/>
                </a:lnTo>
                <a:close/>
              </a:path>
            </a:pathLst>
          </a:custGeom>
          <a:solidFill>
            <a:srgbClr val="404040"/>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171" name="Google Shape;171;p21"/>
          <p:cNvSpPr txBox="1"/>
          <p:nvPr>
            <p:ph idx="1" type="body"/>
          </p:nvPr>
        </p:nvSpPr>
        <p:spPr>
          <a:xfrm>
            <a:off x="1240022" y="1632204"/>
            <a:ext cx="7025403" cy="3031236"/>
          </a:xfrm>
          <a:prstGeom prst="rect">
            <a:avLst/>
          </a:prstGeom>
          <a:noFill/>
          <a:ln>
            <a:noFill/>
          </a:ln>
        </p:spPr>
        <p:txBody>
          <a:bodyPr anchorCtr="0" anchor="t" bIns="34275" lIns="68575" spcFirstLastPara="1" rIns="68575" wrap="square" tIns="34275">
            <a:normAutofit/>
          </a:bodyPr>
          <a:lstStyle/>
          <a:p>
            <a:pPr indent="-177800" lvl="0" marL="177800" rtl="0" algn="l">
              <a:lnSpc>
                <a:spcPct val="80000"/>
              </a:lnSpc>
              <a:spcBef>
                <a:spcPts val="0"/>
              </a:spcBef>
              <a:spcAft>
                <a:spcPts val="0"/>
              </a:spcAft>
              <a:buClr>
                <a:schemeClr val="dk1"/>
              </a:buClr>
              <a:buSzPts val="1800"/>
              <a:buChar char="●"/>
            </a:pPr>
            <a:r>
              <a:rPr lang="en" sz="1800"/>
              <a:t>The amounts of aerosols present in an area is important to know </a:t>
            </a:r>
            <a:endParaRPr sz="1100"/>
          </a:p>
          <a:p>
            <a:pPr indent="-171450" lvl="1" marL="520700" rtl="0" algn="l">
              <a:lnSpc>
                <a:spcPct val="80000"/>
              </a:lnSpc>
              <a:spcBef>
                <a:spcPts val="400"/>
              </a:spcBef>
              <a:spcAft>
                <a:spcPts val="0"/>
              </a:spcAft>
              <a:buClr>
                <a:schemeClr val="dk1"/>
              </a:buClr>
              <a:buSzPts val="1500"/>
              <a:buChar char="○"/>
            </a:pPr>
            <a:r>
              <a:rPr lang="en" sz="1500"/>
              <a:t>Human health and wildlife can be affected by the amount of aerosols present at a time</a:t>
            </a:r>
            <a:endParaRPr sz="1100"/>
          </a:p>
          <a:p>
            <a:pPr indent="-171450" lvl="1" marL="520700" rtl="0" algn="l">
              <a:lnSpc>
                <a:spcPct val="80000"/>
              </a:lnSpc>
              <a:spcBef>
                <a:spcPts val="400"/>
              </a:spcBef>
              <a:spcAft>
                <a:spcPts val="0"/>
              </a:spcAft>
              <a:buClr>
                <a:schemeClr val="dk1"/>
              </a:buClr>
              <a:buSzPts val="1500"/>
              <a:buChar char="○"/>
            </a:pPr>
            <a:r>
              <a:rPr lang="en" sz="1500"/>
              <a:t>Need a conceptual way of presenting the amount present</a:t>
            </a:r>
            <a:endParaRPr sz="1100"/>
          </a:p>
          <a:p>
            <a:pPr indent="-177800" lvl="2" marL="863600" rtl="0" algn="l">
              <a:lnSpc>
                <a:spcPct val="80000"/>
              </a:lnSpc>
              <a:spcBef>
                <a:spcPts val="400"/>
              </a:spcBef>
              <a:spcAft>
                <a:spcPts val="0"/>
              </a:spcAft>
              <a:buClr>
                <a:schemeClr val="dk1"/>
              </a:buClr>
              <a:buSzPts val="1200"/>
              <a:buChar char="■"/>
            </a:pPr>
            <a:r>
              <a:rPr lang="en" sz="1200"/>
              <a:t>Saying “there are 100 kg of carbon dioxide today” sounds like a lot, but are we talking about 100kg present in one city block/neighborhood, across the whole city? The whole state? It is important to accurately define how much is present in an area. This is done by calculating the </a:t>
            </a:r>
            <a:r>
              <a:rPr b="1" lang="en" sz="1200"/>
              <a:t>concentration </a:t>
            </a:r>
            <a:r>
              <a:rPr lang="en" sz="1200"/>
              <a:t>of the aerosols. </a:t>
            </a:r>
            <a:endParaRPr sz="1100"/>
          </a:p>
          <a:p>
            <a:pPr indent="-177800" lvl="0" marL="177800" rtl="0" algn="l">
              <a:lnSpc>
                <a:spcPct val="80000"/>
              </a:lnSpc>
              <a:spcBef>
                <a:spcPts val="800"/>
              </a:spcBef>
              <a:spcAft>
                <a:spcPts val="0"/>
              </a:spcAft>
              <a:buClr>
                <a:schemeClr val="dk1"/>
              </a:buClr>
              <a:buSzPts val="1800"/>
              <a:buChar char="●"/>
            </a:pPr>
            <a:r>
              <a:rPr lang="en" sz="1800"/>
              <a:t>The amount of aerosols present in an area is presented by using its </a:t>
            </a:r>
            <a:r>
              <a:rPr b="1" lang="en" sz="1800"/>
              <a:t>concentration</a:t>
            </a:r>
            <a:r>
              <a:rPr lang="en" sz="1800"/>
              <a:t> in that area</a:t>
            </a:r>
            <a:endParaRPr sz="1100"/>
          </a:p>
          <a:p>
            <a:pPr indent="-171450" lvl="1" marL="520700" rtl="0" algn="l">
              <a:lnSpc>
                <a:spcPct val="80000"/>
              </a:lnSpc>
              <a:spcBef>
                <a:spcPts val="400"/>
              </a:spcBef>
              <a:spcAft>
                <a:spcPts val="0"/>
              </a:spcAft>
              <a:buClr>
                <a:schemeClr val="dk1"/>
              </a:buClr>
              <a:buSzPts val="1500"/>
              <a:buChar char="○"/>
            </a:pPr>
            <a:r>
              <a:rPr lang="en" sz="1500"/>
              <a:t>The concentration of the aerosol is defined as mass of aerosol per unit volume of air in the region</a:t>
            </a:r>
            <a:endParaRPr sz="1100"/>
          </a:p>
          <a:p>
            <a:pPr indent="-171450" lvl="1" marL="520700" rtl="0" algn="l">
              <a:lnSpc>
                <a:spcPct val="80000"/>
              </a:lnSpc>
              <a:spcBef>
                <a:spcPts val="400"/>
              </a:spcBef>
              <a:spcAft>
                <a:spcPts val="1200"/>
              </a:spcAft>
              <a:buClr>
                <a:schemeClr val="dk1"/>
              </a:buClr>
              <a:buSzPts val="1500"/>
              <a:buChar char="○"/>
            </a:pPr>
            <a:r>
              <a:rPr lang="en" sz="1500"/>
              <a:t>Examples are gram per cubic meter (g/m^3), kilogram per cubic meter (kg/m^3)</a:t>
            </a:r>
            <a:endParaRPr sz="1100"/>
          </a:p>
        </p:txBody>
      </p:sp>
      <p:pic>
        <p:nvPicPr>
          <p:cNvPr id="172" name="Google Shape;172;p21"/>
          <p:cNvPicPr preferRelativeResize="0"/>
          <p:nvPr/>
        </p:nvPicPr>
        <p:blipFill>
          <a:blip r:embed="rId3">
            <a:alphaModFix/>
          </a:blip>
          <a:stretch>
            <a:fillRect/>
          </a:stretch>
        </p:blipFill>
        <p:spPr>
          <a:xfrm>
            <a:off x="1240025" y="1406850"/>
            <a:ext cx="7025400" cy="35985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76" name="Shape 176"/>
        <p:cNvGrpSpPr/>
        <p:nvPr/>
      </p:nvGrpSpPr>
      <p:grpSpPr>
        <a:xfrm>
          <a:off x="0" y="0"/>
          <a:ext cx="0" cy="0"/>
          <a:chOff x="0" y="0"/>
          <a:chExt cx="0" cy="0"/>
        </a:xfrm>
      </p:grpSpPr>
      <p:sp>
        <p:nvSpPr>
          <p:cNvPr id="177" name="Google Shape;177;p22"/>
          <p:cNvSpPr txBox="1"/>
          <p:nvPr>
            <p:ph type="title"/>
          </p:nvPr>
        </p:nvSpPr>
        <p:spPr>
          <a:xfrm>
            <a:off x="1240022" y="274320"/>
            <a:ext cx="7025402" cy="89154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300"/>
              <a:buFont typeface="Calibri"/>
              <a:buNone/>
            </a:pPr>
            <a:r>
              <a:rPr lang="en" sz="3000"/>
              <a:t>Concentration variation</a:t>
            </a:r>
            <a:endParaRPr sz="3000"/>
          </a:p>
        </p:txBody>
      </p:sp>
      <p:sp>
        <p:nvSpPr>
          <p:cNvPr id="178" name="Google Shape;178;p22"/>
          <p:cNvSpPr/>
          <p:nvPr/>
        </p:nvSpPr>
        <p:spPr>
          <a:xfrm>
            <a:off x="1" y="0"/>
            <a:ext cx="1323074" cy="1168659"/>
          </a:xfrm>
          <a:custGeom>
            <a:rect b="b" l="l" r="r" t="t"/>
            <a:pathLst>
              <a:path extrusionOk="0" h="1558212" w="1764099">
                <a:moveTo>
                  <a:pt x="0" y="0"/>
                </a:moveTo>
                <a:lnTo>
                  <a:pt x="1764099" y="0"/>
                </a:lnTo>
                <a:lnTo>
                  <a:pt x="1042087" y="1558212"/>
                </a:lnTo>
                <a:lnTo>
                  <a:pt x="0" y="1558212"/>
                </a:lnTo>
                <a:close/>
              </a:path>
            </a:pathLst>
          </a:custGeom>
          <a:solidFill>
            <a:schemeClr val="accent4"/>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179" name="Google Shape;179;p22"/>
          <p:cNvSpPr/>
          <p:nvPr/>
        </p:nvSpPr>
        <p:spPr>
          <a:xfrm>
            <a:off x="1" y="1268730"/>
            <a:ext cx="9143999" cy="3874770"/>
          </a:xfrm>
          <a:custGeom>
            <a:rect b="b" l="l" r="r" t="t"/>
            <a:pathLst>
              <a:path extrusionOk="0" h="5166360" w="12191999">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3"/>
            </a:srgb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180" name="Google Shape;180;p22"/>
          <p:cNvSpPr/>
          <p:nvPr/>
        </p:nvSpPr>
        <p:spPr>
          <a:xfrm>
            <a:off x="0" y="1268731"/>
            <a:ext cx="728740" cy="1572734"/>
          </a:xfrm>
          <a:custGeom>
            <a:rect b="b" l="l" r="r" t="t"/>
            <a:pathLst>
              <a:path extrusionOk="0" h="2096979" w="971654">
                <a:moveTo>
                  <a:pt x="0" y="0"/>
                </a:moveTo>
                <a:lnTo>
                  <a:pt x="971654" y="0"/>
                </a:lnTo>
                <a:lnTo>
                  <a:pt x="0" y="2096979"/>
                </a:lnTo>
                <a:close/>
              </a:path>
            </a:pathLst>
          </a:custGeom>
          <a:solidFill>
            <a:srgbClr val="404040"/>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181" name="Google Shape;181;p22"/>
          <p:cNvSpPr txBox="1"/>
          <p:nvPr>
            <p:ph idx="1" type="body"/>
          </p:nvPr>
        </p:nvSpPr>
        <p:spPr>
          <a:xfrm>
            <a:off x="1240025" y="1632200"/>
            <a:ext cx="4131000" cy="3028500"/>
          </a:xfrm>
          <a:prstGeom prst="rect">
            <a:avLst/>
          </a:prstGeom>
          <a:noFill/>
          <a:ln>
            <a:noFill/>
          </a:ln>
        </p:spPr>
        <p:txBody>
          <a:bodyPr anchorCtr="0" anchor="t" bIns="34275" lIns="68575" spcFirstLastPara="1" rIns="68575" wrap="square" tIns="34275">
            <a:normAutofit/>
          </a:bodyPr>
          <a:lstStyle/>
          <a:p>
            <a:pPr indent="-177800" lvl="0" marL="177800" rtl="0" algn="l">
              <a:lnSpc>
                <a:spcPct val="80000"/>
              </a:lnSpc>
              <a:spcBef>
                <a:spcPts val="0"/>
              </a:spcBef>
              <a:spcAft>
                <a:spcPts val="0"/>
              </a:spcAft>
              <a:buSzPts val="1800"/>
              <a:buChar char="●"/>
            </a:pPr>
            <a:r>
              <a:rPr lang="en" sz="1800"/>
              <a:t>Concentration is not uniform across every city at any part of the day</a:t>
            </a:r>
            <a:endParaRPr sz="1800"/>
          </a:p>
          <a:p>
            <a:pPr indent="-203200" lvl="1" marL="520700" rtl="0" algn="l">
              <a:lnSpc>
                <a:spcPct val="80000"/>
              </a:lnSpc>
              <a:spcBef>
                <a:spcPts val="1200"/>
              </a:spcBef>
              <a:spcAft>
                <a:spcPts val="0"/>
              </a:spcAft>
              <a:buSzPts val="1800"/>
              <a:buChar char="○"/>
            </a:pPr>
            <a:r>
              <a:rPr lang="en" sz="1500"/>
              <a:t>Concentration of aerosols can vary based on several factors</a:t>
            </a:r>
            <a:endParaRPr sz="1500"/>
          </a:p>
          <a:p>
            <a:pPr indent="-184150" lvl="1" marL="520700" rtl="0" algn="l">
              <a:lnSpc>
                <a:spcPct val="80000"/>
              </a:lnSpc>
              <a:spcBef>
                <a:spcPts val="1200"/>
              </a:spcBef>
              <a:spcAft>
                <a:spcPts val="0"/>
              </a:spcAft>
              <a:buSzPts val="1500"/>
              <a:buChar char="○"/>
            </a:pPr>
            <a:r>
              <a:rPr b="1" lang="en" sz="1500"/>
              <a:t>Exercise: </a:t>
            </a:r>
            <a:r>
              <a:rPr lang="en" sz="1500"/>
              <a:t>Which of these factors can lead to a higher concentration of aerosols? </a:t>
            </a:r>
            <a:endParaRPr b="1" sz="1200"/>
          </a:p>
          <a:p>
            <a:pPr indent="-165100" lvl="2" marL="863600" rtl="0" algn="l">
              <a:lnSpc>
                <a:spcPct val="80000"/>
              </a:lnSpc>
              <a:spcBef>
                <a:spcPts val="1200"/>
              </a:spcBef>
              <a:spcAft>
                <a:spcPts val="0"/>
              </a:spcAft>
              <a:buSzPts val="1200"/>
              <a:buChar char="■"/>
            </a:pPr>
            <a:r>
              <a:rPr lang="en" sz="1200"/>
              <a:t>Rush hour traffic versus traffic at 2 A.M. </a:t>
            </a:r>
            <a:endParaRPr sz="1100"/>
          </a:p>
          <a:p>
            <a:pPr indent="-165100" lvl="2" marL="863600" rtl="0" algn="l">
              <a:lnSpc>
                <a:spcPct val="80000"/>
              </a:lnSpc>
              <a:spcBef>
                <a:spcPts val="1200"/>
              </a:spcBef>
              <a:spcAft>
                <a:spcPts val="0"/>
              </a:spcAft>
              <a:buSzPts val="1200"/>
              <a:buChar char="■"/>
            </a:pPr>
            <a:r>
              <a:rPr lang="en" sz="1200"/>
              <a:t>Windy day versus Still day</a:t>
            </a:r>
            <a:endParaRPr sz="1100"/>
          </a:p>
          <a:p>
            <a:pPr indent="0" lvl="0" marL="863600" rtl="0" algn="l">
              <a:lnSpc>
                <a:spcPct val="80000"/>
              </a:lnSpc>
              <a:spcBef>
                <a:spcPts val="1200"/>
              </a:spcBef>
              <a:spcAft>
                <a:spcPts val="1200"/>
              </a:spcAft>
              <a:buNone/>
            </a:pPr>
            <a:r>
              <a:t/>
            </a:r>
            <a:endParaRPr sz="1500"/>
          </a:p>
        </p:txBody>
      </p:sp>
      <p:pic>
        <p:nvPicPr>
          <p:cNvPr id="182" name="Google Shape;182;p22"/>
          <p:cNvPicPr preferRelativeResize="0"/>
          <p:nvPr/>
        </p:nvPicPr>
        <p:blipFill>
          <a:blip r:embed="rId3">
            <a:alphaModFix/>
          </a:blip>
          <a:stretch>
            <a:fillRect/>
          </a:stretch>
        </p:blipFill>
        <p:spPr>
          <a:xfrm>
            <a:off x="5761250" y="1455075"/>
            <a:ext cx="3382751" cy="3382751"/>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treamline">
  <a:themeElements>
    <a:clrScheme name="Streamline">
      <a:dk1>
        <a:srgbClr val="1A9988"/>
      </a:dk1>
      <a:lt1>
        <a:srgbClr val="FFFFFF"/>
      </a:lt1>
      <a:dk2>
        <a:srgbClr val="1A1A1A"/>
      </a:dk2>
      <a:lt2>
        <a:srgbClr val="E9EDEE"/>
      </a:lt2>
      <a:accent1>
        <a:srgbClr val="595959"/>
      </a:accent1>
      <a:accent2>
        <a:srgbClr val="6AA4C8"/>
      </a:accent2>
      <a:accent3>
        <a:srgbClr val="EB5600"/>
      </a:accent3>
      <a:accent4>
        <a:srgbClr val="A2FFE8"/>
      </a:accent4>
      <a:accent5>
        <a:srgbClr val="1C3678"/>
      </a:accent5>
      <a:accent6>
        <a:srgbClr val="FFB8A2"/>
      </a:accent6>
      <a:hlink>
        <a:srgbClr val="1C3678"/>
      </a:hlink>
      <a:folHlink>
        <a:srgbClr val="1C367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