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13"/>
  </p:notesMasterIdLst>
  <p:sldIdLst>
    <p:sldId id="256" r:id="rId2"/>
    <p:sldId id="257" r:id="rId3"/>
    <p:sldId id="259" r:id="rId4"/>
    <p:sldId id="260" r:id="rId5"/>
    <p:sldId id="261" r:id="rId6"/>
    <p:sldId id="262" r:id="rId7"/>
    <p:sldId id="264" r:id="rId8"/>
    <p:sldId id="265" r:id="rId9"/>
    <p:sldId id="266"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92000"/>
  </p:normalViewPr>
  <p:slideViewPr>
    <p:cSldViewPr snapToGrid="0" snapToObjects="1">
      <p:cViewPr varScale="1">
        <p:scale>
          <a:sx n="103" d="100"/>
          <a:sy n="103" d="100"/>
        </p:scale>
        <p:origin x="536" y="176"/>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296CF-67ED-2C48-9F3D-913C988F272C}" type="datetimeFigureOut">
              <a:rPr lang="en-US" smtClean="0"/>
              <a:t>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7BD78-44D1-BC42-99D8-4F789CCBA5AE}" type="slidenum">
              <a:rPr lang="en-US" smtClean="0"/>
              <a:t>‹#›</a:t>
            </a:fld>
            <a:endParaRPr lang="en-US"/>
          </a:p>
        </p:txBody>
      </p:sp>
    </p:spTree>
    <p:extLst>
      <p:ext uri="{BB962C8B-B14F-4D97-AF65-F5344CB8AC3E}">
        <p14:creationId xmlns:p14="http://schemas.microsoft.com/office/powerpoint/2010/main" val="5249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67BD78-44D1-BC42-99D8-4F789CCBA5AE}" type="slidenum">
              <a:rPr lang="en-US" smtClean="0"/>
              <a:t>3</a:t>
            </a:fld>
            <a:endParaRPr lang="en-US"/>
          </a:p>
        </p:txBody>
      </p:sp>
    </p:spTree>
    <p:extLst>
      <p:ext uri="{BB962C8B-B14F-4D97-AF65-F5344CB8AC3E}">
        <p14:creationId xmlns:p14="http://schemas.microsoft.com/office/powerpoint/2010/main" val="290951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yellow, red colors = more phytoplankton </a:t>
            </a:r>
          </a:p>
          <a:p>
            <a:r>
              <a:rPr lang="en-US" dirty="0"/>
              <a:t>All over the world!!! </a:t>
            </a:r>
          </a:p>
        </p:txBody>
      </p:sp>
      <p:sp>
        <p:nvSpPr>
          <p:cNvPr id="4" name="Slide Number Placeholder 3"/>
          <p:cNvSpPr>
            <a:spLocks noGrp="1"/>
          </p:cNvSpPr>
          <p:nvPr>
            <p:ph type="sldNum" sz="quarter" idx="5"/>
          </p:nvPr>
        </p:nvSpPr>
        <p:spPr/>
        <p:txBody>
          <a:bodyPr/>
          <a:lstStyle/>
          <a:p>
            <a:fld id="{D067BD78-44D1-BC42-99D8-4F789CCBA5AE}" type="slidenum">
              <a:rPr lang="en-US" smtClean="0"/>
              <a:t>4</a:t>
            </a:fld>
            <a:endParaRPr lang="en-US"/>
          </a:p>
        </p:txBody>
      </p:sp>
    </p:spTree>
    <p:extLst>
      <p:ext uri="{BB962C8B-B14F-4D97-AF65-F5344CB8AC3E}">
        <p14:creationId xmlns:p14="http://schemas.microsoft.com/office/powerpoint/2010/main" val="236740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a:t>
            </a:r>
          </a:p>
        </p:txBody>
      </p:sp>
      <p:sp>
        <p:nvSpPr>
          <p:cNvPr id="4" name="Slide Number Placeholder 3"/>
          <p:cNvSpPr>
            <a:spLocks noGrp="1"/>
          </p:cNvSpPr>
          <p:nvPr>
            <p:ph type="sldNum" sz="quarter" idx="5"/>
          </p:nvPr>
        </p:nvSpPr>
        <p:spPr/>
        <p:txBody>
          <a:bodyPr/>
          <a:lstStyle/>
          <a:p>
            <a:fld id="{D067BD78-44D1-BC42-99D8-4F789CCBA5AE}" type="slidenum">
              <a:rPr lang="en-US" smtClean="0"/>
              <a:t>7</a:t>
            </a:fld>
            <a:endParaRPr lang="en-US"/>
          </a:p>
        </p:txBody>
      </p:sp>
    </p:spTree>
    <p:extLst>
      <p:ext uri="{BB962C8B-B14F-4D97-AF65-F5344CB8AC3E}">
        <p14:creationId xmlns:p14="http://schemas.microsoft.com/office/powerpoint/2010/main" val="1802661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67BD78-44D1-BC42-99D8-4F789CCBA5AE}" type="slidenum">
              <a:rPr lang="en-US" smtClean="0"/>
              <a:t>10</a:t>
            </a:fld>
            <a:endParaRPr lang="en-US"/>
          </a:p>
        </p:txBody>
      </p:sp>
    </p:spTree>
    <p:extLst>
      <p:ext uri="{BB962C8B-B14F-4D97-AF65-F5344CB8AC3E}">
        <p14:creationId xmlns:p14="http://schemas.microsoft.com/office/powerpoint/2010/main" val="414401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EA21909-BDBA-ED4E-80C2-2D93E3035931}"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13114459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21909-BDBA-ED4E-80C2-2D93E3035931}"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156509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21909-BDBA-ED4E-80C2-2D93E3035931}"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330894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A21909-BDBA-ED4E-80C2-2D93E3035931}"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295686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EA21909-BDBA-ED4E-80C2-2D93E3035931}"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16066351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EA21909-BDBA-ED4E-80C2-2D93E3035931}" type="datetimeFigureOut">
              <a:rPr lang="en-US" smtClean="0"/>
              <a:t>2/2/21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223712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EA21909-BDBA-ED4E-80C2-2D93E3035931}"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235A6-6CBC-DC4E-80D4-4B6701B51CF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847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A21909-BDBA-ED4E-80C2-2D93E3035931}" type="datetimeFigureOut">
              <a:rPr lang="en-US" smtClean="0"/>
              <a:t>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321366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21909-BDBA-ED4E-80C2-2D93E3035931}" type="datetimeFigureOut">
              <a:rPr lang="en-US" smtClean="0"/>
              <a:t>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665459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FEA21909-BDBA-ED4E-80C2-2D93E3035931}" type="datetimeFigureOut">
              <a:rPr lang="en-US" smtClean="0"/>
              <a:t>2/2/21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31254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EA21909-BDBA-ED4E-80C2-2D93E3035931}" type="datetimeFigureOut">
              <a:rPr lang="en-US" smtClean="0"/>
              <a:t>2/2/21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15235A6-6CBC-DC4E-80D4-4B6701B51CFB}" type="slidenum">
              <a:rPr lang="en-US" smtClean="0"/>
              <a:t>‹#›</a:t>
            </a:fld>
            <a:endParaRPr lang="en-US"/>
          </a:p>
        </p:txBody>
      </p:sp>
    </p:spTree>
    <p:extLst>
      <p:ext uri="{BB962C8B-B14F-4D97-AF65-F5344CB8AC3E}">
        <p14:creationId xmlns:p14="http://schemas.microsoft.com/office/powerpoint/2010/main" val="269305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EA21909-BDBA-ED4E-80C2-2D93E3035931}" type="datetimeFigureOut">
              <a:rPr lang="en-US" smtClean="0"/>
              <a:t>2/2/21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15235A6-6CBC-DC4E-80D4-4B6701B51CFB}" type="slidenum">
              <a:rPr lang="en-US" smtClean="0"/>
              <a:t>‹#›</a:t>
            </a:fld>
            <a:endParaRPr lang="en-US"/>
          </a:p>
        </p:txBody>
      </p:sp>
    </p:spTree>
    <p:extLst>
      <p:ext uri="{BB962C8B-B14F-4D97-AF65-F5344CB8AC3E}">
        <p14:creationId xmlns:p14="http://schemas.microsoft.com/office/powerpoint/2010/main" val="24976203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txUp2s_HIU&amp;feature=youtu.be"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16A4B-A05A-2E46-B03C-227D3AA7540A}"/>
              </a:ext>
            </a:extLst>
          </p:cNvPr>
          <p:cNvSpPr>
            <a:spLocks noGrp="1"/>
          </p:cNvSpPr>
          <p:nvPr>
            <p:ph type="ctrTitle"/>
          </p:nvPr>
        </p:nvSpPr>
        <p:spPr/>
        <p:txBody>
          <a:bodyPr/>
          <a:lstStyle/>
          <a:p>
            <a:r>
              <a:rPr lang="en-US" dirty="0"/>
              <a:t>Marine Phytoplankton</a:t>
            </a:r>
          </a:p>
        </p:txBody>
      </p:sp>
      <p:sp>
        <p:nvSpPr>
          <p:cNvPr id="3" name="Subtitle 2">
            <a:extLst>
              <a:ext uri="{FF2B5EF4-FFF2-40B4-BE49-F238E27FC236}">
                <a16:creationId xmlns:a16="http://schemas.microsoft.com/office/drawing/2014/main" id="{0265BA28-817D-5C4C-970F-8A03B355E8E2}"/>
              </a:ext>
            </a:extLst>
          </p:cNvPr>
          <p:cNvSpPr>
            <a:spLocks noGrp="1"/>
          </p:cNvSpPr>
          <p:nvPr>
            <p:ph type="subTitle" idx="1"/>
          </p:nvPr>
        </p:nvSpPr>
        <p:spPr/>
        <p:txBody>
          <a:bodyPr>
            <a:normAutofit lnSpcReduction="10000"/>
          </a:bodyPr>
          <a:lstStyle/>
          <a:p>
            <a:r>
              <a:rPr lang="en-US" dirty="0"/>
              <a:t>McKenzie Powers </a:t>
            </a:r>
          </a:p>
          <a:p>
            <a:r>
              <a:rPr lang="en-US" dirty="0"/>
              <a:t>January 2021</a:t>
            </a:r>
          </a:p>
          <a:p>
            <a:r>
              <a:rPr lang="en-US" dirty="0"/>
              <a:t>Email: </a:t>
            </a:r>
            <a:r>
              <a:rPr lang="en-US" dirty="0" err="1"/>
              <a:t>mckpwrs@uga.edu</a:t>
            </a:r>
            <a:endParaRPr lang="en-US" dirty="0"/>
          </a:p>
        </p:txBody>
      </p:sp>
    </p:spTree>
    <p:extLst>
      <p:ext uri="{BB962C8B-B14F-4D97-AF65-F5344CB8AC3E}">
        <p14:creationId xmlns:p14="http://schemas.microsoft.com/office/powerpoint/2010/main" val="186392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indoor&#10;&#10;Description automatically generated">
            <a:extLst>
              <a:ext uri="{FF2B5EF4-FFF2-40B4-BE49-F238E27FC236}">
                <a16:creationId xmlns:a16="http://schemas.microsoft.com/office/drawing/2014/main" id="{35BD5381-1014-1E44-B90B-49584471700F}"/>
              </a:ext>
            </a:extLst>
          </p:cNvPr>
          <p:cNvPicPr>
            <a:picLocks noGrp="1" noChangeAspect="1"/>
          </p:cNvPicPr>
          <p:nvPr>
            <p:ph idx="1"/>
          </p:nvPr>
        </p:nvPicPr>
        <p:blipFill>
          <a:blip r:embed="rId3"/>
          <a:stretch>
            <a:fillRect/>
          </a:stretch>
        </p:blipFill>
        <p:spPr>
          <a:xfrm>
            <a:off x="7036014" y="387699"/>
            <a:ext cx="4153468" cy="3115101"/>
          </a:xfrm>
        </p:spPr>
      </p:pic>
      <p:pic>
        <p:nvPicPr>
          <p:cNvPr id="9" name="Picture 8" descr="A picture containing close, several&#10;&#10;Description automatically generated">
            <a:extLst>
              <a:ext uri="{FF2B5EF4-FFF2-40B4-BE49-F238E27FC236}">
                <a16:creationId xmlns:a16="http://schemas.microsoft.com/office/drawing/2014/main" id="{02739A4F-CCE6-FB49-8C61-31C969FFE0BC}"/>
              </a:ext>
            </a:extLst>
          </p:cNvPr>
          <p:cNvPicPr>
            <a:picLocks noChangeAspect="1"/>
          </p:cNvPicPr>
          <p:nvPr/>
        </p:nvPicPr>
        <p:blipFill>
          <a:blip r:embed="rId4"/>
          <a:stretch>
            <a:fillRect/>
          </a:stretch>
        </p:blipFill>
        <p:spPr>
          <a:xfrm>
            <a:off x="7085214" y="3616656"/>
            <a:ext cx="4055068" cy="3041301"/>
          </a:xfrm>
          <a:prstGeom prst="rect">
            <a:avLst/>
          </a:prstGeom>
        </p:spPr>
      </p:pic>
      <p:sp>
        <p:nvSpPr>
          <p:cNvPr id="10" name="TextBox 9">
            <a:extLst>
              <a:ext uri="{FF2B5EF4-FFF2-40B4-BE49-F238E27FC236}">
                <a16:creationId xmlns:a16="http://schemas.microsoft.com/office/drawing/2014/main" id="{0237EDDE-CE81-8942-8362-A81FB0061A1D}"/>
              </a:ext>
            </a:extLst>
          </p:cNvPr>
          <p:cNvSpPr txBox="1"/>
          <p:nvPr/>
        </p:nvSpPr>
        <p:spPr>
          <a:xfrm>
            <a:off x="218363" y="4200600"/>
            <a:ext cx="5636525" cy="2062103"/>
          </a:xfrm>
          <a:prstGeom prst="rect">
            <a:avLst/>
          </a:prstGeom>
          <a:noFill/>
        </p:spPr>
        <p:txBody>
          <a:bodyPr wrap="square" rtlCol="0">
            <a:spAutoFit/>
          </a:bodyPr>
          <a:lstStyle/>
          <a:p>
            <a:pPr algn="ctr"/>
            <a:r>
              <a:rPr lang="en-US" sz="2400" b="1" dirty="0">
                <a:solidFill>
                  <a:schemeClr val="bg1"/>
                </a:solidFill>
              </a:rPr>
              <a:t>Method: Culture Incubation! </a:t>
            </a:r>
          </a:p>
          <a:p>
            <a:pPr algn="ctr"/>
            <a:endParaRPr lang="en-US" sz="2400" dirty="0">
              <a:solidFill>
                <a:schemeClr val="bg1"/>
              </a:solidFill>
            </a:endParaRPr>
          </a:p>
          <a:p>
            <a:pPr marL="457200" indent="-457200" algn="ctr">
              <a:buFont typeface="+mj-lt"/>
              <a:buAutoNum type="arabicPeriod"/>
            </a:pPr>
            <a:r>
              <a:rPr lang="en-US" sz="2000" dirty="0">
                <a:solidFill>
                  <a:schemeClr val="bg1"/>
                </a:solidFill>
              </a:rPr>
              <a:t>Grow phytoplankton in the laboratory at 3 different temperatures </a:t>
            </a:r>
          </a:p>
          <a:p>
            <a:pPr marL="457200" indent="-457200" algn="ctr">
              <a:buFont typeface="+mj-lt"/>
              <a:buAutoNum type="arabicPeriod"/>
            </a:pPr>
            <a:r>
              <a:rPr lang="en-US" sz="2000" dirty="0">
                <a:solidFill>
                  <a:schemeClr val="bg1"/>
                </a:solidFill>
              </a:rPr>
              <a:t>Track growth by counting cells in the flask</a:t>
            </a:r>
          </a:p>
          <a:p>
            <a:pPr marL="457200" indent="-457200" algn="ctr">
              <a:buFont typeface="+mj-lt"/>
              <a:buAutoNum type="arabicPeriod"/>
            </a:pPr>
            <a:r>
              <a:rPr lang="en-US" sz="2000" dirty="0">
                <a:solidFill>
                  <a:schemeClr val="bg1"/>
                </a:solidFill>
              </a:rPr>
              <a:t>Compare results between each temperature </a:t>
            </a:r>
          </a:p>
        </p:txBody>
      </p:sp>
      <p:sp>
        <p:nvSpPr>
          <p:cNvPr id="8" name="Title 1">
            <a:extLst>
              <a:ext uri="{FF2B5EF4-FFF2-40B4-BE49-F238E27FC236}">
                <a16:creationId xmlns:a16="http://schemas.microsoft.com/office/drawing/2014/main" id="{2D109AE6-B7BC-7940-B102-77A433BBA742}"/>
              </a:ext>
            </a:extLst>
          </p:cNvPr>
          <p:cNvSpPr>
            <a:spLocks noGrp="1"/>
          </p:cNvSpPr>
          <p:nvPr>
            <p:ph type="title"/>
          </p:nvPr>
        </p:nvSpPr>
        <p:spPr>
          <a:xfrm>
            <a:off x="218364" y="595297"/>
            <a:ext cx="5636525" cy="3334151"/>
          </a:xfrm>
        </p:spPr>
        <p:txBody>
          <a:bodyPr>
            <a:normAutofit fontScale="90000"/>
          </a:bodyPr>
          <a:lstStyle/>
          <a:p>
            <a:r>
              <a:rPr lang="en-US" sz="2400" b="1" dirty="0">
                <a:solidFill>
                  <a:schemeClr val="accent2"/>
                </a:solidFill>
              </a:rPr>
              <a:t>But First… </a:t>
            </a:r>
            <a:br>
              <a:rPr lang="en-US" sz="2400" b="1" dirty="0">
                <a:solidFill>
                  <a:schemeClr val="accent2"/>
                </a:solidFill>
              </a:rPr>
            </a:br>
            <a:br>
              <a:rPr lang="en-US" sz="2400" b="1" dirty="0">
                <a:solidFill>
                  <a:schemeClr val="accent2"/>
                </a:solidFill>
              </a:rPr>
            </a:br>
            <a:r>
              <a:rPr lang="en-US" sz="2400" b="1" dirty="0">
                <a:solidFill>
                  <a:schemeClr val="accent2"/>
                </a:solidFill>
              </a:rPr>
              <a:t>1. How would you answer this question???</a:t>
            </a:r>
            <a:br>
              <a:rPr lang="en-US" sz="2400" b="1" dirty="0">
                <a:solidFill>
                  <a:schemeClr val="accent2"/>
                </a:solidFill>
              </a:rPr>
            </a:br>
            <a:br>
              <a:rPr lang="en-US" sz="2400" b="1" dirty="0">
                <a:solidFill>
                  <a:schemeClr val="accent2"/>
                </a:solidFill>
              </a:rPr>
            </a:br>
            <a:r>
              <a:rPr lang="en-US" sz="2400" b="1" dirty="0">
                <a:solidFill>
                  <a:schemeClr val="accent2"/>
                </a:solidFill>
              </a:rPr>
              <a:t>2. Create your own hypothesis! </a:t>
            </a:r>
            <a:br>
              <a:rPr lang="en-US" sz="2400" dirty="0">
                <a:solidFill>
                  <a:schemeClr val="accent2"/>
                </a:solidFill>
              </a:rPr>
            </a:br>
            <a:br>
              <a:rPr lang="en-US" sz="2400" dirty="0">
                <a:solidFill>
                  <a:schemeClr val="accent2"/>
                </a:solidFill>
              </a:rPr>
            </a:br>
            <a:r>
              <a:rPr lang="en-US" sz="2400" dirty="0">
                <a:solidFill>
                  <a:schemeClr val="accent2"/>
                </a:solidFill>
              </a:rPr>
              <a:t>(Pair up with your fellow lab mate and discuss)</a:t>
            </a:r>
            <a:endParaRPr lang="en-US" dirty="0">
              <a:solidFill>
                <a:schemeClr val="accent2"/>
              </a:solidFill>
            </a:endParaRPr>
          </a:p>
        </p:txBody>
      </p:sp>
    </p:spTree>
    <p:extLst>
      <p:ext uri="{BB962C8B-B14F-4D97-AF65-F5344CB8AC3E}">
        <p14:creationId xmlns:p14="http://schemas.microsoft.com/office/powerpoint/2010/main" val="3063041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AAA0-9FC5-8C4E-95D4-8D4015AD082A}"/>
              </a:ext>
            </a:extLst>
          </p:cNvPr>
          <p:cNvSpPr>
            <a:spLocks noGrp="1"/>
          </p:cNvSpPr>
          <p:nvPr>
            <p:ph type="title"/>
          </p:nvPr>
        </p:nvSpPr>
        <p:spPr>
          <a:xfrm>
            <a:off x="2231136" y="252485"/>
            <a:ext cx="7729728" cy="1188720"/>
          </a:xfrm>
        </p:spPr>
        <p:txBody>
          <a:bodyPr/>
          <a:lstStyle/>
          <a:p>
            <a:r>
              <a:rPr lang="en-US" dirty="0"/>
              <a:t>Mock Experiment</a:t>
            </a:r>
          </a:p>
        </p:txBody>
      </p:sp>
      <p:sp>
        <p:nvSpPr>
          <p:cNvPr id="3" name="Content Placeholder 2">
            <a:extLst>
              <a:ext uri="{FF2B5EF4-FFF2-40B4-BE49-F238E27FC236}">
                <a16:creationId xmlns:a16="http://schemas.microsoft.com/office/drawing/2014/main" id="{A73FA175-962C-0041-AB0D-51B382241A39}"/>
              </a:ext>
            </a:extLst>
          </p:cNvPr>
          <p:cNvSpPr>
            <a:spLocks noGrp="1"/>
          </p:cNvSpPr>
          <p:nvPr>
            <p:ph idx="1"/>
          </p:nvPr>
        </p:nvSpPr>
        <p:spPr>
          <a:xfrm>
            <a:off x="1111372" y="1591993"/>
            <a:ext cx="9648966" cy="5013522"/>
          </a:xfrm>
        </p:spPr>
        <p:txBody>
          <a:bodyPr>
            <a:normAutofit fontScale="85000" lnSpcReduction="20000"/>
          </a:bodyPr>
          <a:lstStyle/>
          <a:p>
            <a:r>
              <a:rPr lang="en-US" b="1" dirty="0"/>
              <a:t>Conduct experiment (work in pairs!)</a:t>
            </a:r>
          </a:p>
          <a:p>
            <a:pPr lvl="1"/>
            <a:r>
              <a:rPr lang="en-US" dirty="0"/>
              <a:t>Your phytoplankton is growing at three different temperatures and will grow for 8 days </a:t>
            </a:r>
          </a:p>
          <a:p>
            <a:pPr lvl="1"/>
            <a:r>
              <a:rPr lang="en-US" dirty="0"/>
              <a:t>Count the number of cells present in each flask and record</a:t>
            </a:r>
          </a:p>
          <a:p>
            <a:pPr lvl="2"/>
            <a:r>
              <a:rPr lang="en-US" dirty="0"/>
              <a:t>TIP:  Mark each cell with a black or blue dot to keep track of which cells you’ve already counted. You don’t want to double count or have to start over! (As scientists we like to work smarter not harder!)</a:t>
            </a:r>
          </a:p>
          <a:p>
            <a:r>
              <a:rPr lang="en-US" b="1" dirty="0"/>
              <a:t>Analysis</a:t>
            </a:r>
          </a:p>
          <a:p>
            <a:pPr lvl="1"/>
            <a:r>
              <a:rPr lang="en-US" dirty="0"/>
              <a:t>Plot data in excel</a:t>
            </a:r>
          </a:p>
          <a:p>
            <a:pPr lvl="2"/>
            <a:r>
              <a:rPr lang="en-US" b="1" dirty="0"/>
              <a:t>X-axis</a:t>
            </a:r>
            <a:r>
              <a:rPr lang="en-US" dirty="0"/>
              <a:t>: Time (days),  </a:t>
            </a:r>
            <a:r>
              <a:rPr lang="en-US" b="1" dirty="0"/>
              <a:t>Y-axis</a:t>
            </a:r>
            <a:r>
              <a:rPr lang="en-US" dirty="0"/>
              <a:t>: Cell count (cells/mL)</a:t>
            </a:r>
          </a:p>
          <a:p>
            <a:r>
              <a:rPr lang="en-US" b="1" dirty="0"/>
              <a:t>Interpret results and reflect </a:t>
            </a:r>
          </a:p>
          <a:p>
            <a:pPr marL="571500" lvl="1" indent="-342900">
              <a:buFont typeface="+mj-lt"/>
              <a:buAutoNum type="arabicPeriod"/>
            </a:pPr>
            <a:r>
              <a:rPr lang="en-US" dirty="0"/>
              <a:t>How does the phytoplankton’s growth compare between the three temperatures? </a:t>
            </a:r>
          </a:p>
          <a:p>
            <a:pPr marL="571500" lvl="1" indent="-342900">
              <a:buFont typeface="+mj-lt"/>
              <a:buAutoNum type="arabicPeriod"/>
            </a:pPr>
            <a:r>
              <a:rPr lang="en-US" dirty="0"/>
              <a:t>Which temperature results in the highest number of cells? Least number of cells? </a:t>
            </a:r>
          </a:p>
          <a:p>
            <a:pPr marL="571500" lvl="1" indent="-342900">
              <a:buFont typeface="+mj-lt"/>
              <a:buAutoNum type="arabicPeriod"/>
            </a:pPr>
            <a:r>
              <a:rPr lang="en-US" dirty="0"/>
              <a:t>What could the result from this laboratory experiment mean for phytoplankton in the ocean as climate change increases global temperatures?</a:t>
            </a:r>
          </a:p>
          <a:p>
            <a:pPr marL="571500" lvl="1" indent="-342900">
              <a:buFont typeface="+mj-lt"/>
              <a:buAutoNum type="arabicPeriod"/>
            </a:pPr>
            <a:r>
              <a:rPr lang="en-US" dirty="0"/>
              <a:t>Can you describe some potential pros and cons of increased primary production in the oceans due to climate change?</a:t>
            </a:r>
          </a:p>
          <a:p>
            <a:pPr marL="571500" lvl="1" indent="-342900">
              <a:buFont typeface="+mj-lt"/>
              <a:buAutoNum type="arabicPeriod"/>
            </a:pPr>
            <a:r>
              <a:rPr lang="en-US" dirty="0"/>
              <a:t>Do your results support or reject your initial hypothesis?</a:t>
            </a:r>
          </a:p>
          <a:p>
            <a:pPr marL="571500" lvl="1" indent="-342900">
              <a:buFont typeface="+mj-lt"/>
              <a:buAutoNum type="arabicPeriod"/>
            </a:pPr>
            <a:r>
              <a:rPr lang="en-US" dirty="0"/>
              <a:t>What did you find challenging while conducting this experiment? What did you enjoy? Did anything surprise you?</a:t>
            </a:r>
          </a:p>
          <a:p>
            <a:pPr marL="571500" lvl="1" indent="-342900">
              <a:buFont typeface="+mj-lt"/>
              <a:buAutoNum type="arabicPeriod"/>
            </a:pPr>
            <a:r>
              <a:rPr lang="en-US" dirty="0"/>
              <a:t>Would including replicates for this experiment improve your study? Explain.  </a:t>
            </a:r>
          </a:p>
          <a:p>
            <a:pPr lvl="1"/>
            <a:endParaRPr lang="en-US" dirty="0"/>
          </a:p>
          <a:p>
            <a:pPr lvl="1"/>
            <a:endParaRPr lang="en-US" dirty="0"/>
          </a:p>
        </p:txBody>
      </p:sp>
    </p:spTree>
    <p:extLst>
      <p:ext uri="{BB962C8B-B14F-4D97-AF65-F5344CB8AC3E}">
        <p14:creationId xmlns:p14="http://schemas.microsoft.com/office/powerpoint/2010/main" val="69120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1DC0-F087-1841-8358-6DB9C3119918}"/>
              </a:ext>
            </a:extLst>
          </p:cNvPr>
          <p:cNvSpPr>
            <a:spLocks noGrp="1"/>
          </p:cNvSpPr>
          <p:nvPr>
            <p:ph type="title"/>
          </p:nvPr>
        </p:nvSpPr>
        <p:spPr>
          <a:xfrm>
            <a:off x="775644" y="543297"/>
            <a:ext cx="4486656" cy="1141497"/>
          </a:xfrm>
        </p:spPr>
        <p:txBody>
          <a:bodyPr/>
          <a:lstStyle/>
          <a:p>
            <a:r>
              <a:rPr lang="en-US" dirty="0"/>
              <a:t>What are Phytoplankton? </a:t>
            </a:r>
          </a:p>
        </p:txBody>
      </p:sp>
      <p:sp>
        <p:nvSpPr>
          <p:cNvPr id="3" name="Content Placeholder 2">
            <a:extLst>
              <a:ext uri="{FF2B5EF4-FFF2-40B4-BE49-F238E27FC236}">
                <a16:creationId xmlns:a16="http://schemas.microsoft.com/office/drawing/2014/main" id="{3757A27E-F75C-D549-AC40-25CCD1FAAA29}"/>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FA9EFB71-1AA6-114B-AEA7-64E55371AB75}"/>
              </a:ext>
            </a:extLst>
          </p:cNvPr>
          <p:cNvSpPr>
            <a:spLocks noGrp="1"/>
          </p:cNvSpPr>
          <p:nvPr>
            <p:ph type="body" sz="half" idx="2"/>
          </p:nvPr>
        </p:nvSpPr>
        <p:spPr>
          <a:xfrm>
            <a:off x="275823" y="1984949"/>
            <a:ext cx="5544356" cy="2194036"/>
          </a:xfrm>
        </p:spPr>
        <p:txBody>
          <a:bodyPr>
            <a:normAutofit/>
          </a:bodyPr>
          <a:lstStyle/>
          <a:p>
            <a:r>
              <a:rPr lang="en-US" sz="2800" dirty="0"/>
              <a:t>Microscopic marine organisms that make sugar using sunlight, carbon dioxide, and water</a:t>
            </a:r>
          </a:p>
        </p:txBody>
      </p:sp>
      <p:pic>
        <p:nvPicPr>
          <p:cNvPr id="5" name="Picture 4">
            <a:extLst>
              <a:ext uri="{FF2B5EF4-FFF2-40B4-BE49-F238E27FC236}">
                <a16:creationId xmlns:a16="http://schemas.microsoft.com/office/drawing/2014/main" id="{F2B405A9-4720-0B43-8403-23419CBCBFCD}"/>
              </a:ext>
            </a:extLst>
          </p:cNvPr>
          <p:cNvPicPr>
            <a:picLocks noChangeAspect="1"/>
          </p:cNvPicPr>
          <p:nvPr/>
        </p:nvPicPr>
        <p:blipFill>
          <a:blip r:embed="rId2"/>
          <a:stretch>
            <a:fillRect/>
          </a:stretch>
        </p:blipFill>
        <p:spPr>
          <a:xfrm>
            <a:off x="6371822" y="804672"/>
            <a:ext cx="5544355" cy="5248655"/>
          </a:xfrm>
          <a:prstGeom prst="rect">
            <a:avLst/>
          </a:prstGeom>
        </p:spPr>
      </p:pic>
      <p:pic>
        <p:nvPicPr>
          <p:cNvPr id="9" name="Picture 8">
            <a:extLst>
              <a:ext uri="{FF2B5EF4-FFF2-40B4-BE49-F238E27FC236}">
                <a16:creationId xmlns:a16="http://schemas.microsoft.com/office/drawing/2014/main" id="{BB36489B-8602-F64D-A7A8-52AC0837DE83}"/>
              </a:ext>
            </a:extLst>
          </p:cNvPr>
          <p:cNvPicPr>
            <a:picLocks noChangeAspect="1"/>
          </p:cNvPicPr>
          <p:nvPr/>
        </p:nvPicPr>
        <p:blipFill rotWithShape="1">
          <a:blip r:embed="rId3"/>
          <a:srcRect b="23161"/>
          <a:stretch/>
        </p:blipFill>
        <p:spPr>
          <a:xfrm>
            <a:off x="353828" y="3771142"/>
            <a:ext cx="5388345" cy="2478092"/>
          </a:xfrm>
          <a:prstGeom prst="rect">
            <a:avLst/>
          </a:prstGeom>
        </p:spPr>
      </p:pic>
    </p:spTree>
    <p:extLst>
      <p:ext uri="{BB962C8B-B14F-4D97-AF65-F5344CB8AC3E}">
        <p14:creationId xmlns:p14="http://schemas.microsoft.com/office/powerpoint/2010/main" val="3476798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1DC0-F087-1841-8358-6DB9C3119918}"/>
              </a:ext>
            </a:extLst>
          </p:cNvPr>
          <p:cNvSpPr>
            <a:spLocks noGrp="1"/>
          </p:cNvSpPr>
          <p:nvPr>
            <p:ph type="title"/>
          </p:nvPr>
        </p:nvSpPr>
        <p:spPr>
          <a:xfrm>
            <a:off x="775644" y="543297"/>
            <a:ext cx="4486656" cy="1141497"/>
          </a:xfrm>
        </p:spPr>
        <p:txBody>
          <a:bodyPr/>
          <a:lstStyle/>
          <a:p>
            <a:r>
              <a:rPr lang="en-US" dirty="0"/>
              <a:t>What are Phytoplankton? </a:t>
            </a:r>
          </a:p>
        </p:txBody>
      </p:sp>
      <p:sp>
        <p:nvSpPr>
          <p:cNvPr id="3" name="Content Placeholder 2">
            <a:extLst>
              <a:ext uri="{FF2B5EF4-FFF2-40B4-BE49-F238E27FC236}">
                <a16:creationId xmlns:a16="http://schemas.microsoft.com/office/drawing/2014/main" id="{3757A27E-F75C-D549-AC40-25CCD1FAAA2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2B405A9-4720-0B43-8403-23419CBCBFCD}"/>
              </a:ext>
            </a:extLst>
          </p:cNvPr>
          <p:cNvPicPr>
            <a:picLocks noChangeAspect="1"/>
          </p:cNvPicPr>
          <p:nvPr/>
        </p:nvPicPr>
        <p:blipFill>
          <a:blip r:embed="rId3"/>
          <a:stretch>
            <a:fillRect/>
          </a:stretch>
        </p:blipFill>
        <p:spPr>
          <a:xfrm>
            <a:off x="6445569" y="788429"/>
            <a:ext cx="5396862" cy="5109029"/>
          </a:xfrm>
          <a:prstGeom prst="rect">
            <a:avLst/>
          </a:prstGeom>
        </p:spPr>
      </p:pic>
      <p:pic>
        <p:nvPicPr>
          <p:cNvPr id="6" name="Picture 5">
            <a:extLst>
              <a:ext uri="{FF2B5EF4-FFF2-40B4-BE49-F238E27FC236}">
                <a16:creationId xmlns:a16="http://schemas.microsoft.com/office/drawing/2014/main" id="{9F046FED-358B-9541-8AF2-A5C87A322761}"/>
              </a:ext>
            </a:extLst>
          </p:cNvPr>
          <p:cNvPicPr>
            <a:picLocks noChangeAspect="1"/>
          </p:cNvPicPr>
          <p:nvPr/>
        </p:nvPicPr>
        <p:blipFill>
          <a:blip r:embed="rId4"/>
          <a:stretch>
            <a:fillRect/>
          </a:stretch>
        </p:blipFill>
        <p:spPr>
          <a:xfrm>
            <a:off x="247705" y="2241803"/>
            <a:ext cx="2727460" cy="1561172"/>
          </a:xfrm>
          <a:prstGeom prst="rect">
            <a:avLst/>
          </a:prstGeom>
        </p:spPr>
      </p:pic>
      <p:pic>
        <p:nvPicPr>
          <p:cNvPr id="7" name="Picture 6">
            <a:extLst>
              <a:ext uri="{FF2B5EF4-FFF2-40B4-BE49-F238E27FC236}">
                <a16:creationId xmlns:a16="http://schemas.microsoft.com/office/drawing/2014/main" id="{E267239C-C502-9B47-A588-A6D6226A9FA6}"/>
              </a:ext>
            </a:extLst>
          </p:cNvPr>
          <p:cNvPicPr>
            <a:picLocks noChangeAspect="1"/>
          </p:cNvPicPr>
          <p:nvPr/>
        </p:nvPicPr>
        <p:blipFill>
          <a:blip r:embed="rId5"/>
          <a:stretch>
            <a:fillRect/>
          </a:stretch>
        </p:blipFill>
        <p:spPr>
          <a:xfrm>
            <a:off x="3205045" y="2132621"/>
            <a:ext cx="2664452" cy="1771860"/>
          </a:xfrm>
          <a:prstGeom prst="rect">
            <a:avLst/>
          </a:prstGeom>
        </p:spPr>
      </p:pic>
      <p:pic>
        <p:nvPicPr>
          <p:cNvPr id="8" name="Picture 7">
            <a:extLst>
              <a:ext uri="{FF2B5EF4-FFF2-40B4-BE49-F238E27FC236}">
                <a16:creationId xmlns:a16="http://schemas.microsoft.com/office/drawing/2014/main" id="{AE7E3CAD-A711-7C47-AE19-66C4E043FA12}"/>
              </a:ext>
            </a:extLst>
          </p:cNvPr>
          <p:cNvPicPr>
            <a:picLocks noChangeAspect="1"/>
          </p:cNvPicPr>
          <p:nvPr/>
        </p:nvPicPr>
        <p:blipFill>
          <a:blip r:embed="rId6"/>
          <a:stretch>
            <a:fillRect/>
          </a:stretch>
        </p:blipFill>
        <p:spPr>
          <a:xfrm>
            <a:off x="247705" y="4286653"/>
            <a:ext cx="2369002" cy="2369002"/>
          </a:xfrm>
          <a:prstGeom prst="rect">
            <a:avLst/>
          </a:prstGeom>
        </p:spPr>
      </p:pic>
      <p:pic>
        <p:nvPicPr>
          <p:cNvPr id="9" name="Picture 8">
            <a:extLst>
              <a:ext uri="{FF2B5EF4-FFF2-40B4-BE49-F238E27FC236}">
                <a16:creationId xmlns:a16="http://schemas.microsoft.com/office/drawing/2014/main" id="{301DA0F4-1D13-9A4E-B6EF-09FB5221AE54}"/>
              </a:ext>
            </a:extLst>
          </p:cNvPr>
          <p:cNvPicPr>
            <a:picLocks noChangeAspect="1"/>
          </p:cNvPicPr>
          <p:nvPr/>
        </p:nvPicPr>
        <p:blipFill rotWithShape="1">
          <a:blip r:embed="rId7"/>
          <a:srcRect r="15227"/>
          <a:stretch/>
        </p:blipFill>
        <p:spPr>
          <a:xfrm>
            <a:off x="3079437" y="4286652"/>
            <a:ext cx="2808779" cy="2369002"/>
          </a:xfrm>
          <a:prstGeom prst="rect">
            <a:avLst/>
          </a:prstGeom>
        </p:spPr>
      </p:pic>
      <p:sp>
        <p:nvSpPr>
          <p:cNvPr id="11" name="Rectangle 10">
            <a:extLst>
              <a:ext uri="{FF2B5EF4-FFF2-40B4-BE49-F238E27FC236}">
                <a16:creationId xmlns:a16="http://schemas.microsoft.com/office/drawing/2014/main" id="{3A8C4D60-9177-2241-92E1-CC056B45A227}"/>
              </a:ext>
            </a:extLst>
          </p:cNvPr>
          <p:cNvSpPr/>
          <p:nvPr/>
        </p:nvSpPr>
        <p:spPr>
          <a:xfrm>
            <a:off x="8041739" y="1684794"/>
            <a:ext cx="1295673" cy="4149229"/>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8F35CC4-623A-F94F-A607-8D75C047144B}"/>
              </a:ext>
            </a:extLst>
          </p:cNvPr>
          <p:cNvCxnSpPr/>
          <p:nvPr/>
        </p:nvCxnSpPr>
        <p:spPr>
          <a:xfrm flipH="1" flipV="1">
            <a:off x="5939821" y="3642486"/>
            <a:ext cx="1900854" cy="104059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25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25B-287F-6240-AF9B-0CC9AD144C7D}"/>
              </a:ext>
            </a:extLst>
          </p:cNvPr>
          <p:cNvSpPr>
            <a:spLocks noGrp="1"/>
          </p:cNvSpPr>
          <p:nvPr>
            <p:ph type="title"/>
          </p:nvPr>
        </p:nvSpPr>
        <p:spPr>
          <a:xfrm>
            <a:off x="766003" y="374085"/>
            <a:ext cx="4486656" cy="1141497"/>
          </a:xfrm>
        </p:spPr>
        <p:txBody>
          <a:bodyPr/>
          <a:lstStyle/>
          <a:p>
            <a:r>
              <a:rPr lang="en-US" dirty="0"/>
              <a:t>Why are they important?</a:t>
            </a:r>
          </a:p>
        </p:txBody>
      </p:sp>
      <p:sp>
        <p:nvSpPr>
          <p:cNvPr id="3" name="Content Placeholder 2">
            <a:extLst>
              <a:ext uri="{FF2B5EF4-FFF2-40B4-BE49-F238E27FC236}">
                <a16:creationId xmlns:a16="http://schemas.microsoft.com/office/drawing/2014/main" id="{31B3CB23-03CD-2441-A495-6DDDB5C0D66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9C7165F-6684-8148-B6A7-9E5733B77B19}"/>
              </a:ext>
            </a:extLst>
          </p:cNvPr>
          <p:cNvPicPr>
            <a:picLocks noChangeAspect="1"/>
          </p:cNvPicPr>
          <p:nvPr/>
        </p:nvPicPr>
        <p:blipFill>
          <a:blip r:embed="rId3"/>
          <a:stretch>
            <a:fillRect/>
          </a:stretch>
        </p:blipFill>
        <p:spPr>
          <a:xfrm>
            <a:off x="6173270" y="1696074"/>
            <a:ext cx="5941459" cy="3465851"/>
          </a:xfrm>
          <a:prstGeom prst="rect">
            <a:avLst/>
          </a:prstGeom>
        </p:spPr>
      </p:pic>
      <p:sp>
        <p:nvSpPr>
          <p:cNvPr id="10" name="Text Placeholder 3">
            <a:extLst>
              <a:ext uri="{FF2B5EF4-FFF2-40B4-BE49-F238E27FC236}">
                <a16:creationId xmlns:a16="http://schemas.microsoft.com/office/drawing/2014/main" id="{AF351A56-B82A-774E-8D4F-99AD3A662703}"/>
              </a:ext>
            </a:extLst>
          </p:cNvPr>
          <p:cNvSpPr>
            <a:spLocks noGrp="1"/>
          </p:cNvSpPr>
          <p:nvPr>
            <p:ph type="body" sz="half" idx="2"/>
          </p:nvPr>
        </p:nvSpPr>
        <p:spPr>
          <a:xfrm>
            <a:off x="286603" y="1992573"/>
            <a:ext cx="5445457" cy="4353636"/>
          </a:xfrm>
        </p:spPr>
        <p:txBody>
          <a:bodyPr>
            <a:normAutofit fontScale="92500" lnSpcReduction="20000"/>
          </a:bodyPr>
          <a:lstStyle/>
          <a:p>
            <a:r>
              <a:rPr lang="en-US" sz="2000" b="1" dirty="0">
                <a:solidFill>
                  <a:schemeClr val="bg1"/>
                </a:solidFill>
              </a:rPr>
              <a:t>Global distribution </a:t>
            </a:r>
          </a:p>
          <a:p>
            <a:endParaRPr lang="en-US" sz="2000" b="1" dirty="0">
              <a:solidFill>
                <a:schemeClr val="bg1"/>
              </a:solidFill>
            </a:endParaRPr>
          </a:p>
          <a:p>
            <a:r>
              <a:rPr lang="en-US" sz="2000" b="1" dirty="0">
                <a:solidFill>
                  <a:schemeClr val="bg1"/>
                </a:solidFill>
              </a:rPr>
              <a:t>Base of the food chain in the ocean </a:t>
            </a:r>
          </a:p>
          <a:p>
            <a:endParaRPr lang="en-US" sz="2000" b="1" dirty="0">
              <a:solidFill>
                <a:schemeClr val="bg1"/>
              </a:solidFill>
            </a:endParaRPr>
          </a:p>
          <a:p>
            <a:r>
              <a:rPr lang="en-US" sz="2000" b="1" dirty="0">
                <a:solidFill>
                  <a:schemeClr val="bg1"/>
                </a:solidFill>
              </a:rPr>
              <a:t>Produce molecules that support the growth of bacteria in the ocean </a:t>
            </a:r>
          </a:p>
          <a:p>
            <a:endParaRPr lang="en-US" sz="2000" b="1" dirty="0">
              <a:solidFill>
                <a:schemeClr val="bg1"/>
              </a:solidFill>
            </a:endParaRPr>
          </a:p>
          <a:p>
            <a:r>
              <a:rPr lang="en-US" sz="2000" b="1" dirty="0">
                <a:solidFill>
                  <a:schemeClr val="bg1"/>
                </a:solidFill>
              </a:rPr>
              <a:t>Cycle important nutrients in the ocean</a:t>
            </a:r>
          </a:p>
          <a:p>
            <a:endParaRPr lang="en-US" sz="2000" b="1" dirty="0">
              <a:solidFill>
                <a:schemeClr val="bg1"/>
              </a:solidFill>
            </a:endParaRPr>
          </a:p>
          <a:p>
            <a:r>
              <a:rPr lang="en-US" sz="2000" b="1" dirty="0">
                <a:solidFill>
                  <a:schemeClr val="bg1"/>
                </a:solidFill>
              </a:rPr>
              <a:t>Produce the oxygen we breathe! </a:t>
            </a:r>
          </a:p>
          <a:p>
            <a:r>
              <a:rPr lang="en-US" sz="2000" dirty="0">
                <a:solidFill>
                  <a:schemeClr val="bg1"/>
                </a:solidFill>
              </a:rPr>
              <a:t>(Next time you take a breath say thank you to phytoplankton, not only trees!)</a:t>
            </a:r>
          </a:p>
        </p:txBody>
      </p:sp>
    </p:spTree>
    <p:extLst>
      <p:ext uri="{BB962C8B-B14F-4D97-AF65-F5344CB8AC3E}">
        <p14:creationId xmlns:p14="http://schemas.microsoft.com/office/powerpoint/2010/main" val="3906272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25B-287F-6240-AF9B-0CC9AD144C7D}"/>
              </a:ext>
            </a:extLst>
          </p:cNvPr>
          <p:cNvSpPr>
            <a:spLocks noGrp="1"/>
          </p:cNvSpPr>
          <p:nvPr>
            <p:ph type="title"/>
          </p:nvPr>
        </p:nvSpPr>
        <p:spPr>
          <a:xfrm>
            <a:off x="766003" y="374085"/>
            <a:ext cx="4486656" cy="1141497"/>
          </a:xfrm>
        </p:spPr>
        <p:txBody>
          <a:bodyPr/>
          <a:lstStyle/>
          <a:p>
            <a:r>
              <a:rPr lang="en-US" dirty="0"/>
              <a:t>Why are they important?</a:t>
            </a:r>
          </a:p>
        </p:txBody>
      </p:sp>
      <p:sp>
        <p:nvSpPr>
          <p:cNvPr id="3" name="Content Placeholder 2">
            <a:extLst>
              <a:ext uri="{FF2B5EF4-FFF2-40B4-BE49-F238E27FC236}">
                <a16:creationId xmlns:a16="http://schemas.microsoft.com/office/drawing/2014/main" id="{31B3CB23-03CD-2441-A495-6DDDB5C0D66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512134-888C-CC4F-A7B2-1ADFAF5D1702}"/>
              </a:ext>
            </a:extLst>
          </p:cNvPr>
          <p:cNvSpPr>
            <a:spLocks noGrp="1"/>
          </p:cNvSpPr>
          <p:nvPr>
            <p:ph type="body" sz="half" idx="2"/>
          </p:nvPr>
        </p:nvSpPr>
        <p:spPr>
          <a:xfrm>
            <a:off x="286603" y="1992573"/>
            <a:ext cx="5445457" cy="4353636"/>
          </a:xfrm>
        </p:spPr>
        <p:txBody>
          <a:bodyPr>
            <a:normAutofit fontScale="92500" lnSpcReduction="20000"/>
          </a:bodyPr>
          <a:lstStyle/>
          <a:p>
            <a:r>
              <a:rPr lang="en-US" sz="2000" b="1" dirty="0">
                <a:solidFill>
                  <a:schemeClr val="bg1"/>
                </a:solidFill>
              </a:rPr>
              <a:t>Global distribution </a:t>
            </a:r>
          </a:p>
          <a:p>
            <a:endParaRPr lang="en-US" sz="2000" b="1" dirty="0">
              <a:solidFill>
                <a:schemeClr val="bg1"/>
              </a:solidFill>
            </a:endParaRPr>
          </a:p>
          <a:p>
            <a:r>
              <a:rPr lang="en-US" sz="2000" b="1" dirty="0">
                <a:solidFill>
                  <a:schemeClr val="bg1"/>
                </a:solidFill>
              </a:rPr>
              <a:t>Base of the food chain in the ocean </a:t>
            </a:r>
          </a:p>
          <a:p>
            <a:endParaRPr lang="en-US" sz="2000" b="1" dirty="0">
              <a:solidFill>
                <a:schemeClr val="bg1"/>
              </a:solidFill>
            </a:endParaRPr>
          </a:p>
          <a:p>
            <a:r>
              <a:rPr lang="en-US" sz="2000" b="1" dirty="0">
                <a:solidFill>
                  <a:schemeClr val="bg1"/>
                </a:solidFill>
              </a:rPr>
              <a:t>Produce molecules that support the growth of bacteria in the ocean </a:t>
            </a:r>
          </a:p>
          <a:p>
            <a:endParaRPr lang="en-US" sz="2000" b="1" dirty="0">
              <a:solidFill>
                <a:schemeClr val="bg1"/>
              </a:solidFill>
            </a:endParaRPr>
          </a:p>
          <a:p>
            <a:r>
              <a:rPr lang="en-US" sz="2000" b="1" dirty="0">
                <a:solidFill>
                  <a:schemeClr val="bg1"/>
                </a:solidFill>
              </a:rPr>
              <a:t>Cycle important nutrients in the ocean</a:t>
            </a:r>
          </a:p>
          <a:p>
            <a:endParaRPr lang="en-US" sz="2000" b="1" dirty="0">
              <a:solidFill>
                <a:schemeClr val="bg1"/>
              </a:solidFill>
            </a:endParaRPr>
          </a:p>
          <a:p>
            <a:r>
              <a:rPr lang="en-US" sz="2000" b="1" dirty="0">
                <a:solidFill>
                  <a:schemeClr val="bg1"/>
                </a:solidFill>
              </a:rPr>
              <a:t>Produce the oxygen we breathe! </a:t>
            </a:r>
          </a:p>
          <a:p>
            <a:r>
              <a:rPr lang="en-US" sz="2000" dirty="0">
                <a:solidFill>
                  <a:schemeClr val="bg1"/>
                </a:solidFill>
              </a:rPr>
              <a:t>(Next time you take a breath say thank you to phytoplankton, not only trees!)</a:t>
            </a:r>
          </a:p>
        </p:txBody>
      </p:sp>
      <p:pic>
        <p:nvPicPr>
          <p:cNvPr id="6" name="Picture 5">
            <a:extLst>
              <a:ext uri="{FF2B5EF4-FFF2-40B4-BE49-F238E27FC236}">
                <a16:creationId xmlns:a16="http://schemas.microsoft.com/office/drawing/2014/main" id="{F9C7165F-6684-8148-B6A7-9E5733B77B19}"/>
              </a:ext>
            </a:extLst>
          </p:cNvPr>
          <p:cNvPicPr>
            <a:picLocks noChangeAspect="1"/>
          </p:cNvPicPr>
          <p:nvPr/>
        </p:nvPicPr>
        <p:blipFill>
          <a:blip r:embed="rId2"/>
          <a:stretch>
            <a:fillRect/>
          </a:stretch>
        </p:blipFill>
        <p:spPr>
          <a:xfrm>
            <a:off x="6173270" y="1696074"/>
            <a:ext cx="5941459" cy="3465851"/>
          </a:xfrm>
          <a:prstGeom prst="rect">
            <a:avLst/>
          </a:prstGeom>
        </p:spPr>
      </p:pic>
      <p:pic>
        <p:nvPicPr>
          <p:cNvPr id="5" name="Picture 4">
            <a:extLst>
              <a:ext uri="{FF2B5EF4-FFF2-40B4-BE49-F238E27FC236}">
                <a16:creationId xmlns:a16="http://schemas.microsoft.com/office/drawing/2014/main" id="{EEA25E57-9AF9-B644-B01C-3E7D8BEFFEB2}"/>
              </a:ext>
            </a:extLst>
          </p:cNvPr>
          <p:cNvPicPr>
            <a:picLocks noChangeAspect="1"/>
          </p:cNvPicPr>
          <p:nvPr/>
        </p:nvPicPr>
        <p:blipFill>
          <a:blip r:embed="rId3"/>
          <a:stretch>
            <a:fillRect/>
          </a:stretch>
        </p:blipFill>
        <p:spPr>
          <a:xfrm>
            <a:off x="6161919" y="1410667"/>
            <a:ext cx="5966115" cy="3993846"/>
          </a:xfrm>
          <a:prstGeom prst="rect">
            <a:avLst/>
          </a:prstGeom>
        </p:spPr>
      </p:pic>
      <p:sp>
        <p:nvSpPr>
          <p:cNvPr id="7" name="&quot;No&quot; Symbol 6">
            <a:extLst>
              <a:ext uri="{FF2B5EF4-FFF2-40B4-BE49-F238E27FC236}">
                <a16:creationId xmlns:a16="http://schemas.microsoft.com/office/drawing/2014/main" id="{C9800AAB-AEBC-EC4D-AA96-1AF255A13F1B}"/>
              </a:ext>
            </a:extLst>
          </p:cNvPr>
          <p:cNvSpPr/>
          <p:nvPr/>
        </p:nvSpPr>
        <p:spPr>
          <a:xfrm>
            <a:off x="7724633" y="1992572"/>
            <a:ext cx="2934268" cy="268860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18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25B-287F-6240-AF9B-0CC9AD144C7D}"/>
              </a:ext>
            </a:extLst>
          </p:cNvPr>
          <p:cNvSpPr>
            <a:spLocks noGrp="1"/>
          </p:cNvSpPr>
          <p:nvPr>
            <p:ph type="title"/>
          </p:nvPr>
        </p:nvSpPr>
        <p:spPr>
          <a:xfrm>
            <a:off x="766003" y="374085"/>
            <a:ext cx="4486656" cy="1141497"/>
          </a:xfrm>
        </p:spPr>
        <p:txBody>
          <a:bodyPr/>
          <a:lstStyle/>
          <a:p>
            <a:r>
              <a:rPr lang="en-US" dirty="0"/>
              <a:t>Why are they important?</a:t>
            </a:r>
          </a:p>
        </p:txBody>
      </p:sp>
      <p:sp>
        <p:nvSpPr>
          <p:cNvPr id="3" name="Content Placeholder 2">
            <a:extLst>
              <a:ext uri="{FF2B5EF4-FFF2-40B4-BE49-F238E27FC236}">
                <a16:creationId xmlns:a16="http://schemas.microsoft.com/office/drawing/2014/main" id="{31B3CB23-03CD-2441-A495-6DDDB5C0D66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512134-888C-CC4F-A7B2-1ADFAF5D1702}"/>
              </a:ext>
            </a:extLst>
          </p:cNvPr>
          <p:cNvSpPr>
            <a:spLocks noGrp="1"/>
          </p:cNvSpPr>
          <p:nvPr>
            <p:ph type="body" sz="half" idx="2"/>
          </p:nvPr>
        </p:nvSpPr>
        <p:spPr>
          <a:xfrm>
            <a:off x="286603" y="1992573"/>
            <a:ext cx="5445457" cy="4353636"/>
          </a:xfrm>
        </p:spPr>
        <p:txBody>
          <a:bodyPr>
            <a:normAutofit fontScale="92500" lnSpcReduction="20000"/>
          </a:bodyPr>
          <a:lstStyle/>
          <a:p>
            <a:r>
              <a:rPr lang="en-US" sz="2000" b="1" dirty="0">
                <a:solidFill>
                  <a:schemeClr val="bg1"/>
                </a:solidFill>
              </a:rPr>
              <a:t>Global distribution </a:t>
            </a:r>
          </a:p>
          <a:p>
            <a:endParaRPr lang="en-US" sz="2000" b="1" dirty="0">
              <a:solidFill>
                <a:schemeClr val="bg1"/>
              </a:solidFill>
            </a:endParaRPr>
          </a:p>
          <a:p>
            <a:r>
              <a:rPr lang="en-US" sz="2000" b="1" dirty="0">
                <a:solidFill>
                  <a:schemeClr val="bg1"/>
                </a:solidFill>
              </a:rPr>
              <a:t>Base of the food chain in the ocean </a:t>
            </a:r>
          </a:p>
          <a:p>
            <a:endParaRPr lang="en-US" sz="2000" b="1" dirty="0">
              <a:solidFill>
                <a:schemeClr val="bg1"/>
              </a:solidFill>
            </a:endParaRPr>
          </a:p>
          <a:p>
            <a:r>
              <a:rPr lang="en-US" sz="2000" b="1" dirty="0">
                <a:solidFill>
                  <a:schemeClr val="bg1"/>
                </a:solidFill>
              </a:rPr>
              <a:t>Produce molecules that support the growth of bacteria in the ocean </a:t>
            </a:r>
          </a:p>
          <a:p>
            <a:endParaRPr lang="en-US" sz="2000" b="1" dirty="0">
              <a:solidFill>
                <a:schemeClr val="bg1"/>
              </a:solidFill>
            </a:endParaRPr>
          </a:p>
          <a:p>
            <a:r>
              <a:rPr lang="en-US" sz="2000" b="1" dirty="0">
                <a:solidFill>
                  <a:schemeClr val="bg1"/>
                </a:solidFill>
              </a:rPr>
              <a:t>Cycle important nutrients in the ocean</a:t>
            </a:r>
          </a:p>
          <a:p>
            <a:endParaRPr lang="en-US" sz="2000" b="1" dirty="0">
              <a:solidFill>
                <a:schemeClr val="bg1"/>
              </a:solidFill>
            </a:endParaRPr>
          </a:p>
          <a:p>
            <a:r>
              <a:rPr lang="en-US" sz="2000" b="1" dirty="0">
                <a:solidFill>
                  <a:schemeClr val="bg1"/>
                </a:solidFill>
              </a:rPr>
              <a:t>Produce the oxygen we breathe! </a:t>
            </a:r>
          </a:p>
          <a:p>
            <a:r>
              <a:rPr lang="en-US" sz="2000" dirty="0">
                <a:solidFill>
                  <a:schemeClr val="bg1"/>
                </a:solidFill>
              </a:rPr>
              <a:t>(Next time you take a breath say thank you to phytoplankton, not only trees!)</a:t>
            </a:r>
          </a:p>
          <a:p>
            <a:endParaRPr lang="en-US" sz="2000" b="1" dirty="0">
              <a:solidFill>
                <a:schemeClr val="bg1"/>
              </a:solidFill>
            </a:endParaRPr>
          </a:p>
          <a:p>
            <a:endParaRPr lang="en-US" sz="2000" b="1" dirty="0">
              <a:solidFill>
                <a:schemeClr val="bg1"/>
              </a:solidFill>
            </a:endParaRPr>
          </a:p>
        </p:txBody>
      </p:sp>
      <p:pic>
        <p:nvPicPr>
          <p:cNvPr id="7" name="Picture 6">
            <a:extLst>
              <a:ext uri="{FF2B5EF4-FFF2-40B4-BE49-F238E27FC236}">
                <a16:creationId xmlns:a16="http://schemas.microsoft.com/office/drawing/2014/main" id="{DDC08C40-AFAB-7E4B-895B-9E806DED7970}"/>
              </a:ext>
            </a:extLst>
          </p:cNvPr>
          <p:cNvPicPr>
            <a:picLocks noChangeAspect="1"/>
          </p:cNvPicPr>
          <p:nvPr/>
        </p:nvPicPr>
        <p:blipFill>
          <a:blip r:embed="rId2"/>
          <a:stretch>
            <a:fillRect/>
          </a:stretch>
        </p:blipFill>
        <p:spPr>
          <a:xfrm>
            <a:off x="6191375" y="1816649"/>
            <a:ext cx="5905248" cy="3121587"/>
          </a:xfrm>
          <a:prstGeom prst="rect">
            <a:avLst/>
          </a:prstGeom>
        </p:spPr>
      </p:pic>
    </p:spTree>
    <p:extLst>
      <p:ext uri="{BB962C8B-B14F-4D97-AF65-F5344CB8AC3E}">
        <p14:creationId xmlns:p14="http://schemas.microsoft.com/office/powerpoint/2010/main" val="279683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18AA80-4983-AD4A-A074-DB8D8A6B9DD5}"/>
              </a:ext>
            </a:extLst>
          </p:cNvPr>
          <p:cNvSpPr>
            <a:spLocks noGrp="1"/>
          </p:cNvSpPr>
          <p:nvPr>
            <p:ph idx="1"/>
          </p:nvPr>
        </p:nvSpPr>
        <p:spPr>
          <a:xfrm>
            <a:off x="1262729" y="5499895"/>
            <a:ext cx="9638443" cy="484633"/>
          </a:xfrm>
        </p:spPr>
        <p:txBody>
          <a:bodyPr vert="horz" lIns="91440" tIns="45720" rIns="91440" bIns="45720" rtlCol="0">
            <a:normAutofit/>
          </a:bodyPr>
          <a:lstStyle/>
          <a:p>
            <a:pPr marL="0" indent="0" algn="ctr">
              <a:buNone/>
            </a:pPr>
            <a:r>
              <a:rPr lang="en-US" sz="2000" dirty="0">
                <a:solidFill>
                  <a:schemeClr val="tx1">
                    <a:lumMod val="75000"/>
                    <a:lumOff val="25000"/>
                  </a:schemeClr>
                </a:solidFill>
                <a:hlinkClick r:id="rId3"/>
              </a:rPr>
              <a:t>The Microbial Loop</a:t>
            </a:r>
            <a:endParaRPr lang="en-US" sz="2000" dirty="0">
              <a:solidFill>
                <a:schemeClr val="tx1">
                  <a:lumMod val="75000"/>
                  <a:lumOff val="25000"/>
                </a:schemeClr>
              </a:solidFill>
            </a:endParaRPr>
          </a:p>
        </p:txBody>
      </p:sp>
      <p:sp>
        <p:nvSpPr>
          <p:cNvPr id="8"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E71D33-E527-0E47-A179-3BABCC5A39BA}"/>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2400" b="1" kern="1200" cap="all" spc="200" baseline="0">
                <a:solidFill>
                  <a:srgbClr val="262626"/>
                </a:solidFill>
                <a:latin typeface="+mj-lt"/>
                <a:ea typeface="+mj-ea"/>
                <a:cs typeface="+mj-cs"/>
              </a:rPr>
              <a:t>Phytoplankton Produce organic molecules that support the growth of marine bacteria</a:t>
            </a:r>
            <a:br>
              <a:rPr lang="en-US" sz="2400" kern="1200" cap="all" spc="200" baseline="0">
                <a:solidFill>
                  <a:srgbClr val="262626"/>
                </a:solidFill>
                <a:latin typeface="+mj-lt"/>
                <a:ea typeface="+mj-ea"/>
                <a:cs typeface="+mj-cs"/>
              </a:rPr>
            </a:br>
            <a:br>
              <a:rPr lang="en-US" sz="2400" kern="1200" cap="all" spc="200" baseline="0">
                <a:solidFill>
                  <a:srgbClr val="262626"/>
                </a:solidFill>
                <a:latin typeface="+mj-lt"/>
                <a:ea typeface="+mj-ea"/>
                <a:cs typeface="+mj-cs"/>
              </a:rPr>
            </a:br>
            <a:br>
              <a:rPr lang="en-US" sz="2400" kern="1200" cap="all" spc="200" baseline="0">
                <a:solidFill>
                  <a:srgbClr val="262626"/>
                </a:solidFill>
                <a:latin typeface="+mj-lt"/>
                <a:ea typeface="+mj-ea"/>
                <a:cs typeface="+mj-cs"/>
              </a:rPr>
            </a:br>
            <a:r>
              <a:rPr lang="en-US" sz="2400" kern="1200" cap="all" spc="200" baseline="0">
                <a:solidFill>
                  <a:srgbClr val="262626"/>
                </a:solidFill>
                <a:latin typeface="+mj-lt"/>
                <a:ea typeface="+mj-ea"/>
                <a:cs typeface="+mj-cs"/>
              </a:rPr>
              <a:t>I study how </a:t>
            </a:r>
            <a:r>
              <a:rPr lang="en-US" sz="2400" b="1" kern="1200" cap="all" spc="200" baseline="0">
                <a:solidFill>
                  <a:srgbClr val="262626"/>
                </a:solidFill>
                <a:latin typeface="+mj-lt"/>
                <a:ea typeface="+mj-ea"/>
                <a:cs typeface="+mj-cs"/>
              </a:rPr>
              <a:t>climate change</a:t>
            </a:r>
            <a:r>
              <a:rPr lang="en-US" sz="2400" kern="1200" cap="all" spc="200" baseline="0">
                <a:solidFill>
                  <a:srgbClr val="262626"/>
                </a:solidFill>
                <a:latin typeface="+mj-lt"/>
                <a:ea typeface="+mj-ea"/>
                <a:cs typeface="+mj-cs"/>
              </a:rPr>
              <a:t> (rising temperature) will </a:t>
            </a:r>
            <a:r>
              <a:rPr lang="en-US" sz="2400" b="1" kern="1200" cap="all" spc="200" baseline="0">
                <a:solidFill>
                  <a:srgbClr val="262626"/>
                </a:solidFill>
                <a:latin typeface="+mj-lt"/>
                <a:ea typeface="+mj-ea"/>
                <a:cs typeface="+mj-cs"/>
              </a:rPr>
              <a:t>influence the link between phytoplankton and bacteria </a:t>
            </a:r>
            <a:r>
              <a:rPr lang="en-US" sz="2400" kern="1200" cap="all" spc="200" baseline="0">
                <a:solidFill>
                  <a:srgbClr val="262626"/>
                </a:solidFill>
                <a:latin typeface="+mj-lt"/>
                <a:ea typeface="+mj-ea"/>
                <a:cs typeface="+mj-cs"/>
              </a:rPr>
              <a:t>in the ocean </a:t>
            </a:r>
          </a:p>
        </p:txBody>
      </p:sp>
    </p:spTree>
    <p:extLst>
      <p:ext uri="{BB962C8B-B14F-4D97-AF65-F5344CB8AC3E}">
        <p14:creationId xmlns:p14="http://schemas.microsoft.com/office/powerpoint/2010/main" val="332737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7C82-6C8B-1347-BE5C-110F85DF460F}"/>
              </a:ext>
            </a:extLst>
          </p:cNvPr>
          <p:cNvSpPr>
            <a:spLocks noGrp="1"/>
          </p:cNvSpPr>
          <p:nvPr>
            <p:ph type="title"/>
          </p:nvPr>
        </p:nvSpPr>
        <p:spPr>
          <a:xfrm>
            <a:off x="459474" y="1884653"/>
            <a:ext cx="11273051" cy="3088693"/>
          </a:xfrm>
        </p:spPr>
        <p:txBody>
          <a:bodyPr>
            <a:normAutofit/>
          </a:bodyPr>
          <a:lstStyle/>
          <a:p>
            <a:r>
              <a:rPr lang="en-US" b="1" dirty="0">
                <a:solidFill>
                  <a:schemeClr val="accent2"/>
                </a:solidFill>
              </a:rPr>
              <a:t>How will rising temperature in the ocean influence the growth and function of Marine phytoplankton?</a:t>
            </a:r>
            <a:br>
              <a:rPr lang="en-US" b="1" dirty="0"/>
            </a:br>
            <a:br>
              <a:rPr lang="en-US" dirty="0"/>
            </a:br>
            <a:br>
              <a:rPr lang="en-US" dirty="0"/>
            </a:br>
            <a:r>
              <a:rPr lang="en-US" dirty="0"/>
              <a:t>Help me answer this question by collecting and Analyzing Data!</a:t>
            </a:r>
          </a:p>
        </p:txBody>
      </p:sp>
    </p:spTree>
    <p:extLst>
      <p:ext uri="{BB962C8B-B14F-4D97-AF65-F5344CB8AC3E}">
        <p14:creationId xmlns:p14="http://schemas.microsoft.com/office/powerpoint/2010/main" val="403114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8671-08EA-5C41-9407-4B691B46D233}"/>
              </a:ext>
            </a:extLst>
          </p:cNvPr>
          <p:cNvSpPr>
            <a:spLocks noGrp="1"/>
          </p:cNvSpPr>
          <p:nvPr>
            <p:ph type="title"/>
          </p:nvPr>
        </p:nvSpPr>
        <p:spPr>
          <a:xfrm>
            <a:off x="218364" y="595297"/>
            <a:ext cx="5636525" cy="3334151"/>
          </a:xfrm>
        </p:spPr>
        <p:txBody>
          <a:bodyPr>
            <a:normAutofit fontScale="90000"/>
          </a:bodyPr>
          <a:lstStyle/>
          <a:p>
            <a:r>
              <a:rPr lang="en-US" sz="2400" b="1" dirty="0">
                <a:solidFill>
                  <a:schemeClr val="accent2"/>
                </a:solidFill>
              </a:rPr>
              <a:t>But First… </a:t>
            </a:r>
            <a:br>
              <a:rPr lang="en-US" sz="2400" b="1" dirty="0">
                <a:solidFill>
                  <a:schemeClr val="accent2"/>
                </a:solidFill>
              </a:rPr>
            </a:br>
            <a:br>
              <a:rPr lang="en-US" sz="2400" b="1" dirty="0">
                <a:solidFill>
                  <a:schemeClr val="accent2"/>
                </a:solidFill>
              </a:rPr>
            </a:br>
            <a:r>
              <a:rPr lang="en-US" sz="2400" b="1" dirty="0">
                <a:solidFill>
                  <a:schemeClr val="accent2"/>
                </a:solidFill>
              </a:rPr>
              <a:t>1. How would you answer this question???</a:t>
            </a:r>
            <a:br>
              <a:rPr lang="en-US" sz="2400" b="1" dirty="0">
                <a:solidFill>
                  <a:schemeClr val="accent2"/>
                </a:solidFill>
              </a:rPr>
            </a:br>
            <a:br>
              <a:rPr lang="en-US" sz="2400" b="1" dirty="0">
                <a:solidFill>
                  <a:schemeClr val="accent2"/>
                </a:solidFill>
              </a:rPr>
            </a:br>
            <a:r>
              <a:rPr lang="en-US" sz="2400" b="1" dirty="0">
                <a:solidFill>
                  <a:schemeClr val="accent2"/>
                </a:solidFill>
              </a:rPr>
              <a:t>2. Create your own hypothesis! </a:t>
            </a:r>
            <a:br>
              <a:rPr lang="en-US" sz="2400" dirty="0">
                <a:solidFill>
                  <a:schemeClr val="accent2"/>
                </a:solidFill>
              </a:rPr>
            </a:br>
            <a:br>
              <a:rPr lang="en-US" sz="2400" dirty="0">
                <a:solidFill>
                  <a:schemeClr val="accent2"/>
                </a:solidFill>
              </a:rPr>
            </a:br>
            <a:r>
              <a:rPr lang="en-US" sz="2400" dirty="0">
                <a:solidFill>
                  <a:schemeClr val="accent2"/>
                </a:solidFill>
              </a:rPr>
              <a:t>(Pair up with your fellow lab mate and discuss)</a:t>
            </a:r>
            <a:endParaRPr lang="en-US" dirty="0">
              <a:solidFill>
                <a:schemeClr val="accent2"/>
              </a:solidFill>
            </a:endParaRPr>
          </a:p>
        </p:txBody>
      </p:sp>
      <p:sp>
        <p:nvSpPr>
          <p:cNvPr id="8" name="Content Placeholder 7">
            <a:extLst>
              <a:ext uri="{FF2B5EF4-FFF2-40B4-BE49-F238E27FC236}">
                <a16:creationId xmlns:a16="http://schemas.microsoft.com/office/drawing/2014/main" id="{1CC7C6A9-CA53-274E-8691-124C18138495}"/>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9E62F327-9A3F-3543-B02B-33B97D38D9D4}"/>
              </a:ext>
            </a:extLst>
          </p:cNvPr>
          <p:cNvPicPr>
            <a:picLocks noChangeAspect="1"/>
          </p:cNvPicPr>
          <p:nvPr/>
        </p:nvPicPr>
        <p:blipFill>
          <a:blip r:embed="rId2"/>
          <a:stretch>
            <a:fillRect/>
          </a:stretch>
        </p:blipFill>
        <p:spPr>
          <a:xfrm>
            <a:off x="6836410" y="1891835"/>
            <a:ext cx="4615180" cy="3074329"/>
          </a:xfrm>
          <a:prstGeom prst="rect">
            <a:avLst/>
          </a:prstGeom>
        </p:spPr>
      </p:pic>
    </p:spTree>
    <p:extLst>
      <p:ext uri="{BB962C8B-B14F-4D97-AF65-F5344CB8AC3E}">
        <p14:creationId xmlns:p14="http://schemas.microsoft.com/office/powerpoint/2010/main" val="176008536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{329C1467-4CB3-5A49-BC3C-9B8E7CF1886C}tf10001120</Template>
  <TotalTime>359</TotalTime>
  <Words>597</Words>
  <Application>Microsoft Macintosh PowerPoint</Application>
  <PresentationFormat>Widescreen</PresentationFormat>
  <Paragraphs>73</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Gill Sans MT</vt:lpstr>
      <vt:lpstr>Parcel</vt:lpstr>
      <vt:lpstr>Marine Phytoplankton</vt:lpstr>
      <vt:lpstr>What are Phytoplankton? </vt:lpstr>
      <vt:lpstr>What are Phytoplankton? </vt:lpstr>
      <vt:lpstr>Why are they important?</vt:lpstr>
      <vt:lpstr>Why are they important?</vt:lpstr>
      <vt:lpstr>Why are they important?</vt:lpstr>
      <vt:lpstr>Phytoplankton Produce organic molecules that support the growth of marine bacteria   I study how climate change (rising temperature) will influence the link between phytoplankton and bacteria in the ocean </vt:lpstr>
      <vt:lpstr>How will rising temperature in the ocean influence the growth and function of Marine phytoplankton?   Help me answer this question by collecting and Analyzing Data!</vt:lpstr>
      <vt:lpstr>But First…   1. How would you answer this question???  2. Create your own hypothesis!   (Pair up with your fellow lab mate and discuss)</vt:lpstr>
      <vt:lpstr>But First…   1. How would you answer this question???  2. Create your own hypothesis!   (Pair up with your fellow lab mate and discuss)</vt:lpstr>
      <vt:lpstr>Mock Experiment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Phytoplankton</dc:title>
  <dc:creator>McKenzie Powers</dc:creator>
  <cp:lastModifiedBy>McKenzie Powers</cp:lastModifiedBy>
  <cp:revision>21</cp:revision>
  <dcterms:created xsi:type="dcterms:W3CDTF">2021-01-28T15:56:08Z</dcterms:created>
  <dcterms:modified xsi:type="dcterms:W3CDTF">2021-02-02T16:29:46Z</dcterms:modified>
</cp:coreProperties>
</file>