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363"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dfa37f2b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0dfa37f2b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0dfa37f2b4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0dfa37f2b4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dfa37f2b4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dfa37f2b4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0dfa37f2b4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0dfa37f2b4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0dfa37f2b4_0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0dfa37f2b4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0dfa37f2b4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0dfa37f2b4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0dfa37f2b4_0_2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0dfa37f2b4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0dfa37f2b4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0dfa37f2b4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0dfa37f2b4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0dfa37f2b4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0dfa37f2b4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0dfa37f2b4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Practice reading this fish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0dfa37f2b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0dfa37f2b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0dfa37f2b4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0dfa37f2b4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Practice reading this fish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0dfa37f2b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0dfa37f2b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0dfa37f2b4_0_2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0dfa37f2b4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0dfa37f2b4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0dfa37f2b4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0dfa37f2b4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0dfa37f2b4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dfa37f2b4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0dfa37f2b4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dfa37f2b4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dfa37f2b4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dfa37f2b4_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0dfa37f2b4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instructions for Activity 1</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dfa37f2b4_0_4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0dfa37f2b4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instructions for Activity 1</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0dfa37f2b4_0_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0dfa37f2b4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instructions for Activity 1</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0dfa37f2b4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0dfa37f2b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should share with you what you wrote down. Maybe write these features on the board.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dfa37f2b4_0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dfa37f2b4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instructions for Activity 1</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0dfa37f2b4_0_3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0dfa37f2b4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all groups have gone to the 6 stations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0dfa37f2b4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0dfa37f2b4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0dfa37f2b4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0dfa37f2b4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0dfa37f2b4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10dfa37f2b4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0dfa37f2b4_0_3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0dfa37f2b4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0dfa37f2b4_0_3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10dfa37f2b4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0dfa37f2b4_0_4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0dfa37f2b4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Explain Activity 2 instructions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0dfa37f2b4_0_4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0dfa37f2b4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0dfa37f2b4_0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10dfa37f2b4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dfa37f2b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0dfa37f2b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0dfa37f2b4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0dfa37f2b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0dfa37f2b4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0dfa37f2b4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dfa37f2b4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0dfa37f2b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dfa37f2b4_0_1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dfa37f2b4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0dfa37f2b4_0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0dfa37f2b4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IA_o-KEah40"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Bh2zY0gA4U0"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xaFkwOZ9ltQ"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IyBfjLjYvu4"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67000" y="175150"/>
            <a:ext cx="8520600" cy="875700"/>
          </a:xfrm>
          <a:prstGeom prst="rect">
            <a:avLst/>
          </a:prstGeom>
          <a:solidFill>
            <a:schemeClr val="lt1"/>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080" b="1"/>
              <a:t>Reading Features of Georgia Fish</a:t>
            </a:r>
            <a:endParaRPr sz="408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96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20" b="1"/>
              <a:t>Fish Habitats</a:t>
            </a:r>
            <a:endParaRPr sz="2920" b="1"/>
          </a:p>
        </p:txBody>
      </p:sp>
      <p:sp>
        <p:nvSpPr>
          <p:cNvPr id="130" name="Google Shape;130;p22"/>
          <p:cNvSpPr txBox="1">
            <a:spLocks noGrp="1"/>
          </p:cNvSpPr>
          <p:nvPr>
            <p:ph type="body" idx="1"/>
          </p:nvPr>
        </p:nvSpPr>
        <p:spPr>
          <a:xfrm>
            <a:off x="311700" y="607500"/>
            <a:ext cx="8436300" cy="39615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None/>
            </a:pPr>
            <a:r>
              <a:rPr lang="en" b="1" u="sng">
                <a:solidFill>
                  <a:schemeClr val="dk1"/>
                </a:solidFill>
              </a:rPr>
              <a:t>Habitat</a:t>
            </a:r>
            <a:r>
              <a:rPr lang="en" u="sng">
                <a:solidFill>
                  <a:schemeClr val="dk1"/>
                </a:solidFill>
              </a:rPr>
              <a:t>:</a:t>
            </a:r>
            <a:r>
              <a:rPr lang="en">
                <a:solidFill>
                  <a:schemeClr val="dk1"/>
                </a:solidFill>
              </a:rPr>
              <a:t> is an area where something lives</a:t>
            </a:r>
            <a:endParaRPr>
              <a:solidFill>
                <a:schemeClr val="dk1"/>
              </a:solidFill>
            </a:endParaRPr>
          </a:p>
          <a:p>
            <a:pPr marL="0" lvl="0" indent="0" algn="ctr" rtl="0">
              <a:spcBef>
                <a:spcPts val="1200"/>
              </a:spcBef>
              <a:spcAft>
                <a:spcPts val="0"/>
              </a:spcAft>
              <a:buNone/>
            </a:pPr>
            <a:r>
              <a:rPr lang="en">
                <a:solidFill>
                  <a:schemeClr val="dk1"/>
                </a:solidFill>
              </a:rPr>
              <a:t>Fish are adapted to live in different habitats</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45720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131" name="Google Shape;131;p22"/>
          <p:cNvPicPr preferRelativeResize="0"/>
          <p:nvPr/>
        </p:nvPicPr>
        <p:blipFill rotWithShape="1">
          <a:blip r:embed="rId3">
            <a:alphaModFix/>
          </a:blip>
          <a:srcRect l="8623" r="1456"/>
          <a:stretch/>
        </p:blipFill>
        <p:spPr>
          <a:xfrm>
            <a:off x="550800" y="1713425"/>
            <a:ext cx="3086100" cy="2198875"/>
          </a:xfrm>
          <a:prstGeom prst="rect">
            <a:avLst/>
          </a:prstGeom>
          <a:noFill/>
          <a:ln>
            <a:noFill/>
          </a:ln>
        </p:spPr>
      </p:pic>
      <p:pic>
        <p:nvPicPr>
          <p:cNvPr id="132" name="Google Shape;132;p22"/>
          <p:cNvPicPr preferRelativeResize="0"/>
          <p:nvPr/>
        </p:nvPicPr>
        <p:blipFill rotWithShape="1">
          <a:blip r:embed="rId4">
            <a:alphaModFix/>
          </a:blip>
          <a:srcRect r="14864"/>
          <a:stretch/>
        </p:blipFill>
        <p:spPr>
          <a:xfrm>
            <a:off x="5386500" y="1713425"/>
            <a:ext cx="2907900" cy="2163400"/>
          </a:xfrm>
          <a:prstGeom prst="rect">
            <a:avLst/>
          </a:prstGeom>
          <a:noFill/>
          <a:ln>
            <a:noFill/>
          </a:ln>
        </p:spPr>
      </p:pic>
      <p:sp>
        <p:nvSpPr>
          <p:cNvPr id="133" name="Google Shape;133;p22"/>
          <p:cNvSpPr txBox="1"/>
          <p:nvPr/>
        </p:nvSpPr>
        <p:spPr>
          <a:xfrm>
            <a:off x="413100" y="3969000"/>
            <a:ext cx="3086100" cy="109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chemeClr val="dk1"/>
                </a:solidFill>
              </a:rPr>
              <a:t>Fish like Ms. Tuna live in the </a:t>
            </a:r>
            <a:r>
              <a:rPr lang="en" sz="1800" b="1">
                <a:solidFill>
                  <a:schemeClr val="dk1"/>
                </a:solidFill>
              </a:rPr>
              <a:t>open water</a:t>
            </a:r>
            <a:r>
              <a:rPr lang="en" sz="1800">
                <a:solidFill>
                  <a:schemeClr val="dk1"/>
                </a:solidFill>
              </a:rPr>
              <a:t>, where they swim all day long</a:t>
            </a:r>
            <a:endParaRPr/>
          </a:p>
        </p:txBody>
      </p:sp>
      <p:sp>
        <p:nvSpPr>
          <p:cNvPr id="134" name="Google Shape;134;p22"/>
          <p:cNvSpPr txBox="1"/>
          <p:nvPr/>
        </p:nvSpPr>
        <p:spPr>
          <a:xfrm>
            <a:off x="5169000" y="3912300"/>
            <a:ext cx="3342900" cy="109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chemeClr val="dk1"/>
                </a:solidFill>
              </a:rPr>
              <a:t>Fish like Ms. Toadfish live </a:t>
            </a:r>
            <a:r>
              <a:rPr lang="en" sz="1800" b="1">
                <a:solidFill>
                  <a:schemeClr val="dk1"/>
                </a:solidFill>
              </a:rPr>
              <a:t>under a rocks and oysters</a:t>
            </a:r>
            <a:r>
              <a:rPr lang="en" sz="1800">
                <a:solidFill>
                  <a:schemeClr val="dk1"/>
                </a:solidFill>
              </a:rPr>
              <a:t>, where they hide all day long</a:t>
            </a:r>
            <a:endParaRPr>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8"/>
        <p:cNvGrpSpPr/>
        <p:nvPr/>
      </p:nvGrpSpPr>
      <p:grpSpPr>
        <a:xfrm>
          <a:off x="0" y="0"/>
          <a:ext cx="0" cy="0"/>
          <a:chOff x="0" y="0"/>
          <a:chExt cx="0" cy="0"/>
        </a:xfrm>
      </p:grpSpPr>
      <p:sp>
        <p:nvSpPr>
          <p:cNvPr id="139" name="Google Shape;139;p23"/>
          <p:cNvSpPr txBox="1">
            <a:spLocks noGrp="1"/>
          </p:cNvSpPr>
          <p:nvPr>
            <p:ph type="title"/>
          </p:nvPr>
        </p:nvSpPr>
        <p:spPr>
          <a:xfrm>
            <a:off x="311700" y="967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920" b="1"/>
              <a:t>Fish Habitats in Georgia</a:t>
            </a:r>
            <a:endParaRPr sz="2920" b="1"/>
          </a:p>
        </p:txBody>
      </p:sp>
      <p:sp>
        <p:nvSpPr>
          <p:cNvPr id="140" name="Google Shape;140;p23"/>
          <p:cNvSpPr txBox="1">
            <a:spLocks noGrp="1"/>
          </p:cNvSpPr>
          <p:nvPr>
            <p:ph type="body" idx="1"/>
          </p:nvPr>
        </p:nvSpPr>
        <p:spPr>
          <a:xfrm>
            <a:off x="311700" y="607500"/>
            <a:ext cx="8436300" cy="39615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endParaRPr b="1">
              <a:solidFill>
                <a:schemeClr val="dk1"/>
              </a:solidFill>
            </a:endParaRPr>
          </a:p>
          <a:p>
            <a:pPr marL="0" lvl="0" indent="0" algn="ctr" rtl="0">
              <a:spcBef>
                <a:spcPts val="1200"/>
              </a:spcBef>
              <a:spcAft>
                <a:spcPts val="0"/>
              </a:spcAft>
              <a:buNone/>
            </a:pPr>
            <a:endParaRPr b="1">
              <a:solidFill>
                <a:schemeClr val="dk1"/>
              </a:solidFill>
            </a:endParaRPr>
          </a:p>
          <a:p>
            <a:pPr marL="0" lvl="0" indent="0" algn="ctr" rtl="0">
              <a:spcBef>
                <a:spcPts val="1200"/>
              </a:spcBef>
              <a:spcAft>
                <a:spcPts val="0"/>
              </a:spcAft>
              <a:buNone/>
            </a:pPr>
            <a:r>
              <a:rPr lang="en" sz="3637">
                <a:solidFill>
                  <a:schemeClr val="dk1"/>
                </a:solidFill>
              </a:rPr>
              <a:t>Let’s explore five different </a:t>
            </a:r>
            <a:r>
              <a:rPr lang="en" sz="3637" b="1">
                <a:solidFill>
                  <a:srgbClr val="CC0000"/>
                </a:solidFill>
              </a:rPr>
              <a:t>habitats</a:t>
            </a:r>
            <a:r>
              <a:rPr lang="en" sz="3637">
                <a:solidFill>
                  <a:schemeClr val="dk1"/>
                </a:solidFill>
              </a:rPr>
              <a:t> fish in Georgia!</a:t>
            </a:r>
            <a:endParaRPr sz="3637">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45720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141" name="Google Shape;141;p23"/>
          <p:cNvPicPr preferRelativeResize="0"/>
          <p:nvPr/>
        </p:nvPicPr>
        <p:blipFill rotWithShape="1">
          <a:blip r:embed="rId3">
            <a:alphaModFix/>
          </a:blip>
          <a:srcRect r="24710"/>
          <a:stretch/>
        </p:blipFill>
        <p:spPr>
          <a:xfrm>
            <a:off x="106200" y="2462400"/>
            <a:ext cx="1862100" cy="1854900"/>
          </a:xfrm>
          <a:prstGeom prst="rect">
            <a:avLst/>
          </a:prstGeom>
          <a:noFill/>
          <a:ln>
            <a:noFill/>
          </a:ln>
        </p:spPr>
      </p:pic>
      <p:pic>
        <p:nvPicPr>
          <p:cNvPr id="142" name="Google Shape;142;p23"/>
          <p:cNvPicPr preferRelativeResize="0"/>
          <p:nvPr/>
        </p:nvPicPr>
        <p:blipFill rotWithShape="1">
          <a:blip r:embed="rId4">
            <a:alphaModFix/>
          </a:blip>
          <a:srcRect r="38446"/>
          <a:stretch/>
        </p:blipFill>
        <p:spPr>
          <a:xfrm>
            <a:off x="2017900" y="2462400"/>
            <a:ext cx="1789100" cy="1854901"/>
          </a:xfrm>
          <a:prstGeom prst="rect">
            <a:avLst/>
          </a:prstGeom>
          <a:noFill/>
          <a:ln>
            <a:noFill/>
          </a:ln>
        </p:spPr>
      </p:pic>
      <p:pic>
        <p:nvPicPr>
          <p:cNvPr id="143" name="Google Shape;143;p23"/>
          <p:cNvPicPr preferRelativeResize="0"/>
          <p:nvPr/>
        </p:nvPicPr>
        <p:blipFill rotWithShape="1">
          <a:blip r:embed="rId5">
            <a:alphaModFix/>
          </a:blip>
          <a:srcRect r="38901"/>
          <a:stretch/>
        </p:blipFill>
        <p:spPr>
          <a:xfrm>
            <a:off x="3856600" y="2462400"/>
            <a:ext cx="1699999" cy="1854900"/>
          </a:xfrm>
          <a:prstGeom prst="rect">
            <a:avLst/>
          </a:prstGeom>
          <a:noFill/>
          <a:ln>
            <a:noFill/>
          </a:ln>
        </p:spPr>
      </p:pic>
      <p:pic>
        <p:nvPicPr>
          <p:cNvPr id="144" name="Google Shape;144;p23"/>
          <p:cNvPicPr preferRelativeResize="0"/>
          <p:nvPr/>
        </p:nvPicPr>
        <p:blipFill>
          <a:blip r:embed="rId6">
            <a:alphaModFix/>
          </a:blip>
          <a:stretch>
            <a:fillRect/>
          </a:stretch>
        </p:blipFill>
        <p:spPr>
          <a:xfrm>
            <a:off x="5659100" y="2462400"/>
            <a:ext cx="1493200" cy="1854900"/>
          </a:xfrm>
          <a:prstGeom prst="rect">
            <a:avLst/>
          </a:prstGeom>
          <a:noFill/>
          <a:ln>
            <a:noFill/>
          </a:ln>
        </p:spPr>
      </p:pic>
      <p:pic>
        <p:nvPicPr>
          <p:cNvPr id="145" name="Google Shape;145;p23"/>
          <p:cNvPicPr preferRelativeResize="0"/>
          <p:nvPr/>
        </p:nvPicPr>
        <p:blipFill rotWithShape="1">
          <a:blip r:embed="rId7">
            <a:alphaModFix/>
          </a:blip>
          <a:srcRect r="59622"/>
          <a:stretch/>
        </p:blipFill>
        <p:spPr>
          <a:xfrm>
            <a:off x="7254801" y="2462400"/>
            <a:ext cx="1436500" cy="1854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9"/>
        <p:cNvGrpSpPr/>
        <p:nvPr/>
      </p:nvGrpSpPr>
      <p:grpSpPr>
        <a:xfrm>
          <a:off x="0" y="0"/>
          <a:ext cx="0" cy="0"/>
          <a:chOff x="0" y="0"/>
          <a:chExt cx="0" cy="0"/>
        </a:xfrm>
      </p:grpSpPr>
      <p:sp>
        <p:nvSpPr>
          <p:cNvPr id="150" name="Google Shape;150;p24"/>
          <p:cNvSpPr txBox="1">
            <a:spLocks noGrp="1"/>
          </p:cNvSpPr>
          <p:nvPr>
            <p:ph type="title"/>
          </p:nvPr>
        </p:nvSpPr>
        <p:spPr>
          <a:xfrm>
            <a:off x="311700" y="2911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Habitat #1: Sandy Bottom</a:t>
            </a:r>
            <a:endParaRPr b="1"/>
          </a:p>
        </p:txBody>
      </p:sp>
      <p:sp>
        <p:nvSpPr>
          <p:cNvPr id="151" name="Google Shape;151;p24"/>
          <p:cNvSpPr txBox="1">
            <a:spLocks noGrp="1"/>
          </p:cNvSpPr>
          <p:nvPr>
            <p:ph type="body" idx="1"/>
          </p:nvPr>
        </p:nvSpPr>
        <p:spPr>
          <a:xfrm>
            <a:off x="311700" y="1152475"/>
            <a:ext cx="8714100" cy="225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rPr>
              <a:t>Some fish live </a:t>
            </a:r>
            <a:r>
              <a:rPr lang="en" b="1">
                <a:solidFill>
                  <a:schemeClr val="dk1"/>
                </a:solidFill>
              </a:rPr>
              <a:t>in the sand</a:t>
            </a:r>
            <a:r>
              <a:rPr lang="en">
                <a:solidFill>
                  <a:schemeClr val="dk1"/>
                </a:solidFill>
              </a:rPr>
              <a:t>!</a:t>
            </a:r>
            <a:endParaRPr>
              <a:solidFill>
                <a:schemeClr val="dk1"/>
              </a:solidFill>
            </a:endParaRPr>
          </a:p>
          <a:p>
            <a:pPr marL="0" lvl="0" indent="0" algn="ctr" rtl="0">
              <a:spcBef>
                <a:spcPts val="1200"/>
              </a:spcBef>
              <a:spcAft>
                <a:spcPts val="1200"/>
              </a:spcAft>
              <a:buNone/>
            </a:pPr>
            <a:r>
              <a:rPr lang="en">
                <a:solidFill>
                  <a:schemeClr val="dk1"/>
                </a:solidFill>
              </a:rPr>
              <a:t>They often </a:t>
            </a:r>
            <a:r>
              <a:rPr lang="en" b="1">
                <a:solidFill>
                  <a:schemeClr val="dk1"/>
                </a:solidFill>
              </a:rPr>
              <a:t>bury themselves</a:t>
            </a:r>
            <a:r>
              <a:rPr lang="en">
                <a:solidFill>
                  <a:schemeClr val="dk1"/>
                </a:solidFill>
              </a:rPr>
              <a:t> and wait for food to come by and attack</a:t>
            </a:r>
            <a:endParaRPr>
              <a:solidFill>
                <a:schemeClr val="dk1"/>
              </a:solidFill>
            </a:endParaRPr>
          </a:p>
        </p:txBody>
      </p:sp>
      <p:pic>
        <p:nvPicPr>
          <p:cNvPr id="152" name="Google Shape;152;p24" descr="Encounter this beautiful creature sliding through the sandy bottom during a night dive at Tioman Shore...&#10;&#10;I couldn't resist myself from following it to capture the sinking moment... THere you go...." title="Flounder Hiding into the Sand">
            <a:hlinkClick r:id="rId3"/>
          </p:cNvPr>
          <p:cNvPicPr preferRelativeResize="0"/>
          <p:nvPr/>
        </p:nvPicPr>
        <p:blipFill>
          <a:blip r:embed="rId4">
            <a:alphaModFix/>
          </a:blip>
          <a:stretch>
            <a:fillRect/>
          </a:stretch>
        </p:blipFill>
        <p:spPr>
          <a:xfrm>
            <a:off x="2888412" y="2571750"/>
            <a:ext cx="3367175" cy="2525375"/>
          </a:xfrm>
          <a:prstGeom prst="rect">
            <a:avLst/>
          </a:prstGeom>
          <a:noFill/>
          <a:ln>
            <a:noFill/>
          </a:ln>
        </p:spPr>
      </p:pic>
      <p:sp>
        <p:nvSpPr>
          <p:cNvPr id="153" name="Google Shape;153;p24"/>
          <p:cNvSpPr/>
          <p:nvPr/>
        </p:nvSpPr>
        <p:spPr>
          <a:xfrm rot="1632802">
            <a:off x="1781595" y="3140914"/>
            <a:ext cx="1114572" cy="1030176"/>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4"/>
          <p:cNvSpPr txBox="1"/>
          <p:nvPr/>
        </p:nvSpPr>
        <p:spPr>
          <a:xfrm rot="-3653937">
            <a:off x="126028" y="2826591"/>
            <a:ext cx="2228636" cy="83114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A61C00"/>
                </a:solidFill>
              </a:rPr>
              <a:t>CLICK HERE</a:t>
            </a:r>
            <a:r>
              <a:rPr lang="en"/>
              <a:t> </a:t>
            </a:r>
            <a:br>
              <a:rPr lang="en"/>
            </a:br>
            <a:r>
              <a:rPr lang="en"/>
              <a:t>to see Mr. Flounder in his Sandy Bottom habitat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311700" y="2911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Habitat #2: Seagrass</a:t>
            </a:r>
            <a:endParaRPr b="1"/>
          </a:p>
        </p:txBody>
      </p:sp>
      <p:sp>
        <p:nvSpPr>
          <p:cNvPr id="160" name="Google Shape;160;p25"/>
          <p:cNvSpPr txBox="1">
            <a:spLocks noGrp="1"/>
          </p:cNvSpPr>
          <p:nvPr>
            <p:ph type="body" idx="1"/>
          </p:nvPr>
        </p:nvSpPr>
        <p:spPr>
          <a:xfrm>
            <a:off x="311700" y="1152475"/>
            <a:ext cx="8714100" cy="225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rPr>
              <a:t>Some fish live </a:t>
            </a:r>
            <a:r>
              <a:rPr lang="en" b="1">
                <a:solidFill>
                  <a:schemeClr val="dk1"/>
                </a:solidFill>
              </a:rPr>
              <a:t>in the seagrass</a:t>
            </a:r>
            <a:r>
              <a:rPr lang="en">
                <a:solidFill>
                  <a:schemeClr val="dk1"/>
                </a:solidFill>
              </a:rPr>
              <a:t>!</a:t>
            </a:r>
            <a:endParaRPr>
              <a:solidFill>
                <a:schemeClr val="dk1"/>
              </a:solidFill>
            </a:endParaRPr>
          </a:p>
          <a:p>
            <a:pPr marL="0" lvl="0" indent="0" algn="ctr" rtl="0">
              <a:spcBef>
                <a:spcPts val="1200"/>
              </a:spcBef>
              <a:spcAft>
                <a:spcPts val="1200"/>
              </a:spcAft>
              <a:buNone/>
            </a:pPr>
            <a:r>
              <a:rPr lang="en">
                <a:solidFill>
                  <a:schemeClr val="dk1"/>
                </a:solidFill>
              </a:rPr>
              <a:t>They often </a:t>
            </a:r>
            <a:r>
              <a:rPr lang="en" b="1">
                <a:solidFill>
                  <a:schemeClr val="dk1"/>
                </a:solidFill>
              </a:rPr>
              <a:t>hide in the seagrass </a:t>
            </a:r>
            <a:r>
              <a:rPr lang="en">
                <a:solidFill>
                  <a:schemeClr val="dk1"/>
                </a:solidFill>
              </a:rPr>
              <a:t>away from predators!</a:t>
            </a:r>
            <a:endParaRPr>
              <a:solidFill>
                <a:schemeClr val="dk1"/>
              </a:solidFill>
            </a:endParaRPr>
          </a:p>
        </p:txBody>
      </p:sp>
      <p:sp>
        <p:nvSpPr>
          <p:cNvPr id="161" name="Google Shape;161;p25"/>
          <p:cNvSpPr/>
          <p:nvPr/>
        </p:nvSpPr>
        <p:spPr>
          <a:xfrm rot="1632802">
            <a:off x="1781595" y="3140914"/>
            <a:ext cx="1114572" cy="1030176"/>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5"/>
          <p:cNvSpPr txBox="1"/>
          <p:nvPr/>
        </p:nvSpPr>
        <p:spPr>
          <a:xfrm rot="-3653937">
            <a:off x="220228" y="2771172"/>
            <a:ext cx="2228636" cy="104668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A61C00"/>
                </a:solidFill>
              </a:rPr>
              <a:t>CLICK HERE</a:t>
            </a:r>
            <a:r>
              <a:rPr lang="en"/>
              <a:t> </a:t>
            </a:r>
            <a:br>
              <a:rPr lang="en"/>
            </a:br>
            <a:r>
              <a:rPr lang="en"/>
              <a:t>to see what it looks like to swim through the seagrass</a:t>
            </a:r>
            <a:endParaRPr/>
          </a:p>
        </p:txBody>
      </p:sp>
      <p:pic>
        <p:nvPicPr>
          <p:cNvPr id="163" name="Google Shape;163;p25" descr="The Virginia Living Museum participated in the largest seagrass restoration project in the world run by the Nature Conservancy and Virginia Institute of Marine Science. We were trained to identify and collect the seed-bearing structures of eelgrass while snorkeling over thousands of acres of a lush underwater field of grass outside of Oyster, Virginia; to date the project has distributed over 70 million seeds!" title="VLM Seagrass Restoration Video 1">
            <a:hlinkClick r:id="rId3"/>
          </p:cNvPr>
          <p:cNvPicPr preferRelativeResize="0"/>
          <p:nvPr/>
        </p:nvPicPr>
        <p:blipFill>
          <a:blip r:embed="rId4">
            <a:alphaModFix/>
          </a:blip>
          <a:stretch>
            <a:fillRect/>
          </a:stretch>
        </p:blipFill>
        <p:spPr>
          <a:xfrm>
            <a:off x="2960750" y="2308513"/>
            <a:ext cx="3593300" cy="2694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1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311700" y="2911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Habitat #3: Coral Reefs</a:t>
            </a:r>
            <a:endParaRPr b="1"/>
          </a:p>
        </p:txBody>
      </p:sp>
      <p:sp>
        <p:nvSpPr>
          <p:cNvPr id="169" name="Google Shape;169;p26"/>
          <p:cNvSpPr txBox="1">
            <a:spLocks noGrp="1"/>
          </p:cNvSpPr>
          <p:nvPr>
            <p:ph type="body" idx="1"/>
          </p:nvPr>
        </p:nvSpPr>
        <p:spPr>
          <a:xfrm>
            <a:off x="311700" y="1152475"/>
            <a:ext cx="8714100" cy="225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rPr>
              <a:t>Some fish live </a:t>
            </a:r>
            <a:r>
              <a:rPr lang="en" b="1">
                <a:solidFill>
                  <a:schemeClr val="dk1"/>
                </a:solidFill>
              </a:rPr>
              <a:t>in coral reef habitats</a:t>
            </a:r>
            <a:r>
              <a:rPr lang="en">
                <a:solidFill>
                  <a:schemeClr val="dk1"/>
                </a:solidFill>
              </a:rPr>
              <a:t>!</a:t>
            </a:r>
            <a:endParaRPr>
              <a:solidFill>
                <a:schemeClr val="dk1"/>
              </a:solidFill>
            </a:endParaRPr>
          </a:p>
          <a:p>
            <a:pPr marL="0" lvl="0" indent="0" algn="ctr" rtl="0">
              <a:spcBef>
                <a:spcPts val="1200"/>
              </a:spcBef>
              <a:spcAft>
                <a:spcPts val="1200"/>
              </a:spcAft>
              <a:buNone/>
            </a:pPr>
            <a:r>
              <a:rPr lang="en">
                <a:solidFill>
                  <a:schemeClr val="dk1"/>
                </a:solidFill>
              </a:rPr>
              <a:t>These fish are often colorful!</a:t>
            </a:r>
            <a:endParaRPr>
              <a:solidFill>
                <a:schemeClr val="dk1"/>
              </a:solidFill>
            </a:endParaRPr>
          </a:p>
        </p:txBody>
      </p:sp>
      <p:sp>
        <p:nvSpPr>
          <p:cNvPr id="170" name="Google Shape;170;p26"/>
          <p:cNvSpPr/>
          <p:nvPr/>
        </p:nvSpPr>
        <p:spPr>
          <a:xfrm rot="1632802">
            <a:off x="1781595" y="3140914"/>
            <a:ext cx="1114572" cy="1030176"/>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txBox="1"/>
          <p:nvPr/>
        </p:nvSpPr>
        <p:spPr>
          <a:xfrm rot="-3653937">
            <a:off x="126028" y="2826591"/>
            <a:ext cx="2228636" cy="83114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A61C00"/>
                </a:solidFill>
              </a:rPr>
              <a:t>CLICK HERE</a:t>
            </a:r>
            <a:r>
              <a:rPr lang="en"/>
              <a:t> </a:t>
            </a:r>
            <a:br>
              <a:rPr lang="en"/>
            </a:br>
            <a:r>
              <a:rPr lang="en"/>
              <a:t>to see what a coral reef looks like in Georgia</a:t>
            </a:r>
            <a:endParaRPr/>
          </a:p>
        </p:txBody>
      </p:sp>
      <p:pic>
        <p:nvPicPr>
          <p:cNvPr id="172" name="Google Shape;172;p26" descr="For our #EarthIsBlue video of the week, a team of NOAA scientists takes you aboard the research vessel SRVX Sand Tiger for a dive out to Gray's Reef National Marine Sanctuary, just 17 miles off the coast of Georgia. Join them on their journey through this colorful reef, where life abounds and species are diverse! Original music composed by Chris Murphy. &#10;&#10;Learn more about the sanctuary at http://graysreef.noaa.gov " title="Your Earth Is Blue: Dive into Gray's Reef">
            <a:hlinkClick r:id="rId3"/>
          </p:cNvPr>
          <p:cNvPicPr preferRelativeResize="0"/>
          <p:nvPr/>
        </p:nvPicPr>
        <p:blipFill>
          <a:blip r:embed="rId4">
            <a:alphaModFix/>
          </a:blip>
          <a:stretch>
            <a:fillRect/>
          </a:stretch>
        </p:blipFill>
        <p:spPr>
          <a:xfrm>
            <a:off x="2843275" y="2066475"/>
            <a:ext cx="4037975" cy="3028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311700" y="2911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Habitat #4: Open Water</a:t>
            </a:r>
            <a:endParaRPr b="1"/>
          </a:p>
        </p:txBody>
      </p:sp>
      <p:sp>
        <p:nvSpPr>
          <p:cNvPr id="178" name="Google Shape;178;p27"/>
          <p:cNvSpPr txBox="1">
            <a:spLocks noGrp="1"/>
          </p:cNvSpPr>
          <p:nvPr>
            <p:ph type="body" idx="1"/>
          </p:nvPr>
        </p:nvSpPr>
        <p:spPr>
          <a:xfrm>
            <a:off x="311700" y="1152475"/>
            <a:ext cx="8714100" cy="225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rPr>
              <a:t>Some fish live </a:t>
            </a:r>
            <a:r>
              <a:rPr lang="en" b="1">
                <a:solidFill>
                  <a:schemeClr val="dk1"/>
                </a:solidFill>
              </a:rPr>
              <a:t>in the open water</a:t>
            </a:r>
            <a:r>
              <a:rPr lang="en">
                <a:solidFill>
                  <a:schemeClr val="dk1"/>
                </a:solidFill>
              </a:rPr>
              <a:t>!</a:t>
            </a:r>
            <a:endParaRPr>
              <a:solidFill>
                <a:schemeClr val="dk1"/>
              </a:solidFill>
            </a:endParaRPr>
          </a:p>
          <a:p>
            <a:pPr marL="0" lvl="0" indent="0" algn="ctr" rtl="0">
              <a:spcBef>
                <a:spcPts val="1200"/>
              </a:spcBef>
              <a:spcAft>
                <a:spcPts val="1200"/>
              </a:spcAft>
              <a:buNone/>
            </a:pPr>
            <a:r>
              <a:rPr lang="en">
                <a:solidFill>
                  <a:schemeClr val="dk1"/>
                </a:solidFill>
              </a:rPr>
              <a:t>This means they swim most of the day and night!</a:t>
            </a:r>
            <a:endParaRPr>
              <a:solidFill>
                <a:schemeClr val="dk1"/>
              </a:solidFill>
            </a:endParaRPr>
          </a:p>
        </p:txBody>
      </p:sp>
      <p:sp>
        <p:nvSpPr>
          <p:cNvPr id="179" name="Google Shape;179;p27"/>
          <p:cNvSpPr/>
          <p:nvPr/>
        </p:nvSpPr>
        <p:spPr>
          <a:xfrm rot="1632802">
            <a:off x="1781595" y="3140914"/>
            <a:ext cx="1114572" cy="1030176"/>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7"/>
          <p:cNvSpPr txBox="1"/>
          <p:nvPr/>
        </p:nvSpPr>
        <p:spPr>
          <a:xfrm rot="-3653937">
            <a:off x="126028" y="2826591"/>
            <a:ext cx="2228636" cy="83114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A61C00"/>
                </a:solidFill>
              </a:rPr>
              <a:t>CLICK HERE</a:t>
            </a:r>
            <a:r>
              <a:rPr lang="en"/>
              <a:t> </a:t>
            </a:r>
            <a:br>
              <a:rPr lang="en"/>
            </a:br>
            <a:r>
              <a:rPr lang="en"/>
              <a:t>to see a Marlin swimming in the open water</a:t>
            </a:r>
            <a:endParaRPr/>
          </a:p>
        </p:txBody>
      </p:sp>
      <p:pic>
        <p:nvPicPr>
          <p:cNvPr id="181" name="Google Shape;181;p27" descr="Nice free swimming blue marlin underwater!&#10;&#10;Video Courtesy: Franki Slijpen | Facebook" title="Free Swimming Blue Marlin!">
            <a:hlinkClick r:id="rId3"/>
          </p:cNvPr>
          <p:cNvPicPr preferRelativeResize="0"/>
          <p:nvPr/>
        </p:nvPicPr>
        <p:blipFill>
          <a:blip r:embed="rId4">
            <a:alphaModFix/>
          </a:blip>
          <a:stretch>
            <a:fillRect/>
          </a:stretch>
        </p:blipFill>
        <p:spPr>
          <a:xfrm>
            <a:off x="2917829" y="2478875"/>
            <a:ext cx="3501833" cy="2626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85"/>
        <p:cNvGrpSpPr/>
        <p:nvPr/>
      </p:nvGrpSpPr>
      <p:grpSpPr>
        <a:xfrm>
          <a:off x="0" y="0"/>
          <a:ext cx="0" cy="0"/>
          <a:chOff x="0" y="0"/>
          <a:chExt cx="0" cy="0"/>
        </a:xfrm>
      </p:grpSpPr>
      <p:sp>
        <p:nvSpPr>
          <p:cNvPr id="186" name="Google Shape;186;p28"/>
          <p:cNvSpPr txBox="1">
            <a:spLocks noGrp="1"/>
          </p:cNvSpPr>
          <p:nvPr>
            <p:ph type="title"/>
          </p:nvPr>
        </p:nvSpPr>
        <p:spPr>
          <a:xfrm>
            <a:off x="311700" y="2911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Habitat #5: Oyster beds</a:t>
            </a:r>
            <a:endParaRPr b="1"/>
          </a:p>
        </p:txBody>
      </p:sp>
      <p:sp>
        <p:nvSpPr>
          <p:cNvPr id="187" name="Google Shape;187;p28"/>
          <p:cNvSpPr txBox="1">
            <a:spLocks noGrp="1"/>
          </p:cNvSpPr>
          <p:nvPr>
            <p:ph type="body" idx="1"/>
          </p:nvPr>
        </p:nvSpPr>
        <p:spPr>
          <a:xfrm>
            <a:off x="311700" y="1152475"/>
            <a:ext cx="8714100" cy="2258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dk1"/>
                </a:solidFill>
              </a:rPr>
              <a:t>Some fish live </a:t>
            </a:r>
            <a:r>
              <a:rPr lang="en" b="1">
                <a:solidFill>
                  <a:schemeClr val="dk1"/>
                </a:solidFill>
              </a:rPr>
              <a:t>around oyster beds</a:t>
            </a:r>
            <a:r>
              <a:rPr lang="en">
                <a:solidFill>
                  <a:schemeClr val="dk1"/>
                </a:solidFill>
              </a:rPr>
              <a:t>!</a:t>
            </a:r>
            <a:endParaRPr>
              <a:solidFill>
                <a:schemeClr val="dk1"/>
              </a:solidFill>
            </a:endParaRPr>
          </a:p>
          <a:p>
            <a:pPr marL="0" lvl="0" indent="0" algn="ctr" rtl="0">
              <a:spcBef>
                <a:spcPts val="1200"/>
              </a:spcBef>
              <a:spcAft>
                <a:spcPts val="1200"/>
              </a:spcAft>
              <a:buNone/>
            </a:pPr>
            <a:r>
              <a:rPr lang="en">
                <a:solidFill>
                  <a:schemeClr val="dk1"/>
                </a:solidFill>
              </a:rPr>
              <a:t>There are many oyster beds in Georgia waters!</a:t>
            </a:r>
            <a:endParaRPr>
              <a:solidFill>
                <a:schemeClr val="dk1"/>
              </a:solidFill>
            </a:endParaRPr>
          </a:p>
        </p:txBody>
      </p:sp>
      <p:sp>
        <p:nvSpPr>
          <p:cNvPr id="188" name="Google Shape;188;p28"/>
          <p:cNvSpPr/>
          <p:nvPr/>
        </p:nvSpPr>
        <p:spPr>
          <a:xfrm rot="1632802">
            <a:off x="1781595" y="3140914"/>
            <a:ext cx="1114572" cy="1030176"/>
          </a:xfrm>
          <a:prstGeom prst="rightArrow">
            <a:avLst>
              <a:gd name="adj1" fmla="val 50000"/>
              <a:gd name="adj2" fmla="val 5000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8"/>
          <p:cNvSpPr txBox="1"/>
          <p:nvPr/>
        </p:nvSpPr>
        <p:spPr>
          <a:xfrm rot="-3653937">
            <a:off x="126028" y="2826591"/>
            <a:ext cx="2228636" cy="83114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A61C00"/>
                </a:solidFill>
              </a:rPr>
              <a:t>SEE HERE</a:t>
            </a:r>
            <a:r>
              <a:rPr lang="en"/>
              <a:t> </a:t>
            </a:r>
            <a:br>
              <a:rPr lang="en"/>
            </a:br>
            <a:r>
              <a:rPr lang="en"/>
              <a:t>Ms. Toadfish on a oyster bed</a:t>
            </a:r>
            <a:endParaRPr/>
          </a:p>
        </p:txBody>
      </p:sp>
      <p:pic>
        <p:nvPicPr>
          <p:cNvPr id="190" name="Google Shape;190;p28"/>
          <p:cNvPicPr preferRelativeResize="0"/>
          <p:nvPr/>
        </p:nvPicPr>
        <p:blipFill rotWithShape="1">
          <a:blip r:embed="rId3">
            <a:alphaModFix/>
          </a:blip>
          <a:srcRect r="14864"/>
          <a:stretch/>
        </p:blipFill>
        <p:spPr>
          <a:xfrm>
            <a:off x="3118050" y="2692850"/>
            <a:ext cx="2907900" cy="2163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4"/>
        <p:cNvGrpSpPr/>
        <p:nvPr/>
      </p:nvGrpSpPr>
      <p:grpSpPr>
        <a:xfrm>
          <a:off x="0" y="0"/>
          <a:ext cx="0" cy="0"/>
          <a:chOff x="0" y="0"/>
          <a:chExt cx="0" cy="0"/>
        </a:xfrm>
      </p:grpSpPr>
      <p:sp>
        <p:nvSpPr>
          <p:cNvPr id="195" name="Google Shape;195;p29"/>
          <p:cNvSpPr/>
          <p:nvPr/>
        </p:nvSpPr>
        <p:spPr>
          <a:xfrm>
            <a:off x="481275" y="270200"/>
            <a:ext cx="2187000" cy="1857600"/>
          </a:xfrm>
          <a:prstGeom prst="wedgeRectCallout">
            <a:avLst>
              <a:gd name="adj1" fmla="val 55928"/>
              <a:gd name="adj2" fmla="val 7150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t>My features tell you so much about me!</a:t>
            </a:r>
            <a:endParaRPr sz="1900" b="1"/>
          </a:p>
        </p:txBody>
      </p:sp>
      <p:sp>
        <p:nvSpPr>
          <p:cNvPr id="196" name="Google Shape;196;p29"/>
          <p:cNvSpPr txBox="1">
            <a:spLocks noGrp="1"/>
          </p:cNvSpPr>
          <p:nvPr>
            <p:ph type="ctrTitle"/>
          </p:nvPr>
        </p:nvSpPr>
        <p:spPr>
          <a:xfrm>
            <a:off x="489600" y="3858550"/>
            <a:ext cx="8164800" cy="954300"/>
          </a:xfrm>
          <a:prstGeom prst="rect">
            <a:avLst/>
          </a:prstGeom>
          <a:solidFill>
            <a:schemeClr val="lt1"/>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080" b="1"/>
              <a:t>Now that we explored Georgia habitats…</a:t>
            </a:r>
            <a:endParaRPr sz="2080" b="1"/>
          </a:p>
          <a:p>
            <a:pPr marL="0" lvl="0" indent="0" algn="ctr" rtl="0">
              <a:spcBef>
                <a:spcPts val="0"/>
              </a:spcBef>
              <a:spcAft>
                <a:spcPts val="0"/>
              </a:spcAft>
              <a:buSzPts val="990"/>
              <a:buNone/>
            </a:pPr>
            <a:r>
              <a:rPr lang="en" sz="2080"/>
              <a:t>Let’s learn a little bit about some of the features found on fish</a:t>
            </a:r>
            <a:endParaRPr sz="208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Body features of a fish</a:t>
            </a:r>
            <a:endParaRPr b="1">
              <a:solidFill>
                <a:srgbClr val="A61C00"/>
              </a:solidFill>
            </a:endParaRPr>
          </a:p>
        </p:txBody>
      </p:sp>
      <p:pic>
        <p:nvPicPr>
          <p:cNvPr id="202" name="Google Shape;202;p30"/>
          <p:cNvPicPr preferRelativeResize="0"/>
          <p:nvPr/>
        </p:nvPicPr>
        <p:blipFill>
          <a:blip r:embed="rId3">
            <a:alphaModFix/>
          </a:blip>
          <a:stretch>
            <a:fillRect/>
          </a:stretch>
        </p:blipFill>
        <p:spPr>
          <a:xfrm>
            <a:off x="1952625" y="1808675"/>
            <a:ext cx="5238750" cy="2286000"/>
          </a:xfrm>
          <a:prstGeom prst="rect">
            <a:avLst/>
          </a:prstGeom>
          <a:noFill/>
          <a:ln>
            <a:noFill/>
          </a:ln>
        </p:spPr>
      </p:pic>
      <p:sp>
        <p:nvSpPr>
          <p:cNvPr id="203" name="Google Shape;203;p30"/>
          <p:cNvSpPr txBox="1"/>
          <p:nvPr/>
        </p:nvSpPr>
        <p:spPr>
          <a:xfrm>
            <a:off x="7278000" y="2448550"/>
            <a:ext cx="1866000" cy="1098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1800" b="1">
                <a:solidFill>
                  <a:schemeClr val="dk1"/>
                </a:solidFill>
              </a:rPr>
              <a:t>Tail shape</a:t>
            </a:r>
            <a:r>
              <a:rPr lang="en" sz="1800">
                <a:solidFill>
                  <a:schemeClr val="dk1"/>
                </a:solidFill>
              </a:rPr>
              <a:t>: tells us how fast it is</a:t>
            </a:r>
            <a:endParaRPr/>
          </a:p>
        </p:txBody>
      </p:sp>
      <p:sp>
        <p:nvSpPr>
          <p:cNvPr id="204" name="Google Shape;204;p30"/>
          <p:cNvSpPr txBox="1"/>
          <p:nvPr/>
        </p:nvSpPr>
        <p:spPr>
          <a:xfrm>
            <a:off x="3765675" y="3942950"/>
            <a:ext cx="3000000" cy="780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1800" b="1">
                <a:solidFill>
                  <a:schemeClr val="dk1"/>
                </a:solidFill>
              </a:rPr>
              <a:t>Color pattern:</a:t>
            </a:r>
            <a:r>
              <a:rPr lang="en" sz="1800">
                <a:solidFill>
                  <a:schemeClr val="dk1"/>
                </a:solidFill>
              </a:rPr>
              <a:t> tells us how it protects itself</a:t>
            </a:r>
            <a:endParaRPr/>
          </a:p>
        </p:txBody>
      </p:sp>
      <p:sp>
        <p:nvSpPr>
          <p:cNvPr id="205" name="Google Shape;205;p30"/>
          <p:cNvSpPr txBox="1"/>
          <p:nvPr/>
        </p:nvSpPr>
        <p:spPr>
          <a:xfrm>
            <a:off x="152000" y="3469975"/>
            <a:ext cx="3000000" cy="1098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1800" b="1">
                <a:solidFill>
                  <a:schemeClr val="dk1"/>
                </a:solidFill>
              </a:rPr>
              <a:t>Mouth/teeth:</a:t>
            </a:r>
            <a:r>
              <a:rPr lang="en" sz="1800">
                <a:solidFill>
                  <a:schemeClr val="dk1"/>
                </a:solidFill>
              </a:rPr>
              <a:t> tells us what it eats and where its food is</a:t>
            </a:r>
            <a:endParaRPr sz="1800">
              <a:solidFill>
                <a:schemeClr val="dk1"/>
              </a:solidFill>
            </a:endParaRPr>
          </a:p>
        </p:txBody>
      </p:sp>
      <p:sp>
        <p:nvSpPr>
          <p:cNvPr id="206" name="Google Shape;206;p30"/>
          <p:cNvSpPr txBox="1"/>
          <p:nvPr/>
        </p:nvSpPr>
        <p:spPr>
          <a:xfrm>
            <a:off x="2777825" y="1182050"/>
            <a:ext cx="3000000" cy="780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1800" b="1">
                <a:solidFill>
                  <a:schemeClr val="dk1"/>
                </a:solidFill>
              </a:rPr>
              <a:t>Body shape</a:t>
            </a:r>
            <a:r>
              <a:rPr lang="en" sz="1800">
                <a:solidFill>
                  <a:schemeClr val="dk1"/>
                </a:solidFill>
              </a:rPr>
              <a:t>: tells us where it live</a:t>
            </a:r>
            <a:endParaRPr sz="18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Let’s look at our READ A FISH cards</a:t>
            </a:r>
            <a:endParaRPr b="1">
              <a:solidFill>
                <a:srgbClr val="A61C00"/>
              </a:solidFill>
            </a:endParaRPr>
          </a:p>
        </p:txBody>
      </p:sp>
      <p:pic>
        <p:nvPicPr>
          <p:cNvPr id="212" name="Google Shape;212;p31"/>
          <p:cNvPicPr preferRelativeResize="0"/>
          <p:nvPr/>
        </p:nvPicPr>
        <p:blipFill>
          <a:blip r:embed="rId3">
            <a:alphaModFix/>
          </a:blip>
          <a:stretch>
            <a:fillRect/>
          </a:stretch>
        </p:blipFill>
        <p:spPr>
          <a:xfrm>
            <a:off x="1893650" y="798200"/>
            <a:ext cx="5356697" cy="4040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89600" y="3858550"/>
            <a:ext cx="8164800" cy="954300"/>
          </a:xfrm>
          <a:prstGeom prst="rect">
            <a:avLst/>
          </a:prstGeom>
          <a:solidFill>
            <a:schemeClr val="lt1"/>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780" b="1"/>
              <a:t>You have 1 minute</a:t>
            </a:r>
            <a:endParaRPr sz="2780" b="1"/>
          </a:p>
          <a:p>
            <a:pPr marL="0" lvl="0" indent="0" algn="ctr" rtl="0">
              <a:spcBef>
                <a:spcPts val="0"/>
              </a:spcBef>
              <a:spcAft>
                <a:spcPts val="0"/>
              </a:spcAft>
              <a:buSzPts val="990"/>
              <a:buNone/>
            </a:pPr>
            <a:r>
              <a:rPr lang="en" sz="2480"/>
              <a:t>write down as many body features of fish you can</a:t>
            </a:r>
            <a:endParaRPr sz="2480"/>
          </a:p>
        </p:txBody>
      </p:sp>
      <p:sp>
        <p:nvSpPr>
          <p:cNvPr id="60" name="Google Shape;60;p14"/>
          <p:cNvSpPr/>
          <p:nvPr/>
        </p:nvSpPr>
        <p:spPr>
          <a:xfrm>
            <a:off x="481275" y="270200"/>
            <a:ext cx="2187000" cy="1857600"/>
          </a:xfrm>
          <a:prstGeom prst="wedgeRectCallout">
            <a:avLst>
              <a:gd name="adj1" fmla="val 55928"/>
              <a:gd name="adj2" fmla="val 7150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t>What do you already know about me?</a:t>
            </a:r>
            <a:endParaRPr sz="1900" b="1"/>
          </a:p>
        </p:txBody>
      </p:sp>
      <p:sp>
        <p:nvSpPr>
          <p:cNvPr id="61" name="Google Shape;61;p14"/>
          <p:cNvSpPr/>
          <p:nvPr/>
        </p:nvSpPr>
        <p:spPr>
          <a:xfrm rot="212458">
            <a:off x="2888221" y="190162"/>
            <a:ext cx="1879789" cy="1125953"/>
          </a:xfrm>
          <a:prstGeom prst="wedgeEllipseCallout">
            <a:avLst>
              <a:gd name="adj1" fmla="val -13780"/>
              <a:gd name="adj2" fmla="val 7783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I may not have legs but I do have…</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16"/>
        <p:cNvGrpSpPr/>
        <p:nvPr/>
      </p:nvGrpSpPr>
      <p:grpSpPr>
        <a:xfrm>
          <a:off x="0" y="0"/>
          <a:ext cx="0" cy="0"/>
          <a:chOff x="0" y="0"/>
          <a:chExt cx="0" cy="0"/>
        </a:xfrm>
      </p:grpSpPr>
      <p:sp>
        <p:nvSpPr>
          <p:cNvPr id="217" name="Google Shape;217;p32"/>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Let’s look at our READ A FISH cards</a:t>
            </a:r>
            <a:endParaRPr b="1">
              <a:solidFill>
                <a:srgbClr val="A61C00"/>
              </a:solidFill>
            </a:endParaRPr>
          </a:p>
        </p:txBody>
      </p:sp>
      <p:pic>
        <p:nvPicPr>
          <p:cNvPr id="218" name="Google Shape;218;p32"/>
          <p:cNvPicPr preferRelativeResize="0"/>
          <p:nvPr/>
        </p:nvPicPr>
        <p:blipFill>
          <a:blip r:embed="rId3">
            <a:alphaModFix/>
          </a:blip>
          <a:stretch>
            <a:fillRect/>
          </a:stretch>
        </p:blipFill>
        <p:spPr>
          <a:xfrm>
            <a:off x="1952625" y="1808675"/>
            <a:ext cx="5238750" cy="2286000"/>
          </a:xfrm>
          <a:prstGeom prst="rect">
            <a:avLst/>
          </a:prstGeom>
          <a:noFill/>
          <a:ln>
            <a:noFill/>
          </a:ln>
        </p:spPr>
      </p:pic>
      <p:sp>
        <p:nvSpPr>
          <p:cNvPr id="219" name="Google Shape;219;p32"/>
          <p:cNvSpPr txBox="1"/>
          <p:nvPr/>
        </p:nvSpPr>
        <p:spPr>
          <a:xfrm>
            <a:off x="7278000" y="2448550"/>
            <a:ext cx="1866000" cy="7803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1800" b="1">
                <a:solidFill>
                  <a:schemeClr val="dk1"/>
                </a:solidFill>
              </a:rPr>
              <a:t>Tail shape</a:t>
            </a:r>
            <a:r>
              <a:rPr lang="en" sz="1800">
                <a:solidFill>
                  <a:schemeClr val="dk1"/>
                </a:solidFill>
              </a:rPr>
              <a:t>: ?</a:t>
            </a:r>
            <a:endParaRPr/>
          </a:p>
        </p:txBody>
      </p:sp>
      <p:sp>
        <p:nvSpPr>
          <p:cNvPr id="220" name="Google Shape;220;p32"/>
          <p:cNvSpPr txBox="1"/>
          <p:nvPr/>
        </p:nvSpPr>
        <p:spPr>
          <a:xfrm>
            <a:off x="3765675" y="3942950"/>
            <a:ext cx="3000000" cy="461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1800" b="1">
                <a:solidFill>
                  <a:schemeClr val="dk1"/>
                </a:solidFill>
              </a:rPr>
              <a:t>Color pattern:</a:t>
            </a:r>
            <a:r>
              <a:rPr lang="en" sz="1800">
                <a:solidFill>
                  <a:schemeClr val="dk1"/>
                </a:solidFill>
              </a:rPr>
              <a:t> ?</a:t>
            </a:r>
            <a:endParaRPr/>
          </a:p>
        </p:txBody>
      </p:sp>
      <p:sp>
        <p:nvSpPr>
          <p:cNvPr id="221" name="Google Shape;221;p32"/>
          <p:cNvSpPr txBox="1"/>
          <p:nvPr/>
        </p:nvSpPr>
        <p:spPr>
          <a:xfrm>
            <a:off x="152000" y="3469975"/>
            <a:ext cx="3000000" cy="461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1800" b="1">
                <a:solidFill>
                  <a:schemeClr val="dk1"/>
                </a:solidFill>
              </a:rPr>
              <a:t>Mouth/teeth:</a:t>
            </a:r>
            <a:r>
              <a:rPr lang="en" sz="1800">
                <a:solidFill>
                  <a:schemeClr val="dk1"/>
                </a:solidFill>
              </a:rPr>
              <a:t> ?</a:t>
            </a:r>
            <a:endParaRPr sz="1800">
              <a:solidFill>
                <a:schemeClr val="dk1"/>
              </a:solidFill>
            </a:endParaRPr>
          </a:p>
        </p:txBody>
      </p:sp>
      <p:sp>
        <p:nvSpPr>
          <p:cNvPr id="222" name="Google Shape;222;p32"/>
          <p:cNvSpPr txBox="1"/>
          <p:nvPr/>
        </p:nvSpPr>
        <p:spPr>
          <a:xfrm>
            <a:off x="2777825" y="1182050"/>
            <a:ext cx="3000000" cy="461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r>
              <a:rPr lang="en" sz="1800" b="1">
                <a:solidFill>
                  <a:schemeClr val="dk1"/>
                </a:solidFill>
              </a:rPr>
              <a:t>Body shape</a:t>
            </a:r>
            <a:r>
              <a:rPr lang="en" sz="1800">
                <a:solidFill>
                  <a:schemeClr val="dk1"/>
                </a:solidFill>
              </a:rPr>
              <a:t>: ?</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Tail Shape</a:t>
            </a:r>
            <a:endParaRPr b="1"/>
          </a:p>
        </p:txBody>
      </p:sp>
      <p:sp>
        <p:nvSpPr>
          <p:cNvPr id="228" name="Google Shape;228;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dk1"/>
                </a:solidFill>
              </a:rPr>
              <a:t>The shape of a fishes tail tells you have </a:t>
            </a:r>
            <a:r>
              <a:rPr lang="en" b="1">
                <a:solidFill>
                  <a:srgbClr val="A61C00"/>
                </a:solidFill>
              </a:rPr>
              <a:t>fast they swim!</a:t>
            </a:r>
            <a:endParaRPr b="1">
              <a:solidFill>
                <a:srgbClr val="A61C00"/>
              </a:solidFill>
            </a:endParaRPr>
          </a:p>
        </p:txBody>
      </p:sp>
      <p:pic>
        <p:nvPicPr>
          <p:cNvPr id="229" name="Google Shape;229;p33"/>
          <p:cNvPicPr preferRelativeResize="0"/>
          <p:nvPr/>
        </p:nvPicPr>
        <p:blipFill>
          <a:blip r:embed="rId3">
            <a:alphaModFix/>
          </a:blip>
          <a:stretch>
            <a:fillRect/>
          </a:stretch>
        </p:blipFill>
        <p:spPr>
          <a:xfrm>
            <a:off x="1781775" y="1863000"/>
            <a:ext cx="5580450" cy="27566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Body Shape</a:t>
            </a:r>
            <a:endParaRPr b="1"/>
          </a:p>
        </p:txBody>
      </p:sp>
      <p:sp>
        <p:nvSpPr>
          <p:cNvPr id="235" name="Google Shape;235;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dk1"/>
                </a:solidFill>
              </a:rPr>
              <a:t>The shape of a fishes BODY tells you</a:t>
            </a:r>
            <a:r>
              <a:rPr lang="en" b="1">
                <a:solidFill>
                  <a:srgbClr val="A61C00"/>
                </a:solidFill>
              </a:rPr>
              <a:t> where they live!</a:t>
            </a:r>
            <a:endParaRPr b="1">
              <a:solidFill>
                <a:srgbClr val="A61C00"/>
              </a:solidFill>
            </a:endParaRPr>
          </a:p>
        </p:txBody>
      </p:sp>
      <p:pic>
        <p:nvPicPr>
          <p:cNvPr id="236" name="Google Shape;236;p34"/>
          <p:cNvPicPr preferRelativeResize="0"/>
          <p:nvPr/>
        </p:nvPicPr>
        <p:blipFill>
          <a:blip r:embed="rId3">
            <a:alphaModFix/>
          </a:blip>
          <a:stretch>
            <a:fillRect/>
          </a:stretch>
        </p:blipFill>
        <p:spPr>
          <a:xfrm>
            <a:off x="676350" y="1762824"/>
            <a:ext cx="7791301" cy="30163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Mouth Types</a:t>
            </a:r>
            <a:endParaRPr b="1"/>
          </a:p>
        </p:txBody>
      </p:sp>
      <p:sp>
        <p:nvSpPr>
          <p:cNvPr id="242" name="Google Shape;242;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dk1"/>
                </a:solidFill>
              </a:rPr>
              <a:t>The MOUTH TYPE tells you</a:t>
            </a:r>
            <a:r>
              <a:rPr lang="en" b="1">
                <a:solidFill>
                  <a:srgbClr val="A61C00"/>
                </a:solidFill>
              </a:rPr>
              <a:t> where their prey is commonly found!</a:t>
            </a:r>
            <a:endParaRPr b="1">
              <a:solidFill>
                <a:srgbClr val="A61C00"/>
              </a:solidFill>
            </a:endParaRPr>
          </a:p>
        </p:txBody>
      </p:sp>
      <p:pic>
        <p:nvPicPr>
          <p:cNvPr id="243" name="Google Shape;243;p35"/>
          <p:cNvPicPr preferRelativeResize="0"/>
          <p:nvPr/>
        </p:nvPicPr>
        <p:blipFill>
          <a:blip r:embed="rId3">
            <a:alphaModFix/>
          </a:blip>
          <a:stretch>
            <a:fillRect/>
          </a:stretch>
        </p:blipFill>
        <p:spPr>
          <a:xfrm>
            <a:off x="481950" y="1703676"/>
            <a:ext cx="8180099" cy="3308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Color Pattern</a:t>
            </a:r>
            <a:endParaRPr b="1"/>
          </a:p>
        </p:txBody>
      </p:sp>
      <p:sp>
        <p:nvSpPr>
          <p:cNvPr id="249" name="Google Shape;249;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dk1"/>
                </a:solidFill>
              </a:rPr>
              <a:t>The COLOR PATTERN tells you</a:t>
            </a:r>
            <a:r>
              <a:rPr lang="en" b="1">
                <a:solidFill>
                  <a:srgbClr val="A61C00"/>
                </a:solidFill>
              </a:rPr>
              <a:t> defend themselves!</a:t>
            </a:r>
            <a:endParaRPr b="1">
              <a:solidFill>
                <a:srgbClr val="A61C00"/>
              </a:solidFill>
            </a:endParaRPr>
          </a:p>
        </p:txBody>
      </p:sp>
      <p:pic>
        <p:nvPicPr>
          <p:cNvPr id="250" name="Google Shape;250;p36"/>
          <p:cNvPicPr preferRelativeResize="0"/>
          <p:nvPr/>
        </p:nvPicPr>
        <p:blipFill>
          <a:blip r:embed="rId3">
            <a:alphaModFix/>
          </a:blip>
          <a:stretch>
            <a:fillRect/>
          </a:stretch>
        </p:blipFill>
        <p:spPr>
          <a:xfrm>
            <a:off x="583200" y="1781949"/>
            <a:ext cx="7977598" cy="27869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Teeth Type </a:t>
            </a:r>
            <a:endParaRPr b="1"/>
          </a:p>
        </p:txBody>
      </p:sp>
      <p:sp>
        <p:nvSpPr>
          <p:cNvPr id="256" name="Google Shape;256;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dk1"/>
                </a:solidFill>
              </a:rPr>
              <a:t>The TEETH TYPE tells you</a:t>
            </a:r>
            <a:r>
              <a:rPr lang="en" b="1">
                <a:solidFill>
                  <a:srgbClr val="A61C00"/>
                </a:solidFill>
              </a:rPr>
              <a:t> what they eat!</a:t>
            </a:r>
            <a:endParaRPr b="1">
              <a:solidFill>
                <a:srgbClr val="A61C00"/>
              </a:solidFill>
            </a:endParaRPr>
          </a:p>
        </p:txBody>
      </p:sp>
      <p:pic>
        <p:nvPicPr>
          <p:cNvPr id="257" name="Google Shape;257;p37"/>
          <p:cNvPicPr preferRelativeResize="0"/>
          <p:nvPr/>
        </p:nvPicPr>
        <p:blipFill>
          <a:blip r:embed="rId3">
            <a:alphaModFix/>
          </a:blip>
          <a:stretch>
            <a:fillRect/>
          </a:stretch>
        </p:blipFill>
        <p:spPr>
          <a:xfrm>
            <a:off x="700200" y="1746276"/>
            <a:ext cx="7743600" cy="28226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1"/>
        <p:cNvGrpSpPr/>
        <p:nvPr/>
      </p:nvGrpSpPr>
      <p:grpSpPr>
        <a:xfrm>
          <a:off x="0" y="0"/>
          <a:ext cx="0" cy="0"/>
          <a:chOff x="0" y="0"/>
          <a:chExt cx="0" cy="0"/>
        </a:xfrm>
      </p:grpSpPr>
      <p:sp>
        <p:nvSpPr>
          <p:cNvPr id="262" name="Google Shape;262;p38"/>
          <p:cNvSpPr/>
          <p:nvPr/>
        </p:nvSpPr>
        <p:spPr>
          <a:xfrm>
            <a:off x="481275" y="270200"/>
            <a:ext cx="2187000" cy="1857600"/>
          </a:xfrm>
          <a:prstGeom prst="wedgeRectCallout">
            <a:avLst>
              <a:gd name="adj1" fmla="val 55928"/>
              <a:gd name="adj2" fmla="val 7150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t>Let’s practice reading fish!</a:t>
            </a:r>
            <a:endParaRPr sz="1900" b="1"/>
          </a:p>
          <a:p>
            <a:pPr marL="0" lvl="0" indent="0" algn="ctr" rtl="0">
              <a:spcBef>
                <a:spcPts val="0"/>
              </a:spcBef>
              <a:spcAft>
                <a:spcPts val="0"/>
              </a:spcAft>
              <a:buNone/>
            </a:pPr>
            <a:endParaRPr sz="1900" b="1"/>
          </a:p>
          <a:p>
            <a:pPr marL="0" lvl="0" indent="0" algn="ctr" rtl="0">
              <a:spcBef>
                <a:spcPts val="0"/>
              </a:spcBef>
              <a:spcAft>
                <a:spcPts val="0"/>
              </a:spcAft>
              <a:buNone/>
            </a:pPr>
            <a:r>
              <a:rPr lang="en" sz="1900" b="1">
                <a:solidFill>
                  <a:srgbClr val="990000"/>
                </a:solidFill>
              </a:rPr>
              <a:t>Kahoot Quiz Time!</a:t>
            </a:r>
            <a:endParaRPr sz="1900" b="1">
              <a:solidFill>
                <a:srgbClr val="990000"/>
              </a:solidFill>
            </a:endParaRPr>
          </a:p>
        </p:txBody>
      </p:sp>
      <p:pic>
        <p:nvPicPr>
          <p:cNvPr id="263" name="Google Shape;263;p38"/>
          <p:cNvPicPr preferRelativeResize="0"/>
          <p:nvPr/>
        </p:nvPicPr>
        <p:blipFill>
          <a:blip r:embed="rId4">
            <a:alphaModFix/>
          </a:blip>
          <a:stretch>
            <a:fillRect/>
          </a:stretch>
        </p:blipFill>
        <p:spPr>
          <a:xfrm>
            <a:off x="3931875" y="404853"/>
            <a:ext cx="1595175" cy="6219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Activity 1: </a:t>
            </a:r>
            <a:r>
              <a:rPr lang="en" b="1">
                <a:solidFill>
                  <a:srgbClr val="CC0000"/>
                </a:solidFill>
              </a:rPr>
              <a:t>Read fish from Georgia!</a:t>
            </a:r>
            <a:endParaRPr b="1">
              <a:solidFill>
                <a:srgbClr val="CC0000"/>
              </a:solidFill>
            </a:endParaRPr>
          </a:p>
        </p:txBody>
      </p:sp>
      <p:sp>
        <p:nvSpPr>
          <p:cNvPr id="269" name="Google Shape;269;p39"/>
          <p:cNvSpPr txBox="1">
            <a:spLocks noGrp="1"/>
          </p:cNvSpPr>
          <p:nvPr>
            <p:ph type="title"/>
          </p:nvPr>
        </p:nvSpPr>
        <p:spPr>
          <a:xfrm>
            <a:off x="1347600" y="19891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#1</a:t>
            </a:r>
            <a:endParaRPr sz="2020" b="1"/>
          </a:p>
        </p:txBody>
      </p:sp>
      <p:sp>
        <p:nvSpPr>
          <p:cNvPr id="270" name="Google Shape;270;p39"/>
          <p:cNvSpPr txBox="1">
            <a:spLocks noGrp="1"/>
          </p:cNvSpPr>
          <p:nvPr>
            <p:ph type="title"/>
          </p:nvPr>
        </p:nvSpPr>
        <p:spPr>
          <a:xfrm>
            <a:off x="3811500" y="12277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#2</a:t>
            </a:r>
            <a:endParaRPr sz="2020" b="1"/>
          </a:p>
        </p:txBody>
      </p:sp>
      <p:sp>
        <p:nvSpPr>
          <p:cNvPr id="271" name="Google Shape;271;p39"/>
          <p:cNvSpPr txBox="1">
            <a:spLocks noGrp="1"/>
          </p:cNvSpPr>
          <p:nvPr>
            <p:ph type="title"/>
          </p:nvPr>
        </p:nvSpPr>
        <p:spPr>
          <a:xfrm>
            <a:off x="5880000" y="205647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#3</a:t>
            </a:r>
            <a:endParaRPr sz="2020" b="1"/>
          </a:p>
        </p:txBody>
      </p:sp>
      <p:sp>
        <p:nvSpPr>
          <p:cNvPr id="272" name="Google Shape;272;p39"/>
          <p:cNvSpPr txBox="1">
            <a:spLocks noGrp="1"/>
          </p:cNvSpPr>
          <p:nvPr>
            <p:ph type="title"/>
          </p:nvPr>
        </p:nvSpPr>
        <p:spPr>
          <a:xfrm>
            <a:off x="5880000" y="35332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#4</a:t>
            </a:r>
            <a:endParaRPr sz="2020" b="1"/>
          </a:p>
        </p:txBody>
      </p:sp>
      <p:sp>
        <p:nvSpPr>
          <p:cNvPr id="273" name="Google Shape;273;p39"/>
          <p:cNvSpPr txBox="1">
            <a:spLocks noGrp="1"/>
          </p:cNvSpPr>
          <p:nvPr>
            <p:ph type="title"/>
          </p:nvPr>
        </p:nvSpPr>
        <p:spPr>
          <a:xfrm>
            <a:off x="3811500" y="43093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#5</a:t>
            </a:r>
            <a:endParaRPr sz="2020" b="1"/>
          </a:p>
        </p:txBody>
      </p:sp>
      <p:sp>
        <p:nvSpPr>
          <p:cNvPr id="274" name="Google Shape;274;p39"/>
          <p:cNvSpPr txBox="1">
            <a:spLocks noGrp="1"/>
          </p:cNvSpPr>
          <p:nvPr>
            <p:ph type="title"/>
          </p:nvPr>
        </p:nvSpPr>
        <p:spPr>
          <a:xfrm>
            <a:off x="1347600" y="35332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#6</a:t>
            </a:r>
            <a:endParaRPr sz="2020" b="1"/>
          </a:p>
        </p:txBody>
      </p:sp>
      <p:sp>
        <p:nvSpPr>
          <p:cNvPr id="275" name="Google Shape;275;p39"/>
          <p:cNvSpPr/>
          <p:nvPr/>
        </p:nvSpPr>
        <p:spPr>
          <a:xfrm>
            <a:off x="2867400" y="1393200"/>
            <a:ext cx="944100" cy="6237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9"/>
          <p:cNvSpPr/>
          <p:nvPr/>
        </p:nvSpPr>
        <p:spPr>
          <a:xfrm rot="-8239845">
            <a:off x="2780979" y="3941348"/>
            <a:ext cx="944132" cy="623764"/>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9"/>
          <p:cNvSpPr/>
          <p:nvPr/>
        </p:nvSpPr>
        <p:spPr>
          <a:xfrm rot="-5133230">
            <a:off x="1957224" y="2897182"/>
            <a:ext cx="944242" cy="623773"/>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p:nvPr/>
        </p:nvSpPr>
        <p:spPr>
          <a:xfrm rot="10017703">
            <a:off x="5503492" y="4080199"/>
            <a:ext cx="944140" cy="623873"/>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9"/>
          <p:cNvSpPr/>
          <p:nvPr/>
        </p:nvSpPr>
        <p:spPr>
          <a:xfrm rot="5400000">
            <a:off x="5987912" y="2660215"/>
            <a:ext cx="944100" cy="6240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9"/>
          <p:cNvSpPr/>
          <p:nvPr/>
        </p:nvSpPr>
        <p:spPr>
          <a:xfrm rot="3673171">
            <a:off x="5533106" y="1393078"/>
            <a:ext cx="944013" cy="623923"/>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 name="Google Shape;281;p39"/>
          <p:cNvPicPr preferRelativeResize="0"/>
          <p:nvPr/>
        </p:nvPicPr>
        <p:blipFill>
          <a:blip r:embed="rId3">
            <a:alphaModFix/>
          </a:blip>
          <a:stretch>
            <a:fillRect/>
          </a:stretch>
        </p:blipFill>
        <p:spPr>
          <a:xfrm>
            <a:off x="3186297" y="2280687"/>
            <a:ext cx="2756753" cy="14372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85"/>
        <p:cNvGrpSpPr/>
        <p:nvPr/>
      </p:nvGrpSpPr>
      <p:grpSpPr>
        <a:xfrm>
          <a:off x="0" y="0"/>
          <a:ext cx="0" cy="0"/>
          <a:chOff x="0" y="0"/>
          <a:chExt cx="0" cy="0"/>
        </a:xfrm>
      </p:grpSpPr>
      <p:sp>
        <p:nvSpPr>
          <p:cNvPr id="286" name="Google Shape;286;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Activity 1: </a:t>
            </a:r>
            <a:r>
              <a:rPr lang="en" b="1">
                <a:solidFill>
                  <a:srgbClr val="CC0000"/>
                </a:solidFill>
              </a:rPr>
              <a:t>Read fish from Georgia!</a:t>
            </a:r>
            <a:endParaRPr b="1">
              <a:solidFill>
                <a:srgbClr val="CC0000"/>
              </a:solidFill>
            </a:endParaRPr>
          </a:p>
        </p:txBody>
      </p:sp>
      <p:pic>
        <p:nvPicPr>
          <p:cNvPr id="287" name="Google Shape;287;p40"/>
          <p:cNvPicPr preferRelativeResize="0"/>
          <p:nvPr/>
        </p:nvPicPr>
        <p:blipFill>
          <a:blip r:embed="rId3">
            <a:alphaModFix/>
          </a:blip>
          <a:stretch>
            <a:fillRect/>
          </a:stretch>
        </p:blipFill>
        <p:spPr>
          <a:xfrm>
            <a:off x="1442187" y="1450752"/>
            <a:ext cx="6259623" cy="3263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Activity 1: </a:t>
            </a:r>
            <a:r>
              <a:rPr lang="en" b="1">
                <a:solidFill>
                  <a:srgbClr val="CC0000"/>
                </a:solidFill>
              </a:rPr>
              <a:t>Read fish from Georgia!</a:t>
            </a:r>
            <a:endParaRPr b="1">
              <a:solidFill>
                <a:srgbClr val="CC0000"/>
              </a:solidFill>
            </a:endParaRPr>
          </a:p>
        </p:txBody>
      </p:sp>
      <p:pic>
        <p:nvPicPr>
          <p:cNvPr id="293" name="Google Shape;293;p41"/>
          <p:cNvPicPr preferRelativeResize="0"/>
          <p:nvPr/>
        </p:nvPicPr>
        <p:blipFill>
          <a:blip r:embed="rId3">
            <a:alphaModFix/>
          </a:blip>
          <a:stretch>
            <a:fillRect/>
          </a:stretch>
        </p:blipFill>
        <p:spPr>
          <a:xfrm>
            <a:off x="73375" y="2339175"/>
            <a:ext cx="2324225" cy="1323930"/>
          </a:xfrm>
          <a:prstGeom prst="rect">
            <a:avLst/>
          </a:prstGeom>
          <a:noFill/>
          <a:ln>
            <a:noFill/>
          </a:ln>
        </p:spPr>
      </p:pic>
      <p:pic>
        <p:nvPicPr>
          <p:cNvPr id="294" name="Google Shape;294;p41"/>
          <p:cNvPicPr preferRelativeResize="0"/>
          <p:nvPr/>
        </p:nvPicPr>
        <p:blipFill>
          <a:blip r:embed="rId4">
            <a:alphaModFix/>
          </a:blip>
          <a:stretch>
            <a:fillRect/>
          </a:stretch>
        </p:blipFill>
        <p:spPr>
          <a:xfrm>
            <a:off x="120000" y="1017725"/>
            <a:ext cx="2277601" cy="1279825"/>
          </a:xfrm>
          <a:prstGeom prst="rect">
            <a:avLst/>
          </a:prstGeom>
          <a:noFill/>
          <a:ln>
            <a:noFill/>
          </a:ln>
        </p:spPr>
      </p:pic>
      <p:pic>
        <p:nvPicPr>
          <p:cNvPr id="295" name="Google Shape;295;p41"/>
          <p:cNvPicPr preferRelativeResize="0"/>
          <p:nvPr/>
        </p:nvPicPr>
        <p:blipFill>
          <a:blip r:embed="rId5">
            <a:alphaModFix/>
          </a:blip>
          <a:stretch>
            <a:fillRect/>
          </a:stretch>
        </p:blipFill>
        <p:spPr>
          <a:xfrm>
            <a:off x="613700" y="3651050"/>
            <a:ext cx="1356899" cy="1437250"/>
          </a:xfrm>
          <a:prstGeom prst="rect">
            <a:avLst/>
          </a:prstGeom>
          <a:noFill/>
          <a:ln>
            <a:noFill/>
          </a:ln>
        </p:spPr>
      </p:pic>
      <p:pic>
        <p:nvPicPr>
          <p:cNvPr id="296" name="Google Shape;296;p41"/>
          <p:cNvPicPr preferRelativeResize="0"/>
          <p:nvPr/>
        </p:nvPicPr>
        <p:blipFill>
          <a:blip r:embed="rId6">
            <a:alphaModFix/>
          </a:blip>
          <a:stretch>
            <a:fillRect/>
          </a:stretch>
        </p:blipFill>
        <p:spPr>
          <a:xfrm>
            <a:off x="2630424" y="1608575"/>
            <a:ext cx="6201876" cy="2785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p:nvPr/>
        </p:nvSpPr>
        <p:spPr>
          <a:xfrm>
            <a:off x="481275" y="270200"/>
            <a:ext cx="2187000" cy="1857600"/>
          </a:xfrm>
          <a:prstGeom prst="wedgeRectCallout">
            <a:avLst>
              <a:gd name="adj1" fmla="val 55928"/>
              <a:gd name="adj2" fmla="val 7150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t>What did you write down?</a:t>
            </a:r>
            <a:endParaRPr sz="19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311713" y="40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Activity 1: </a:t>
            </a:r>
            <a:r>
              <a:rPr lang="en">
                <a:solidFill>
                  <a:srgbClr val="CC0000"/>
                </a:solidFill>
              </a:rPr>
              <a:t>Your turn to </a:t>
            </a:r>
            <a:r>
              <a:rPr lang="en" b="1">
                <a:solidFill>
                  <a:srgbClr val="CC0000"/>
                </a:solidFill>
              </a:rPr>
              <a:t>Read Fish </a:t>
            </a:r>
            <a:r>
              <a:rPr lang="en">
                <a:solidFill>
                  <a:srgbClr val="CC0000"/>
                </a:solidFill>
              </a:rPr>
              <a:t>from Georgia!</a:t>
            </a:r>
            <a:endParaRPr>
              <a:solidFill>
                <a:srgbClr val="CC0000"/>
              </a:solidFill>
            </a:endParaRPr>
          </a:p>
        </p:txBody>
      </p:sp>
      <p:sp>
        <p:nvSpPr>
          <p:cNvPr id="302" name="Google Shape;302;p42"/>
          <p:cNvSpPr txBox="1">
            <a:spLocks noGrp="1"/>
          </p:cNvSpPr>
          <p:nvPr>
            <p:ph type="title"/>
          </p:nvPr>
        </p:nvSpPr>
        <p:spPr>
          <a:xfrm>
            <a:off x="1347600" y="19891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#1</a:t>
            </a:r>
            <a:endParaRPr sz="2020" b="1"/>
          </a:p>
        </p:txBody>
      </p:sp>
      <p:sp>
        <p:nvSpPr>
          <p:cNvPr id="303" name="Google Shape;303;p42"/>
          <p:cNvSpPr txBox="1">
            <a:spLocks noGrp="1"/>
          </p:cNvSpPr>
          <p:nvPr>
            <p:ph type="title"/>
          </p:nvPr>
        </p:nvSpPr>
        <p:spPr>
          <a:xfrm>
            <a:off x="3811500" y="12277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#2</a:t>
            </a:r>
            <a:endParaRPr sz="2020" b="1"/>
          </a:p>
        </p:txBody>
      </p:sp>
      <p:sp>
        <p:nvSpPr>
          <p:cNvPr id="304" name="Google Shape;304;p42"/>
          <p:cNvSpPr txBox="1">
            <a:spLocks noGrp="1"/>
          </p:cNvSpPr>
          <p:nvPr>
            <p:ph type="title"/>
          </p:nvPr>
        </p:nvSpPr>
        <p:spPr>
          <a:xfrm>
            <a:off x="5880000" y="205647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#3</a:t>
            </a:r>
            <a:endParaRPr sz="2020" b="1"/>
          </a:p>
        </p:txBody>
      </p:sp>
      <p:sp>
        <p:nvSpPr>
          <p:cNvPr id="305" name="Google Shape;305;p42"/>
          <p:cNvSpPr txBox="1">
            <a:spLocks noGrp="1"/>
          </p:cNvSpPr>
          <p:nvPr>
            <p:ph type="title"/>
          </p:nvPr>
        </p:nvSpPr>
        <p:spPr>
          <a:xfrm>
            <a:off x="5880000" y="35332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#4</a:t>
            </a:r>
            <a:endParaRPr sz="2020" b="1"/>
          </a:p>
        </p:txBody>
      </p:sp>
      <p:sp>
        <p:nvSpPr>
          <p:cNvPr id="306" name="Google Shape;306;p42"/>
          <p:cNvSpPr txBox="1">
            <a:spLocks noGrp="1"/>
          </p:cNvSpPr>
          <p:nvPr>
            <p:ph type="title"/>
          </p:nvPr>
        </p:nvSpPr>
        <p:spPr>
          <a:xfrm>
            <a:off x="3811500" y="43093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#5</a:t>
            </a:r>
            <a:endParaRPr sz="2020" b="1"/>
          </a:p>
        </p:txBody>
      </p:sp>
      <p:sp>
        <p:nvSpPr>
          <p:cNvPr id="307" name="Google Shape;307;p42"/>
          <p:cNvSpPr txBox="1">
            <a:spLocks noGrp="1"/>
          </p:cNvSpPr>
          <p:nvPr>
            <p:ph type="title"/>
          </p:nvPr>
        </p:nvSpPr>
        <p:spPr>
          <a:xfrm>
            <a:off x="1347600" y="3638525"/>
            <a:ext cx="16338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020" b="1"/>
              <a:t>Station #6</a:t>
            </a:r>
            <a:endParaRPr sz="2020" b="1"/>
          </a:p>
        </p:txBody>
      </p:sp>
      <p:sp>
        <p:nvSpPr>
          <p:cNvPr id="308" name="Google Shape;308;p42"/>
          <p:cNvSpPr/>
          <p:nvPr/>
        </p:nvSpPr>
        <p:spPr>
          <a:xfrm>
            <a:off x="2867400" y="1393200"/>
            <a:ext cx="944100" cy="6237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2"/>
          <p:cNvSpPr/>
          <p:nvPr/>
        </p:nvSpPr>
        <p:spPr>
          <a:xfrm rot="-8239845">
            <a:off x="2780979" y="3941348"/>
            <a:ext cx="944132" cy="623764"/>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2"/>
          <p:cNvSpPr/>
          <p:nvPr/>
        </p:nvSpPr>
        <p:spPr>
          <a:xfrm rot="-5133230">
            <a:off x="1779024" y="2637532"/>
            <a:ext cx="944242" cy="623773"/>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2"/>
          <p:cNvSpPr/>
          <p:nvPr/>
        </p:nvSpPr>
        <p:spPr>
          <a:xfrm rot="10017703">
            <a:off x="5503492" y="4080199"/>
            <a:ext cx="944140" cy="623873"/>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2"/>
          <p:cNvSpPr/>
          <p:nvPr/>
        </p:nvSpPr>
        <p:spPr>
          <a:xfrm rot="5400000">
            <a:off x="5987912" y="2660215"/>
            <a:ext cx="944100" cy="6240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2"/>
          <p:cNvSpPr/>
          <p:nvPr/>
        </p:nvSpPr>
        <p:spPr>
          <a:xfrm rot="3673171">
            <a:off x="5533106" y="1393078"/>
            <a:ext cx="944013" cy="623923"/>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4" name="Google Shape;314;p42"/>
          <p:cNvPicPr preferRelativeResize="0"/>
          <p:nvPr/>
        </p:nvPicPr>
        <p:blipFill>
          <a:blip r:embed="rId3">
            <a:alphaModFix/>
          </a:blip>
          <a:stretch>
            <a:fillRect/>
          </a:stretch>
        </p:blipFill>
        <p:spPr>
          <a:xfrm>
            <a:off x="1504376" y="1393200"/>
            <a:ext cx="1190225" cy="668250"/>
          </a:xfrm>
          <a:prstGeom prst="rect">
            <a:avLst/>
          </a:prstGeom>
          <a:noFill/>
          <a:ln>
            <a:noFill/>
          </a:ln>
        </p:spPr>
      </p:pic>
      <p:pic>
        <p:nvPicPr>
          <p:cNvPr id="315" name="Google Shape;315;p42"/>
          <p:cNvPicPr preferRelativeResize="0"/>
          <p:nvPr/>
        </p:nvPicPr>
        <p:blipFill>
          <a:blip r:embed="rId4">
            <a:alphaModFix/>
          </a:blip>
          <a:stretch>
            <a:fillRect/>
          </a:stretch>
        </p:blipFill>
        <p:spPr>
          <a:xfrm>
            <a:off x="3806630" y="724950"/>
            <a:ext cx="1530723" cy="668250"/>
          </a:xfrm>
          <a:prstGeom prst="rect">
            <a:avLst/>
          </a:prstGeom>
          <a:noFill/>
          <a:ln>
            <a:noFill/>
          </a:ln>
        </p:spPr>
      </p:pic>
      <p:pic>
        <p:nvPicPr>
          <p:cNvPr id="316" name="Google Shape;316;p42"/>
          <p:cNvPicPr preferRelativeResize="0"/>
          <p:nvPr/>
        </p:nvPicPr>
        <p:blipFill rotWithShape="1">
          <a:blip r:embed="rId5">
            <a:alphaModFix/>
          </a:blip>
          <a:srcRect l="23005"/>
          <a:stretch/>
        </p:blipFill>
        <p:spPr>
          <a:xfrm>
            <a:off x="7362813" y="1941350"/>
            <a:ext cx="1226487" cy="668250"/>
          </a:xfrm>
          <a:prstGeom prst="rect">
            <a:avLst/>
          </a:prstGeom>
          <a:noFill/>
          <a:ln>
            <a:noFill/>
          </a:ln>
        </p:spPr>
      </p:pic>
      <p:pic>
        <p:nvPicPr>
          <p:cNvPr id="317" name="Google Shape;317;p42"/>
          <p:cNvPicPr preferRelativeResize="0"/>
          <p:nvPr/>
        </p:nvPicPr>
        <p:blipFill>
          <a:blip r:embed="rId6">
            <a:alphaModFix/>
          </a:blip>
          <a:stretch>
            <a:fillRect/>
          </a:stretch>
        </p:blipFill>
        <p:spPr>
          <a:xfrm rot="5400000">
            <a:off x="7343071" y="3293351"/>
            <a:ext cx="882900" cy="662801"/>
          </a:xfrm>
          <a:prstGeom prst="rect">
            <a:avLst/>
          </a:prstGeom>
          <a:noFill/>
          <a:ln>
            <a:noFill/>
          </a:ln>
        </p:spPr>
      </p:pic>
      <p:pic>
        <p:nvPicPr>
          <p:cNvPr id="318" name="Google Shape;318;p42"/>
          <p:cNvPicPr preferRelativeResize="0"/>
          <p:nvPr/>
        </p:nvPicPr>
        <p:blipFill>
          <a:blip r:embed="rId7">
            <a:alphaModFix/>
          </a:blip>
          <a:stretch>
            <a:fillRect/>
          </a:stretch>
        </p:blipFill>
        <p:spPr>
          <a:xfrm>
            <a:off x="4178087" y="4700950"/>
            <a:ext cx="787799" cy="442550"/>
          </a:xfrm>
          <a:prstGeom prst="rect">
            <a:avLst/>
          </a:prstGeom>
          <a:noFill/>
          <a:ln>
            <a:noFill/>
          </a:ln>
        </p:spPr>
      </p:pic>
      <p:pic>
        <p:nvPicPr>
          <p:cNvPr id="319" name="Google Shape;319;p42"/>
          <p:cNvPicPr preferRelativeResize="0"/>
          <p:nvPr/>
        </p:nvPicPr>
        <p:blipFill>
          <a:blip r:embed="rId8">
            <a:alphaModFix/>
          </a:blip>
          <a:stretch>
            <a:fillRect/>
          </a:stretch>
        </p:blipFill>
        <p:spPr>
          <a:xfrm>
            <a:off x="1246184" y="3938229"/>
            <a:ext cx="1530725" cy="6682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23"/>
        <p:cNvGrpSpPr/>
        <p:nvPr/>
      </p:nvGrpSpPr>
      <p:grpSpPr>
        <a:xfrm>
          <a:off x="0" y="0"/>
          <a:ext cx="0" cy="0"/>
          <a:chOff x="0" y="0"/>
          <a:chExt cx="0" cy="0"/>
        </a:xfrm>
      </p:grpSpPr>
      <p:sp>
        <p:nvSpPr>
          <p:cNvPr id="324" name="Google Shape;324;p43"/>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Class Discussion </a:t>
            </a:r>
            <a:endParaRPr b="1">
              <a:solidFill>
                <a:srgbClr val="A61C00"/>
              </a:solidFill>
            </a:endParaRPr>
          </a:p>
        </p:txBody>
      </p:sp>
      <p:pic>
        <p:nvPicPr>
          <p:cNvPr id="325" name="Google Shape;325;p43"/>
          <p:cNvPicPr preferRelativeResize="0"/>
          <p:nvPr/>
        </p:nvPicPr>
        <p:blipFill>
          <a:blip r:embed="rId3">
            <a:alphaModFix/>
          </a:blip>
          <a:stretch>
            <a:fillRect/>
          </a:stretch>
        </p:blipFill>
        <p:spPr>
          <a:xfrm>
            <a:off x="2132503" y="1539000"/>
            <a:ext cx="4878975" cy="2739300"/>
          </a:xfrm>
          <a:prstGeom prst="rect">
            <a:avLst/>
          </a:prstGeom>
          <a:noFill/>
          <a:ln>
            <a:noFill/>
          </a:ln>
        </p:spPr>
      </p:pic>
      <p:sp>
        <p:nvSpPr>
          <p:cNvPr id="326" name="Google Shape;326;p43"/>
          <p:cNvSpPr/>
          <p:nvPr/>
        </p:nvSpPr>
        <p:spPr>
          <a:xfrm>
            <a:off x="0" y="688500"/>
            <a:ext cx="3053700" cy="1474200"/>
          </a:xfrm>
          <a:prstGeom prst="wedgeEllipseCallout">
            <a:avLst>
              <a:gd name="adj1" fmla="val 27179"/>
              <a:gd name="adj2" fmla="val 8516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 I am a </a:t>
            </a:r>
            <a:r>
              <a:rPr lang="en" b="1"/>
              <a:t>barracuda</a:t>
            </a:r>
            <a:r>
              <a:rPr lang="en"/>
              <a:t>!</a:t>
            </a:r>
            <a:endParaRPr/>
          </a:p>
          <a:p>
            <a:pPr marL="0" lvl="0" indent="0" algn="ctr" rtl="0">
              <a:spcBef>
                <a:spcPts val="0"/>
              </a:spcBef>
              <a:spcAft>
                <a:spcPts val="0"/>
              </a:spcAft>
              <a:buNone/>
            </a:pPr>
            <a:endParaRPr/>
          </a:p>
          <a:p>
            <a:pPr marL="0" lvl="0" indent="0" algn="ctr" rtl="0">
              <a:spcBef>
                <a:spcPts val="0"/>
              </a:spcBef>
              <a:spcAft>
                <a:spcPts val="0"/>
              </a:spcAft>
              <a:buNone/>
            </a:pPr>
            <a:r>
              <a:rPr lang="en"/>
              <a:t>Tell the class what you learned about me!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30"/>
        <p:cNvGrpSpPr/>
        <p:nvPr/>
      </p:nvGrpSpPr>
      <p:grpSpPr>
        <a:xfrm>
          <a:off x="0" y="0"/>
          <a:ext cx="0" cy="0"/>
          <a:chOff x="0" y="0"/>
          <a:chExt cx="0" cy="0"/>
        </a:xfrm>
      </p:grpSpPr>
      <p:sp>
        <p:nvSpPr>
          <p:cNvPr id="331" name="Google Shape;331;p44"/>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Class Discussion </a:t>
            </a:r>
            <a:endParaRPr b="1">
              <a:solidFill>
                <a:srgbClr val="A61C00"/>
              </a:solidFill>
            </a:endParaRPr>
          </a:p>
        </p:txBody>
      </p:sp>
      <p:sp>
        <p:nvSpPr>
          <p:cNvPr id="332" name="Google Shape;332;p44"/>
          <p:cNvSpPr/>
          <p:nvPr/>
        </p:nvSpPr>
        <p:spPr>
          <a:xfrm>
            <a:off x="0" y="688500"/>
            <a:ext cx="3053700" cy="1474200"/>
          </a:xfrm>
          <a:prstGeom prst="wedgeEllipseCallout">
            <a:avLst>
              <a:gd name="adj1" fmla="val 3581"/>
              <a:gd name="adj2" fmla="val 12033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 I am a </a:t>
            </a:r>
            <a:r>
              <a:rPr lang="en" b="1"/>
              <a:t>gag grouper</a:t>
            </a:r>
            <a:r>
              <a:rPr lang="en"/>
              <a:t>!</a:t>
            </a:r>
            <a:endParaRPr/>
          </a:p>
          <a:p>
            <a:pPr marL="0" lvl="0" indent="0" algn="ctr" rtl="0">
              <a:spcBef>
                <a:spcPts val="0"/>
              </a:spcBef>
              <a:spcAft>
                <a:spcPts val="0"/>
              </a:spcAft>
              <a:buNone/>
            </a:pPr>
            <a:endParaRPr/>
          </a:p>
          <a:p>
            <a:pPr marL="0" lvl="0" indent="0" algn="ctr" rtl="0">
              <a:spcBef>
                <a:spcPts val="0"/>
              </a:spcBef>
              <a:spcAft>
                <a:spcPts val="0"/>
              </a:spcAft>
              <a:buNone/>
            </a:pPr>
            <a:r>
              <a:rPr lang="en"/>
              <a:t>Tell the class what you learned about me!</a:t>
            </a:r>
            <a:endParaRPr/>
          </a:p>
        </p:txBody>
      </p:sp>
      <p:pic>
        <p:nvPicPr>
          <p:cNvPr id="333" name="Google Shape;333;p44"/>
          <p:cNvPicPr preferRelativeResize="0"/>
          <p:nvPr/>
        </p:nvPicPr>
        <p:blipFill>
          <a:blip r:embed="rId3">
            <a:alphaModFix/>
          </a:blip>
          <a:stretch>
            <a:fillRect/>
          </a:stretch>
        </p:blipFill>
        <p:spPr>
          <a:xfrm>
            <a:off x="1507088" y="1942500"/>
            <a:ext cx="6129824" cy="2676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37"/>
        <p:cNvGrpSpPr/>
        <p:nvPr/>
      </p:nvGrpSpPr>
      <p:grpSpPr>
        <a:xfrm>
          <a:off x="0" y="0"/>
          <a:ext cx="0" cy="0"/>
          <a:chOff x="0" y="0"/>
          <a:chExt cx="0" cy="0"/>
        </a:xfrm>
      </p:grpSpPr>
      <p:sp>
        <p:nvSpPr>
          <p:cNvPr id="338" name="Google Shape;338;p45"/>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Class Discussion </a:t>
            </a:r>
            <a:endParaRPr b="1">
              <a:solidFill>
                <a:srgbClr val="A61C00"/>
              </a:solidFill>
            </a:endParaRPr>
          </a:p>
        </p:txBody>
      </p:sp>
      <p:pic>
        <p:nvPicPr>
          <p:cNvPr id="339" name="Google Shape;339;p45"/>
          <p:cNvPicPr preferRelativeResize="0"/>
          <p:nvPr/>
        </p:nvPicPr>
        <p:blipFill rotWithShape="1">
          <a:blip r:embed="rId3">
            <a:alphaModFix/>
          </a:blip>
          <a:srcRect l="23005"/>
          <a:stretch/>
        </p:blipFill>
        <p:spPr>
          <a:xfrm>
            <a:off x="2116276" y="1691400"/>
            <a:ext cx="4911451" cy="2676000"/>
          </a:xfrm>
          <a:prstGeom prst="rect">
            <a:avLst/>
          </a:prstGeom>
          <a:noFill/>
          <a:ln>
            <a:noFill/>
          </a:ln>
        </p:spPr>
      </p:pic>
      <p:sp>
        <p:nvSpPr>
          <p:cNvPr id="340" name="Google Shape;340;p45"/>
          <p:cNvSpPr/>
          <p:nvPr/>
        </p:nvSpPr>
        <p:spPr>
          <a:xfrm>
            <a:off x="0" y="757350"/>
            <a:ext cx="3053700" cy="1474200"/>
          </a:xfrm>
          <a:prstGeom prst="wedgeEllipseCallout">
            <a:avLst>
              <a:gd name="adj1" fmla="val 24005"/>
              <a:gd name="adj2" fmla="val 9423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 I am a </a:t>
            </a:r>
            <a:r>
              <a:rPr lang="en" b="1"/>
              <a:t>burrfish</a:t>
            </a:r>
            <a:r>
              <a:rPr lang="en"/>
              <a:t>!</a:t>
            </a:r>
            <a:endParaRPr/>
          </a:p>
          <a:p>
            <a:pPr marL="0" lvl="0" indent="0" algn="ctr" rtl="0">
              <a:spcBef>
                <a:spcPts val="0"/>
              </a:spcBef>
              <a:spcAft>
                <a:spcPts val="0"/>
              </a:spcAft>
              <a:buNone/>
            </a:pPr>
            <a:endParaRPr/>
          </a:p>
          <a:p>
            <a:pPr marL="0" lvl="0" indent="0" algn="ctr" rtl="0">
              <a:spcBef>
                <a:spcPts val="0"/>
              </a:spcBef>
              <a:spcAft>
                <a:spcPts val="0"/>
              </a:spcAft>
              <a:buNone/>
            </a:pPr>
            <a:r>
              <a:rPr lang="en"/>
              <a:t>Tell the class what you learned about me!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44"/>
        <p:cNvGrpSpPr/>
        <p:nvPr/>
      </p:nvGrpSpPr>
      <p:grpSpPr>
        <a:xfrm>
          <a:off x="0" y="0"/>
          <a:ext cx="0" cy="0"/>
          <a:chOff x="0" y="0"/>
          <a:chExt cx="0" cy="0"/>
        </a:xfrm>
      </p:grpSpPr>
      <p:sp>
        <p:nvSpPr>
          <p:cNvPr id="345" name="Google Shape;345;p46"/>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Class Discussion </a:t>
            </a:r>
            <a:endParaRPr b="1">
              <a:solidFill>
                <a:srgbClr val="A61C00"/>
              </a:solidFill>
            </a:endParaRPr>
          </a:p>
        </p:txBody>
      </p:sp>
      <p:pic>
        <p:nvPicPr>
          <p:cNvPr id="346" name="Google Shape;346;p46"/>
          <p:cNvPicPr preferRelativeResize="0"/>
          <p:nvPr/>
        </p:nvPicPr>
        <p:blipFill>
          <a:blip r:embed="rId3">
            <a:alphaModFix/>
          </a:blip>
          <a:stretch>
            <a:fillRect/>
          </a:stretch>
        </p:blipFill>
        <p:spPr>
          <a:xfrm rot="5400000">
            <a:off x="2650016" y="1577116"/>
            <a:ext cx="3750275" cy="2815450"/>
          </a:xfrm>
          <a:prstGeom prst="rect">
            <a:avLst/>
          </a:prstGeom>
          <a:noFill/>
          <a:ln>
            <a:noFill/>
          </a:ln>
        </p:spPr>
      </p:pic>
      <p:sp>
        <p:nvSpPr>
          <p:cNvPr id="347" name="Google Shape;347;p46"/>
          <p:cNvSpPr/>
          <p:nvPr/>
        </p:nvSpPr>
        <p:spPr>
          <a:xfrm>
            <a:off x="0" y="757350"/>
            <a:ext cx="3053700" cy="1474200"/>
          </a:xfrm>
          <a:prstGeom prst="wedgeEllipseCallout">
            <a:avLst>
              <a:gd name="adj1" fmla="val 68302"/>
              <a:gd name="adj2" fmla="val 12939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 I am a </a:t>
            </a:r>
            <a:r>
              <a:rPr lang="en" b="1"/>
              <a:t>flounder</a:t>
            </a:r>
            <a:r>
              <a:rPr lang="en"/>
              <a:t>!</a:t>
            </a:r>
            <a:endParaRPr/>
          </a:p>
          <a:p>
            <a:pPr marL="0" lvl="0" indent="0" algn="ctr" rtl="0">
              <a:spcBef>
                <a:spcPts val="0"/>
              </a:spcBef>
              <a:spcAft>
                <a:spcPts val="0"/>
              </a:spcAft>
              <a:buNone/>
            </a:pPr>
            <a:endParaRPr/>
          </a:p>
          <a:p>
            <a:pPr marL="0" lvl="0" indent="0" algn="ctr" rtl="0">
              <a:spcBef>
                <a:spcPts val="0"/>
              </a:spcBef>
              <a:spcAft>
                <a:spcPts val="0"/>
              </a:spcAft>
              <a:buNone/>
            </a:pPr>
            <a:r>
              <a:rPr lang="en"/>
              <a:t>Tell the class what you learned about me!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51"/>
        <p:cNvGrpSpPr/>
        <p:nvPr/>
      </p:nvGrpSpPr>
      <p:grpSpPr>
        <a:xfrm>
          <a:off x="0" y="0"/>
          <a:ext cx="0" cy="0"/>
          <a:chOff x="0" y="0"/>
          <a:chExt cx="0" cy="0"/>
        </a:xfrm>
      </p:grpSpPr>
      <p:sp>
        <p:nvSpPr>
          <p:cNvPr id="352" name="Google Shape;352;p47"/>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Class Discussion </a:t>
            </a:r>
            <a:endParaRPr b="1">
              <a:solidFill>
                <a:srgbClr val="A61C00"/>
              </a:solidFill>
            </a:endParaRPr>
          </a:p>
        </p:txBody>
      </p:sp>
      <p:pic>
        <p:nvPicPr>
          <p:cNvPr id="353" name="Google Shape;353;p47"/>
          <p:cNvPicPr preferRelativeResize="0"/>
          <p:nvPr/>
        </p:nvPicPr>
        <p:blipFill>
          <a:blip r:embed="rId3">
            <a:alphaModFix/>
          </a:blip>
          <a:stretch>
            <a:fillRect/>
          </a:stretch>
        </p:blipFill>
        <p:spPr>
          <a:xfrm>
            <a:off x="2202094" y="2081700"/>
            <a:ext cx="4739801" cy="2662575"/>
          </a:xfrm>
          <a:prstGeom prst="rect">
            <a:avLst/>
          </a:prstGeom>
          <a:noFill/>
          <a:ln>
            <a:noFill/>
          </a:ln>
        </p:spPr>
      </p:pic>
      <p:sp>
        <p:nvSpPr>
          <p:cNvPr id="354" name="Google Shape;354;p47"/>
          <p:cNvSpPr/>
          <p:nvPr/>
        </p:nvSpPr>
        <p:spPr>
          <a:xfrm>
            <a:off x="0" y="757350"/>
            <a:ext cx="3053700" cy="1474200"/>
          </a:xfrm>
          <a:prstGeom prst="wedgeEllipseCallout">
            <a:avLst>
              <a:gd name="adj1" fmla="val 35676"/>
              <a:gd name="adj2" fmla="val 13434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 I am a </a:t>
            </a:r>
            <a:r>
              <a:rPr lang="en" b="1"/>
              <a:t>pinfish</a:t>
            </a:r>
            <a:r>
              <a:rPr lang="en"/>
              <a:t>!</a:t>
            </a:r>
            <a:endParaRPr/>
          </a:p>
          <a:p>
            <a:pPr marL="0" lvl="0" indent="0" algn="ctr" rtl="0">
              <a:spcBef>
                <a:spcPts val="0"/>
              </a:spcBef>
              <a:spcAft>
                <a:spcPts val="0"/>
              </a:spcAft>
              <a:buNone/>
            </a:pPr>
            <a:endParaRPr/>
          </a:p>
          <a:p>
            <a:pPr marL="0" lvl="0" indent="0" algn="ctr" rtl="0">
              <a:spcBef>
                <a:spcPts val="0"/>
              </a:spcBef>
              <a:spcAft>
                <a:spcPts val="0"/>
              </a:spcAft>
              <a:buNone/>
            </a:pPr>
            <a:r>
              <a:rPr lang="en"/>
              <a:t>Tell the class what you learned about me!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58"/>
        <p:cNvGrpSpPr/>
        <p:nvPr/>
      </p:nvGrpSpPr>
      <p:grpSpPr>
        <a:xfrm>
          <a:off x="0" y="0"/>
          <a:ext cx="0" cy="0"/>
          <a:chOff x="0" y="0"/>
          <a:chExt cx="0" cy="0"/>
        </a:xfrm>
      </p:grpSpPr>
      <p:sp>
        <p:nvSpPr>
          <p:cNvPr id="359" name="Google Shape;359;p48"/>
          <p:cNvSpPr txBox="1">
            <a:spLocks noGrp="1"/>
          </p:cNvSpPr>
          <p:nvPr>
            <p:ph type="title"/>
          </p:nvPr>
        </p:nvSpPr>
        <p:spPr>
          <a:xfrm>
            <a:off x="311700" y="2255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rgbClr val="A61C00"/>
                </a:solidFill>
              </a:rPr>
              <a:t>Class Discussion </a:t>
            </a:r>
            <a:endParaRPr b="1">
              <a:solidFill>
                <a:srgbClr val="A61C00"/>
              </a:solidFill>
            </a:endParaRPr>
          </a:p>
        </p:txBody>
      </p:sp>
      <p:pic>
        <p:nvPicPr>
          <p:cNvPr id="360" name="Google Shape;360;p48"/>
          <p:cNvPicPr preferRelativeResize="0"/>
          <p:nvPr/>
        </p:nvPicPr>
        <p:blipFill>
          <a:blip r:embed="rId3">
            <a:alphaModFix/>
          </a:blip>
          <a:stretch>
            <a:fillRect/>
          </a:stretch>
        </p:blipFill>
        <p:spPr>
          <a:xfrm>
            <a:off x="1585950" y="2051850"/>
            <a:ext cx="5972112" cy="2607150"/>
          </a:xfrm>
          <a:prstGeom prst="rect">
            <a:avLst/>
          </a:prstGeom>
          <a:noFill/>
          <a:ln>
            <a:noFill/>
          </a:ln>
        </p:spPr>
      </p:pic>
      <p:sp>
        <p:nvSpPr>
          <p:cNvPr id="361" name="Google Shape;361;p48"/>
          <p:cNvSpPr/>
          <p:nvPr/>
        </p:nvSpPr>
        <p:spPr>
          <a:xfrm>
            <a:off x="0" y="741150"/>
            <a:ext cx="3053700" cy="1474200"/>
          </a:xfrm>
          <a:prstGeom prst="wedgeEllipseCallout">
            <a:avLst>
              <a:gd name="adj1" fmla="val 9416"/>
              <a:gd name="adj2" fmla="val 12005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 I am a </a:t>
            </a:r>
            <a:r>
              <a:rPr lang="en" b="1"/>
              <a:t>tarpon</a:t>
            </a:r>
            <a:r>
              <a:rPr lang="en"/>
              <a:t>!</a:t>
            </a:r>
            <a:endParaRPr/>
          </a:p>
          <a:p>
            <a:pPr marL="0" lvl="0" indent="0" algn="ctr" rtl="0">
              <a:spcBef>
                <a:spcPts val="0"/>
              </a:spcBef>
              <a:spcAft>
                <a:spcPts val="0"/>
              </a:spcAft>
              <a:buNone/>
            </a:pPr>
            <a:endParaRPr/>
          </a:p>
          <a:p>
            <a:pPr marL="0" lvl="0" indent="0" algn="ctr" rtl="0">
              <a:spcBef>
                <a:spcPts val="0"/>
              </a:spcBef>
              <a:spcAft>
                <a:spcPts val="0"/>
              </a:spcAft>
              <a:buNone/>
            </a:pPr>
            <a:r>
              <a:rPr lang="en"/>
              <a:t>Tell the class what you learned about me!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365"/>
        <p:cNvGrpSpPr/>
        <p:nvPr/>
      </p:nvGrpSpPr>
      <p:grpSpPr>
        <a:xfrm>
          <a:off x="0" y="0"/>
          <a:ext cx="0" cy="0"/>
          <a:chOff x="0" y="0"/>
          <a:chExt cx="0" cy="0"/>
        </a:xfrm>
      </p:grpSpPr>
      <p:sp>
        <p:nvSpPr>
          <p:cNvPr id="366" name="Google Shape;366;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Activity 2: </a:t>
            </a:r>
            <a:r>
              <a:rPr lang="en" b="1">
                <a:solidFill>
                  <a:srgbClr val="CC0000"/>
                </a:solidFill>
              </a:rPr>
              <a:t>Your turn to design a fish!</a:t>
            </a:r>
            <a:endParaRPr b="1">
              <a:solidFill>
                <a:srgbClr val="CC0000"/>
              </a:solidFill>
            </a:endParaRPr>
          </a:p>
        </p:txBody>
      </p:sp>
      <p:pic>
        <p:nvPicPr>
          <p:cNvPr id="367" name="Google Shape;367;p49"/>
          <p:cNvPicPr preferRelativeResize="0"/>
          <p:nvPr/>
        </p:nvPicPr>
        <p:blipFill>
          <a:blip r:embed="rId3">
            <a:alphaModFix/>
          </a:blip>
          <a:stretch>
            <a:fillRect/>
          </a:stretch>
        </p:blipFill>
        <p:spPr>
          <a:xfrm>
            <a:off x="1662125" y="1017725"/>
            <a:ext cx="5819760" cy="382097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sp>
        <p:nvSpPr>
          <p:cNvPr id="372" name="Google Shape;372;p50"/>
          <p:cNvSpPr/>
          <p:nvPr/>
        </p:nvSpPr>
        <p:spPr>
          <a:xfrm>
            <a:off x="481275" y="270200"/>
            <a:ext cx="2187000" cy="1857600"/>
          </a:xfrm>
          <a:prstGeom prst="wedgeRectCallout">
            <a:avLst>
              <a:gd name="adj1" fmla="val 55928"/>
              <a:gd name="adj2" fmla="val 7150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CC0000"/>
                </a:solidFill>
              </a:rPr>
              <a:t>Activity 2</a:t>
            </a:r>
            <a:br>
              <a:rPr lang="en" sz="1900" b="1"/>
            </a:br>
            <a:endParaRPr sz="1900" b="1"/>
          </a:p>
          <a:p>
            <a:pPr marL="0" lvl="0" indent="0" algn="ctr" rtl="0">
              <a:spcBef>
                <a:spcPts val="0"/>
              </a:spcBef>
              <a:spcAft>
                <a:spcPts val="0"/>
              </a:spcAft>
              <a:buNone/>
            </a:pPr>
            <a:r>
              <a:rPr lang="en" sz="1900"/>
              <a:t>I want to hear about the fish you created!</a:t>
            </a:r>
            <a:endParaRPr sz="19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6"/>
        <p:cNvGrpSpPr/>
        <p:nvPr/>
      </p:nvGrpSpPr>
      <p:grpSpPr>
        <a:xfrm>
          <a:off x="0" y="0"/>
          <a:ext cx="0" cy="0"/>
          <a:chOff x="0" y="0"/>
          <a:chExt cx="0" cy="0"/>
        </a:xfrm>
      </p:grpSpPr>
      <p:sp>
        <p:nvSpPr>
          <p:cNvPr id="377" name="Google Shape;377;p51"/>
          <p:cNvSpPr/>
          <p:nvPr/>
        </p:nvSpPr>
        <p:spPr>
          <a:xfrm>
            <a:off x="481275" y="270200"/>
            <a:ext cx="2187000" cy="1857600"/>
          </a:xfrm>
          <a:prstGeom prst="wedgeRectCallout">
            <a:avLst>
              <a:gd name="adj1" fmla="val 55928"/>
              <a:gd name="adj2" fmla="val 7150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rgbClr val="CC0000"/>
                </a:solidFill>
              </a:rPr>
              <a:t>Exit ticket</a:t>
            </a:r>
            <a:endParaRPr sz="1900" b="1">
              <a:solidFill>
                <a:srgbClr val="CC0000"/>
              </a:solidFill>
            </a:endParaRPr>
          </a:p>
          <a:p>
            <a:pPr marL="0" lvl="0" indent="0" algn="ctr" rtl="0">
              <a:spcBef>
                <a:spcPts val="0"/>
              </a:spcBef>
              <a:spcAft>
                <a:spcPts val="0"/>
              </a:spcAft>
              <a:buNone/>
            </a:pPr>
            <a:r>
              <a:rPr lang="en" sz="1900" b="1"/>
              <a:t> </a:t>
            </a:r>
            <a:br>
              <a:rPr lang="en" sz="1900" b="1"/>
            </a:br>
            <a:r>
              <a:rPr lang="en" sz="1900"/>
              <a:t>What was your favorite adaptation you saw today?</a:t>
            </a:r>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sp>
        <p:nvSpPr>
          <p:cNvPr id="71" name="Google Shape;71;p16"/>
          <p:cNvSpPr/>
          <p:nvPr/>
        </p:nvSpPr>
        <p:spPr>
          <a:xfrm>
            <a:off x="481275" y="270200"/>
            <a:ext cx="2187000" cy="1857600"/>
          </a:xfrm>
          <a:prstGeom prst="wedgeRectCallout">
            <a:avLst>
              <a:gd name="adj1" fmla="val 55928"/>
              <a:gd name="adj2" fmla="val 7150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t>My features tell you so much about me!</a:t>
            </a:r>
            <a:endParaRPr sz="1900" b="1"/>
          </a:p>
        </p:txBody>
      </p:sp>
      <p:sp>
        <p:nvSpPr>
          <p:cNvPr id="72" name="Google Shape;72;p16"/>
          <p:cNvSpPr txBox="1">
            <a:spLocks noGrp="1"/>
          </p:cNvSpPr>
          <p:nvPr>
            <p:ph type="ctrTitle"/>
          </p:nvPr>
        </p:nvSpPr>
        <p:spPr>
          <a:xfrm>
            <a:off x="489600" y="3858550"/>
            <a:ext cx="8164800" cy="954300"/>
          </a:xfrm>
          <a:prstGeom prst="rect">
            <a:avLst/>
          </a:prstGeom>
          <a:solidFill>
            <a:schemeClr val="lt1"/>
          </a:soli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2080" b="1" dirty="0"/>
              <a:t>You will learn today</a:t>
            </a:r>
            <a:endParaRPr sz="2080" b="1" dirty="0"/>
          </a:p>
          <a:p>
            <a:pPr marL="0" lvl="0" indent="0" algn="ctr" rtl="0">
              <a:spcBef>
                <a:spcPts val="0"/>
              </a:spcBef>
              <a:spcAft>
                <a:spcPts val="0"/>
              </a:spcAft>
              <a:buSzPts val="990"/>
              <a:buNone/>
            </a:pPr>
            <a:r>
              <a:rPr lang="en" sz="1779" dirty="0"/>
              <a:t>how reading fish features can tell you about where they live, what they eat, how they avoid being eaten, and how fast they swim.</a:t>
            </a:r>
            <a:endParaRPr sz="1779"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Question:</a:t>
            </a:r>
            <a:r>
              <a:rPr lang="en"/>
              <a:t> Who swims </a:t>
            </a:r>
            <a:r>
              <a:rPr lang="en" i="1"/>
              <a:t>faster</a:t>
            </a:r>
            <a:r>
              <a:rPr lang="en"/>
              <a:t>?</a:t>
            </a:r>
            <a:endParaRPr/>
          </a:p>
        </p:txBody>
      </p:sp>
      <p:pic>
        <p:nvPicPr>
          <p:cNvPr id="78" name="Google Shape;78;p17"/>
          <p:cNvPicPr preferRelativeResize="0"/>
          <p:nvPr/>
        </p:nvPicPr>
        <p:blipFill rotWithShape="1">
          <a:blip r:embed="rId3">
            <a:alphaModFix/>
          </a:blip>
          <a:srcRect l="8623" r="1456"/>
          <a:stretch/>
        </p:blipFill>
        <p:spPr>
          <a:xfrm>
            <a:off x="615600" y="1358575"/>
            <a:ext cx="3547801" cy="3004225"/>
          </a:xfrm>
          <a:prstGeom prst="rect">
            <a:avLst/>
          </a:prstGeom>
          <a:noFill/>
          <a:ln>
            <a:noFill/>
          </a:ln>
        </p:spPr>
      </p:pic>
      <p:pic>
        <p:nvPicPr>
          <p:cNvPr id="79" name="Google Shape;79;p17"/>
          <p:cNvPicPr preferRelativeResize="0"/>
          <p:nvPr/>
        </p:nvPicPr>
        <p:blipFill rotWithShape="1">
          <a:blip r:embed="rId4">
            <a:alphaModFix/>
          </a:blip>
          <a:srcRect r="14864"/>
          <a:stretch/>
        </p:blipFill>
        <p:spPr>
          <a:xfrm>
            <a:off x="4620075" y="1358575"/>
            <a:ext cx="3836325" cy="3004225"/>
          </a:xfrm>
          <a:prstGeom prst="rect">
            <a:avLst/>
          </a:prstGeom>
          <a:noFill/>
          <a:ln>
            <a:noFill/>
          </a:ln>
        </p:spPr>
      </p:pic>
      <p:sp>
        <p:nvSpPr>
          <p:cNvPr id="80" name="Google Shape;80;p17"/>
          <p:cNvSpPr txBox="1"/>
          <p:nvPr/>
        </p:nvSpPr>
        <p:spPr>
          <a:xfrm>
            <a:off x="1498500" y="4421100"/>
            <a:ext cx="1782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Ms. Tuna</a:t>
            </a:r>
            <a:endParaRPr sz="2200" b="1">
              <a:solidFill>
                <a:schemeClr val="dk1"/>
              </a:solidFill>
            </a:endParaRPr>
          </a:p>
        </p:txBody>
      </p:sp>
      <p:sp>
        <p:nvSpPr>
          <p:cNvPr id="81" name="Google Shape;81;p17"/>
          <p:cNvSpPr txBox="1"/>
          <p:nvPr/>
        </p:nvSpPr>
        <p:spPr>
          <a:xfrm>
            <a:off x="5474291" y="4421100"/>
            <a:ext cx="2127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Ms. Toadfish</a:t>
            </a:r>
            <a:endParaRPr sz="2200" b="1">
              <a:solidFill>
                <a:schemeClr val="dk1"/>
              </a:solidFill>
            </a:endParaRPr>
          </a:p>
        </p:txBody>
      </p:sp>
      <p:sp>
        <p:nvSpPr>
          <p:cNvPr id="82" name="Google Shape;82;p17"/>
          <p:cNvSpPr txBox="1"/>
          <p:nvPr/>
        </p:nvSpPr>
        <p:spPr>
          <a:xfrm>
            <a:off x="4044550" y="4482800"/>
            <a:ext cx="665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OR</a:t>
            </a:r>
            <a:endParaRPr sz="2200" b="1">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Question:</a:t>
            </a:r>
            <a:r>
              <a:rPr lang="en"/>
              <a:t> Who swims </a:t>
            </a:r>
            <a:r>
              <a:rPr lang="en" i="1"/>
              <a:t>faster</a:t>
            </a:r>
            <a:r>
              <a:rPr lang="en"/>
              <a:t>?</a:t>
            </a:r>
            <a:endParaRPr/>
          </a:p>
        </p:txBody>
      </p:sp>
      <p:pic>
        <p:nvPicPr>
          <p:cNvPr id="88" name="Google Shape;88;p18"/>
          <p:cNvPicPr preferRelativeResize="0"/>
          <p:nvPr/>
        </p:nvPicPr>
        <p:blipFill rotWithShape="1">
          <a:blip r:embed="rId3">
            <a:alphaModFix/>
          </a:blip>
          <a:srcRect l="8623" r="1456"/>
          <a:stretch/>
        </p:blipFill>
        <p:spPr>
          <a:xfrm>
            <a:off x="615600" y="1358575"/>
            <a:ext cx="3547801" cy="3004225"/>
          </a:xfrm>
          <a:prstGeom prst="rect">
            <a:avLst/>
          </a:prstGeom>
          <a:noFill/>
          <a:ln>
            <a:noFill/>
          </a:ln>
        </p:spPr>
      </p:pic>
      <p:pic>
        <p:nvPicPr>
          <p:cNvPr id="89" name="Google Shape;89;p18"/>
          <p:cNvPicPr preferRelativeResize="0"/>
          <p:nvPr/>
        </p:nvPicPr>
        <p:blipFill rotWithShape="1">
          <a:blip r:embed="rId4">
            <a:alphaModFix/>
          </a:blip>
          <a:srcRect r="14864"/>
          <a:stretch/>
        </p:blipFill>
        <p:spPr>
          <a:xfrm>
            <a:off x="4620075" y="1358575"/>
            <a:ext cx="3836325" cy="3004225"/>
          </a:xfrm>
          <a:prstGeom prst="rect">
            <a:avLst/>
          </a:prstGeom>
          <a:noFill/>
          <a:ln>
            <a:noFill/>
          </a:ln>
        </p:spPr>
      </p:pic>
      <p:sp>
        <p:nvSpPr>
          <p:cNvPr id="90" name="Google Shape;90;p18"/>
          <p:cNvSpPr txBox="1"/>
          <p:nvPr/>
        </p:nvSpPr>
        <p:spPr>
          <a:xfrm>
            <a:off x="1498500" y="4421100"/>
            <a:ext cx="1782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Ms. Tuna</a:t>
            </a:r>
            <a:endParaRPr sz="2200" b="1">
              <a:solidFill>
                <a:schemeClr val="dk1"/>
              </a:solidFill>
            </a:endParaRPr>
          </a:p>
        </p:txBody>
      </p:sp>
      <p:sp>
        <p:nvSpPr>
          <p:cNvPr id="91" name="Google Shape;91;p18"/>
          <p:cNvSpPr txBox="1"/>
          <p:nvPr/>
        </p:nvSpPr>
        <p:spPr>
          <a:xfrm>
            <a:off x="5474291" y="4421100"/>
            <a:ext cx="2127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Ms. Toadfish</a:t>
            </a:r>
            <a:endParaRPr sz="2200" b="1">
              <a:solidFill>
                <a:schemeClr val="dk1"/>
              </a:solidFill>
            </a:endParaRPr>
          </a:p>
        </p:txBody>
      </p:sp>
      <p:sp>
        <p:nvSpPr>
          <p:cNvPr id="92" name="Google Shape;92;p18"/>
          <p:cNvSpPr txBox="1"/>
          <p:nvPr/>
        </p:nvSpPr>
        <p:spPr>
          <a:xfrm>
            <a:off x="4044550" y="4482800"/>
            <a:ext cx="665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OR</a:t>
            </a:r>
            <a:endParaRPr sz="2200" b="1">
              <a:solidFill>
                <a:schemeClr val="dk1"/>
              </a:solidFill>
            </a:endParaRPr>
          </a:p>
        </p:txBody>
      </p:sp>
      <p:sp>
        <p:nvSpPr>
          <p:cNvPr id="93" name="Google Shape;93;p18"/>
          <p:cNvSpPr/>
          <p:nvPr/>
        </p:nvSpPr>
        <p:spPr>
          <a:xfrm>
            <a:off x="631800" y="1336500"/>
            <a:ext cx="3531600" cy="3026400"/>
          </a:xfrm>
          <a:prstGeom prst="rect">
            <a:avLst/>
          </a:prstGeom>
          <a:noFill/>
          <a:ln w="762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p:nvPr/>
        </p:nvSpPr>
        <p:spPr>
          <a:xfrm>
            <a:off x="153900" y="137700"/>
            <a:ext cx="2243700" cy="2122200"/>
          </a:xfrm>
          <a:prstGeom prst="cloudCallout">
            <a:avLst>
              <a:gd name="adj1" fmla="val -24315"/>
              <a:gd name="adj2" fmla="val 6603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 swim faster! </a:t>
            </a:r>
            <a:endParaRPr/>
          </a:p>
          <a:p>
            <a:pPr marL="0" lvl="0" indent="0" algn="ctr" rtl="0">
              <a:spcBef>
                <a:spcPts val="0"/>
              </a:spcBef>
              <a:spcAft>
                <a:spcPts val="0"/>
              </a:spcAft>
              <a:buNone/>
            </a:pPr>
            <a:endParaRPr b="1"/>
          </a:p>
          <a:p>
            <a:pPr marL="0" lvl="0" indent="0" algn="ctr" rtl="0">
              <a:spcBef>
                <a:spcPts val="0"/>
              </a:spcBef>
              <a:spcAft>
                <a:spcPts val="0"/>
              </a:spcAft>
              <a:buNone/>
            </a:pPr>
            <a:endParaRPr b="1"/>
          </a:p>
          <a:p>
            <a:pPr marL="0" lvl="0" indent="0" algn="ctr" rtl="0">
              <a:spcBef>
                <a:spcPts val="0"/>
              </a:spcBef>
              <a:spcAft>
                <a:spcPts val="0"/>
              </a:spcAft>
              <a:buNone/>
            </a:pPr>
            <a:r>
              <a:rPr lang="en" b="1"/>
              <a:t>How do you know?</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Question:</a:t>
            </a:r>
            <a:r>
              <a:rPr lang="en"/>
              <a:t> Who swims </a:t>
            </a:r>
            <a:r>
              <a:rPr lang="en" i="1"/>
              <a:t>faster</a:t>
            </a:r>
            <a:r>
              <a:rPr lang="en"/>
              <a:t>?</a:t>
            </a:r>
            <a:endParaRPr/>
          </a:p>
        </p:txBody>
      </p:sp>
      <p:pic>
        <p:nvPicPr>
          <p:cNvPr id="100" name="Google Shape;100;p19"/>
          <p:cNvPicPr preferRelativeResize="0"/>
          <p:nvPr/>
        </p:nvPicPr>
        <p:blipFill rotWithShape="1">
          <a:blip r:embed="rId3">
            <a:alphaModFix/>
          </a:blip>
          <a:srcRect l="8623" r="1456"/>
          <a:stretch/>
        </p:blipFill>
        <p:spPr>
          <a:xfrm>
            <a:off x="615600" y="1358575"/>
            <a:ext cx="3547801" cy="3004225"/>
          </a:xfrm>
          <a:prstGeom prst="rect">
            <a:avLst/>
          </a:prstGeom>
          <a:noFill/>
          <a:ln>
            <a:noFill/>
          </a:ln>
        </p:spPr>
      </p:pic>
      <p:pic>
        <p:nvPicPr>
          <p:cNvPr id="101" name="Google Shape;101;p19"/>
          <p:cNvPicPr preferRelativeResize="0"/>
          <p:nvPr/>
        </p:nvPicPr>
        <p:blipFill rotWithShape="1">
          <a:blip r:embed="rId4">
            <a:alphaModFix/>
          </a:blip>
          <a:srcRect r="14864"/>
          <a:stretch/>
        </p:blipFill>
        <p:spPr>
          <a:xfrm>
            <a:off x="4620075" y="1358575"/>
            <a:ext cx="3836325" cy="3004225"/>
          </a:xfrm>
          <a:prstGeom prst="rect">
            <a:avLst/>
          </a:prstGeom>
          <a:noFill/>
          <a:ln>
            <a:noFill/>
          </a:ln>
        </p:spPr>
      </p:pic>
      <p:sp>
        <p:nvSpPr>
          <p:cNvPr id="102" name="Google Shape;102;p19"/>
          <p:cNvSpPr txBox="1"/>
          <p:nvPr/>
        </p:nvSpPr>
        <p:spPr>
          <a:xfrm>
            <a:off x="1498500" y="4421100"/>
            <a:ext cx="1782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Ms. Tuna</a:t>
            </a:r>
            <a:endParaRPr sz="2200" b="1">
              <a:solidFill>
                <a:schemeClr val="dk1"/>
              </a:solidFill>
            </a:endParaRPr>
          </a:p>
        </p:txBody>
      </p:sp>
      <p:sp>
        <p:nvSpPr>
          <p:cNvPr id="103" name="Google Shape;103;p19"/>
          <p:cNvSpPr txBox="1"/>
          <p:nvPr/>
        </p:nvSpPr>
        <p:spPr>
          <a:xfrm>
            <a:off x="5474291" y="4421100"/>
            <a:ext cx="2127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Ms. Toadfish</a:t>
            </a:r>
            <a:endParaRPr sz="2200" b="1">
              <a:solidFill>
                <a:schemeClr val="dk1"/>
              </a:solidFill>
            </a:endParaRPr>
          </a:p>
        </p:txBody>
      </p:sp>
      <p:sp>
        <p:nvSpPr>
          <p:cNvPr id="104" name="Google Shape;104;p19"/>
          <p:cNvSpPr txBox="1"/>
          <p:nvPr/>
        </p:nvSpPr>
        <p:spPr>
          <a:xfrm>
            <a:off x="4044550" y="4482800"/>
            <a:ext cx="665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OR</a:t>
            </a:r>
            <a:endParaRPr sz="2200" b="1">
              <a:solidFill>
                <a:schemeClr val="dk1"/>
              </a:solidFill>
            </a:endParaRPr>
          </a:p>
        </p:txBody>
      </p:sp>
      <p:sp>
        <p:nvSpPr>
          <p:cNvPr id="105" name="Google Shape;105;p19"/>
          <p:cNvSpPr/>
          <p:nvPr/>
        </p:nvSpPr>
        <p:spPr>
          <a:xfrm>
            <a:off x="631800" y="1336500"/>
            <a:ext cx="3531600" cy="3026400"/>
          </a:xfrm>
          <a:prstGeom prst="rect">
            <a:avLst/>
          </a:prstGeom>
          <a:noFill/>
          <a:ln w="7620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p:nvPr/>
        </p:nvSpPr>
        <p:spPr>
          <a:xfrm>
            <a:off x="-105300" y="0"/>
            <a:ext cx="2502900" cy="2235600"/>
          </a:xfrm>
          <a:prstGeom prst="cloudCallout">
            <a:avLst>
              <a:gd name="adj1" fmla="val -14725"/>
              <a:gd name="adj2" fmla="val 6832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I swim faster! </a:t>
            </a:r>
            <a:endParaRPr/>
          </a:p>
          <a:p>
            <a:pPr marL="0" lvl="0" indent="0" algn="ctr" rtl="0">
              <a:spcBef>
                <a:spcPts val="0"/>
              </a:spcBef>
              <a:spcAft>
                <a:spcPts val="0"/>
              </a:spcAft>
              <a:buNone/>
            </a:pPr>
            <a:endParaRPr b="1"/>
          </a:p>
          <a:p>
            <a:pPr marL="0" lvl="0" indent="0" algn="ctr" rtl="0">
              <a:spcBef>
                <a:spcPts val="0"/>
              </a:spcBef>
              <a:spcAft>
                <a:spcPts val="0"/>
              </a:spcAft>
              <a:buNone/>
            </a:pPr>
            <a:r>
              <a:rPr lang="en" b="1"/>
              <a:t>Why? </a:t>
            </a:r>
            <a:endParaRPr b="1"/>
          </a:p>
          <a:p>
            <a:pPr marL="0" lvl="0" indent="0" algn="ctr" rtl="0">
              <a:spcBef>
                <a:spcPts val="0"/>
              </a:spcBef>
              <a:spcAft>
                <a:spcPts val="0"/>
              </a:spcAft>
              <a:buNone/>
            </a:pPr>
            <a:endParaRPr b="1"/>
          </a:p>
          <a:p>
            <a:pPr marL="0" lvl="0" indent="0" algn="ctr" rtl="0">
              <a:spcBef>
                <a:spcPts val="0"/>
              </a:spcBef>
              <a:spcAft>
                <a:spcPts val="0"/>
              </a:spcAft>
              <a:buNone/>
            </a:pPr>
            <a:r>
              <a:rPr lang="en"/>
              <a:t>My </a:t>
            </a:r>
            <a:r>
              <a:rPr lang="en" i="1"/>
              <a:t>body shape </a:t>
            </a:r>
            <a:r>
              <a:rPr lang="en"/>
              <a:t>and my </a:t>
            </a:r>
            <a:r>
              <a:rPr lang="en" i="1"/>
              <a:t>tail shape</a:t>
            </a:r>
            <a:r>
              <a:rPr lang="en"/>
              <a:t> tell you I am a fast swimmer</a:t>
            </a:r>
            <a:endParaRPr/>
          </a:p>
        </p:txBody>
      </p:sp>
      <p:sp>
        <p:nvSpPr>
          <p:cNvPr id="107" name="Google Shape;107;p19"/>
          <p:cNvSpPr/>
          <p:nvPr/>
        </p:nvSpPr>
        <p:spPr>
          <a:xfrm rot="-4762939">
            <a:off x="1805263" y="3231263"/>
            <a:ext cx="535671" cy="336972"/>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rot="-4940788">
            <a:off x="3403698" y="3225440"/>
            <a:ext cx="617198" cy="30361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rot="-1551216">
            <a:off x="4296391" y="1413056"/>
            <a:ext cx="2204217" cy="1414336"/>
          </a:xfrm>
          <a:prstGeom prst="cloudCallout">
            <a:avLst>
              <a:gd name="adj1" fmla="val -30214"/>
              <a:gd name="adj2" fmla="val 69008"/>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My </a:t>
            </a:r>
            <a:r>
              <a:rPr lang="en" i="1"/>
              <a:t>body shape </a:t>
            </a:r>
            <a:r>
              <a:rPr lang="en"/>
              <a:t>and </a:t>
            </a:r>
            <a:r>
              <a:rPr lang="en" i="1"/>
              <a:t>tail shape</a:t>
            </a:r>
            <a:r>
              <a:rPr lang="en"/>
              <a:t> tell you I am a slowwww swimmer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1696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Question:</a:t>
            </a:r>
            <a:r>
              <a:rPr lang="en"/>
              <a:t> Where do you think Ms. Toadfish </a:t>
            </a:r>
            <a:r>
              <a:rPr lang="en" i="1"/>
              <a:t>lives </a:t>
            </a:r>
            <a:r>
              <a:rPr lang="en"/>
              <a:t>in the ocean?</a:t>
            </a:r>
            <a:endParaRPr/>
          </a:p>
        </p:txBody>
      </p:sp>
      <p:pic>
        <p:nvPicPr>
          <p:cNvPr id="115" name="Google Shape;115;p20"/>
          <p:cNvPicPr preferRelativeResize="0"/>
          <p:nvPr/>
        </p:nvPicPr>
        <p:blipFill rotWithShape="1">
          <a:blip r:embed="rId3">
            <a:alphaModFix/>
          </a:blip>
          <a:srcRect r="14864"/>
          <a:stretch/>
        </p:blipFill>
        <p:spPr>
          <a:xfrm>
            <a:off x="2346038" y="1058875"/>
            <a:ext cx="4451925" cy="3486300"/>
          </a:xfrm>
          <a:prstGeom prst="rect">
            <a:avLst/>
          </a:prstGeom>
          <a:noFill/>
          <a:ln>
            <a:noFill/>
          </a:ln>
        </p:spPr>
      </p:pic>
      <p:sp>
        <p:nvSpPr>
          <p:cNvPr id="116" name="Google Shape;116;p20"/>
          <p:cNvSpPr txBox="1"/>
          <p:nvPr/>
        </p:nvSpPr>
        <p:spPr>
          <a:xfrm>
            <a:off x="3508041" y="4586325"/>
            <a:ext cx="2127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Ms. Toadfish</a:t>
            </a:r>
            <a:endParaRPr sz="2200" b="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00" y="1291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9285"/>
              <a:buFont typeface="Arial"/>
              <a:buNone/>
            </a:pPr>
            <a:r>
              <a:rPr lang="en" b="1"/>
              <a:t>Question:</a:t>
            </a:r>
            <a:r>
              <a:rPr lang="en"/>
              <a:t> Where do you think Ms. Toadfish </a:t>
            </a:r>
            <a:r>
              <a:rPr lang="en" i="1"/>
              <a:t>lives </a:t>
            </a:r>
            <a:r>
              <a:rPr lang="en"/>
              <a:t>in the ocean?</a:t>
            </a:r>
            <a:endParaRPr/>
          </a:p>
          <a:p>
            <a:pPr marL="0" lvl="0" indent="0" algn="ctr" rtl="0">
              <a:spcBef>
                <a:spcPts val="0"/>
              </a:spcBef>
              <a:spcAft>
                <a:spcPts val="0"/>
              </a:spcAft>
              <a:buNone/>
            </a:pPr>
            <a:endParaRPr b="1"/>
          </a:p>
        </p:txBody>
      </p:sp>
      <p:pic>
        <p:nvPicPr>
          <p:cNvPr id="122" name="Google Shape;122;p21"/>
          <p:cNvPicPr preferRelativeResize="0"/>
          <p:nvPr/>
        </p:nvPicPr>
        <p:blipFill rotWithShape="1">
          <a:blip r:embed="rId3">
            <a:alphaModFix/>
          </a:blip>
          <a:srcRect r="14864"/>
          <a:stretch/>
        </p:blipFill>
        <p:spPr>
          <a:xfrm>
            <a:off x="2346038" y="1058875"/>
            <a:ext cx="4451925" cy="3486300"/>
          </a:xfrm>
          <a:prstGeom prst="rect">
            <a:avLst/>
          </a:prstGeom>
          <a:noFill/>
          <a:ln>
            <a:noFill/>
          </a:ln>
        </p:spPr>
      </p:pic>
      <p:sp>
        <p:nvSpPr>
          <p:cNvPr id="123" name="Google Shape;123;p21"/>
          <p:cNvSpPr txBox="1"/>
          <p:nvPr/>
        </p:nvSpPr>
        <p:spPr>
          <a:xfrm>
            <a:off x="3508041" y="4586325"/>
            <a:ext cx="2127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rPr>
              <a:t>Ms. Toadfish</a:t>
            </a:r>
            <a:endParaRPr sz="2200" b="1">
              <a:solidFill>
                <a:schemeClr val="dk1"/>
              </a:solidFill>
            </a:endParaRPr>
          </a:p>
        </p:txBody>
      </p:sp>
      <p:sp>
        <p:nvSpPr>
          <p:cNvPr id="124" name="Google Shape;124;p21"/>
          <p:cNvSpPr/>
          <p:nvPr/>
        </p:nvSpPr>
        <p:spPr>
          <a:xfrm rot="-1551309">
            <a:off x="1393142" y="1471856"/>
            <a:ext cx="2382266" cy="1686710"/>
          </a:xfrm>
          <a:prstGeom prst="cloudCallout">
            <a:avLst>
              <a:gd name="adj1" fmla="val -4783"/>
              <a:gd name="adj2" fmla="val 8219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My </a:t>
            </a:r>
            <a:r>
              <a:rPr lang="en" i="1"/>
              <a:t>color pattern </a:t>
            </a:r>
            <a:r>
              <a:rPr lang="en"/>
              <a:t>and </a:t>
            </a:r>
            <a:r>
              <a:rPr lang="en" i="1"/>
              <a:t>camouflage </a:t>
            </a:r>
            <a:r>
              <a:rPr lang="en"/>
              <a:t>tell you I live </a:t>
            </a:r>
            <a:r>
              <a:rPr lang="en" b="1"/>
              <a:t>near rocks</a:t>
            </a:r>
            <a:r>
              <a:rPr lang="en" b="1" i="1"/>
              <a:t> </a:t>
            </a:r>
            <a:endParaRPr b="1" i="1"/>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908</Words>
  <Application>Microsoft Office PowerPoint</Application>
  <PresentationFormat>On-screen Show (16:9)</PresentationFormat>
  <Paragraphs>156</Paragraphs>
  <Slides>39</Slides>
  <Notes>39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39</vt:i4>
      </vt:variant>
    </vt:vector>
  </HeadingPairs>
  <TitlesOfParts>
    <vt:vector size="41" baseType="lpstr">
      <vt:lpstr>Arial</vt:lpstr>
      <vt:lpstr>Simple Light</vt:lpstr>
      <vt:lpstr>Reading Features of Georgia Fish</vt:lpstr>
      <vt:lpstr>You have 1 minute write down as many body features of fish you can</vt:lpstr>
      <vt:lpstr>PowerPoint Presentation</vt:lpstr>
      <vt:lpstr>You will learn today how reading fish features can tell you about where they live, what they eat, how they avoid being eaten, and how fast they swim.</vt:lpstr>
      <vt:lpstr>Question: Who swims faster?</vt:lpstr>
      <vt:lpstr>Question: Who swims faster?</vt:lpstr>
      <vt:lpstr>Question: Who swims faster?</vt:lpstr>
      <vt:lpstr>Question: Where do you think Ms. Toadfish lives in the ocean?</vt:lpstr>
      <vt:lpstr>Question: Where do you think Ms. Toadfish lives in the ocean? </vt:lpstr>
      <vt:lpstr>Fish Habitats</vt:lpstr>
      <vt:lpstr>Fish Habitats in Georgia</vt:lpstr>
      <vt:lpstr>Habitat #1: Sandy Bottom</vt:lpstr>
      <vt:lpstr>Habitat #2: Seagrass</vt:lpstr>
      <vt:lpstr>Habitat #3: Coral Reefs</vt:lpstr>
      <vt:lpstr>Habitat #4: Open Water</vt:lpstr>
      <vt:lpstr>Habitat #5: Oyster beds</vt:lpstr>
      <vt:lpstr>Now that we explored Georgia habitats… Let’s learn a little bit about some of the features found on fish</vt:lpstr>
      <vt:lpstr>Body features of a fish</vt:lpstr>
      <vt:lpstr>Let’s look at our READ A FISH cards</vt:lpstr>
      <vt:lpstr>Let’s look at our READ A FISH cards</vt:lpstr>
      <vt:lpstr>Tail Shape</vt:lpstr>
      <vt:lpstr>Body Shape</vt:lpstr>
      <vt:lpstr>Mouth Types</vt:lpstr>
      <vt:lpstr>Color Pattern</vt:lpstr>
      <vt:lpstr>Teeth Type </vt:lpstr>
      <vt:lpstr>PowerPoint Presentation</vt:lpstr>
      <vt:lpstr>Activity 1: Read fish from Georgia!</vt:lpstr>
      <vt:lpstr>Activity 1: Read fish from Georgia!</vt:lpstr>
      <vt:lpstr>Activity 1: Read fish from Georgia!</vt:lpstr>
      <vt:lpstr>Activity 1: Your turn to Read Fish from Georgia!</vt:lpstr>
      <vt:lpstr>Class Discussion </vt:lpstr>
      <vt:lpstr>Class Discussion </vt:lpstr>
      <vt:lpstr>Class Discussion </vt:lpstr>
      <vt:lpstr>Class Discussion </vt:lpstr>
      <vt:lpstr>Class Discussion </vt:lpstr>
      <vt:lpstr>Class Discussion </vt:lpstr>
      <vt:lpstr>Activity 2: Your turn to design a fish!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Features of Georgia Fish</dc:title>
  <cp:lastModifiedBy>Austin David Heil</cp:lastModifiedBy>
  <cp:revision>1</cp:revision>
  <dcterms:modified xsi:type="dcterms:W3CDTF">2022-02-04T01:02:55Z</dcterms:modified>
</cp:coreProperties>
</file>