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6"/>
  </p:notes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36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82264" autoAdjust="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D3985-4B76-4E75-9C89-89C8AA8FDF2C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E8F08-7EE7-4BCF-87D9-B9F9ADCBD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2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why students where they think our drinking water comes from and why treating it might be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89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Chlorination kills any remaining microorganisms that can cause illness</a:t>
            </a:r>
          </a:p>
          <a:p>
            <a:r>
              <a:rPr lang="en-US" dirty="0"/>
              <a:t>We add enough to leave a chlorine residual throughout the distribution system so that more bacteria do</a:t>
            </a:r>
            <a:r>
              <a:rPr lang="en-US" baseline="0" dirty="0"/>
              <a:t> not grow in pipes</a:t>
            </a:r>
          </a:p>
          <a:p>
            <a:r>
              <a:rPr lang="en-US" baseline="0" dirty="0"/>
              <a:t>This is an important step because it keeps people from getting sick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5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water treatment, the water is dispersed via underground pipes to homes, businesses, etc. in the surrounding</a:t>
            </a:r>
            <a:r>
              <a:rPr lang="en-US" baseline="0" dirty="0"/>
              <a:t>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Organic matter (decayed leaves, microbial products, </a:t>
            </a:r>
            <a:r>
              <a:rPr lang="en-US" dirty="0" err="1">
                <a:highlight>
                  <a:srgbClr val="FFFF00"/>
                </a:highlight>
              </a:rPr>
              <a:t>etc</a:t>
            </a:r>
            <a:r>
              <a:rPr lang="en-US" dirty="0">
                <a:highlight>
                  <a:srgbClr val="FFFF00"/>
                </a:highlight>
              </a:rPr>
              <a:t>) is in all water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organic matter meets chlorine, a chemical reaction occurs that forms compounds called disinfection byproducts (or DBPs)</a:t>
            </a:r>
          </a:p>
          <a:p>
            <a:endParaRPr lang="en-US" dirty="0"/>
          </a:p>
          <a:p>
            <a:r>
              <a:rPr lang="en-US" dirty="0"/>
              <a:t>DBPs are unwanted compounds that form in our distribution system and sometimes cause health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09E34-0A42-4A49-8273-99DF861600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9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some types of disinfection byproducts (DBPs) can cause health problems in humans, the Environmental Protection Agency (EPA) requires cities to measure and report the DBPs in their systems</a:t>
            </a:r>
          </a:p>
          <a:p>
            <a:endParaRPr lang="en-US" dirty="0"/>
          </a:p>
          <a:p>
            <a:r>
              <a:rPr lang="en-US" dirty="0"/>
              <a:t>Trihalomethanes (THMs) and Haloacetic Acids (HAAs) are the two regulated types of DBPs that the EPA tracks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09E34-0A42-4A49-8273-99DF861600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8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City of Tuscaloosa issues a water quality report every year, so we can see what is in our water</a:t>
            </a:r>
          </a:p>
          <a:p>
            <a:endParaRPr lang="en-US" dirty="0"/>
          </a:p>
          <a:p>
            <a:r>
              <a:rPr lang="en-US" dirty="0"/>
              <a:t>We will now complete an activity where we look at how these values </a:t>
            </a:r>
            <a:r>
              <a:rPr lang="en-US"/>
              <a:t>change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drinking water treatment, illness</a:t>
            </a:r>
            <a:r>
              <a:rPr lang="en-US" baseline="0" dirty="0"/>
              <a:t> and deaths due to waterborne diseases vastly decreased</a:t>
            </a:r>
          </a:p>
          <a:p>
            <a:r>
              <a:rPr lang="en-US" baseline="0" dirty="0"/>
              <a:t>Drinking water treatment (filtration, chlorination) considered one of the biggest public health advancements in recent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5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we will cover an overview of traditional water treatment and why it is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3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Murky water carries dirt particles, collectively referred to as turbidity</a:t>
            </a:r>
          </a:p>
          <a:p>
            <a:r>
              <a:rPr lang="en-US" dirty="0"/>
              <a:t>Bacteria</a:t>
            </a:r>
            <a:r>
              <a:rPr lang="en-US" baseline="0" dirty="0"/>
              <a:t>, viruses, and other disease-causing microorganisms rarely float freely in water. They are usually attached to dirt particles.</a:t>
            </a:r>
          </a:p>
          <a:p>
            <a:r>
              <a:rPr lang="en-US" baseline="0" dirty="0"/>
              <a:t>Therefore, removing turbidity removes the majority of disease-causing microorganisms.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treatment plants</a:t>
            </a:r>
            <a:r>
              <a:rPr lang="en-US" baseline="0" dirty="0"/>
              <a:t> have some sort of bar screen if they use surface water</a:t>
            </a:r>
          </a:p>
          <a:p>
            <a:r>
              <a:rPr lang="en-US" baseline="0" dirty="0"/>
              <a:t>This prevents logs, fish, etc. from getting into the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Clay particles</a:t>
            </a:r>
            <a:r>
              <a:rPr lang="en-US" baseline="0" dirty="0"/>
              <a:t> do not like to stick together and will not settle to the bottom of a tank on their own</a:t>
            </a:r>
          </a:p>
          <a:p>
            <a:r>
              <a:rPr lang="en-US" baseline="0" dirty="0"/>
              <a:t>To make them stick together, we add chemicals called coagulants to encourage them to stick together (by destabilizing their negative charge)</a:t>
            </a:r>
          </a:p>
          <a:p>
            <a:r>
              <a:rPr lang="en-US" baseline="0" dirty="0"/>
              <a:t>The rapid mix tank allows the coagulant to be thoroughly mixed into the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9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flocculation basin involves paddles that stir the water more slowly than the rapid mix basin</a:t>
            </a:r>
          </a:p>
          <a:p>
            <a:r>
              <a:rPr lang="en-US" baseline="0" dirty="0"/>
              <a:t>This slow stirring allows the particles to start sticking together, forming “flocs”</a:t>
            </a:r>
          </a:p>
          <a:p>
            <a:r>
              <a:rPr lang="en-US" baseline="0" dirty="0"/>
              <a:t>These flocs become big enough to start settling to the bottom of the basin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8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</a:t>
            </a:r>
            <a:r>
              <a:rPr lang="en-US" baseline="0" dirty="0"/>
              <a:t> flows through this basin with the sole purpose of giving flocs time to settle to the bottom before moving to the next step of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Filters remove</a:t>
            </a:r>
            <a:r>
              <a:rPr lang="en-US" baseline="0" dirty="0"/>
              <a:t> smaller particles that do not settle out</a:t>
            </a:r>
          </a:p>
          <a:p>
            <a:r>
              <a:rPr lang="en-US" baseline="0" dirty="0"/>
              <a:t>Filters can consist of various media: sand, anthracite, activated carbon, or a combination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E8F08-7EE7-4BCF-87D9-B9F9ADCBDF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0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3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5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3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0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513D1A5-C14A-4881-9A45-501A95DAFCF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7E43AEA-C5C3-40D7-B5E1-CDEB014C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Chlorine_acid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m.org/wiki/Water_treatmen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svg"/><Relationship Id="rId3" Type="http://schemas.openxmlformats.org/officeDocument/2006/relationships/image" Target="../media/image18.png"/><Relationship Id="rId7" Type="http://schemas.openxmlformats.org/officeDocument/2006/relationships/hyperlink" Target="http://en.wikibooks.org/wiki/High_School_Engineering/Water_and_Engineerin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hyperlink" Target="https://en.wikipedia.org/wiki/Lake_Carmel_(New_York)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hyperlink" Target="http://blogs.egu.eu/4degrees/2013/09/12/whats-all-the-phos-about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lickr.com/photos/donkeyhotey/5789845977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patheos.com/blogs/nolongerquivering/2014/09/toxic-church/" TargetMode="External"/><Relationship Id="rId4" Type="http://schemas.microsoft.com/office/2007/relationships/hdphoto" Target="../media/hdphoto2.wdp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s://bisakimia.com/2014/09/23/sistem-koloid-sifat-sifat-koloid/" TargetMode="Externa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orkforce.libretexts.org/Bookshelves/Water_Systems_Technology/Water_151/01%3A_Chapters/1.04%3A_Coagulation_and_Flocculation" TargetMode="Externa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orkforce.libretexts.org/Bookshelves/Water_Systems_Technology/Water_151/01:_Chapters/1.05:_Sedimentation" TargetMode="Externa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scirp.org/journal/paperinformation.aspx?paperid=863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Drinking Water Treatment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732020"/>
            <a:ext cx="7891272" cy="1069848"/>
          </a:xfrm>
        </p:spPr>
        <p:txBody>
          <a:bodyPr/>
          <a:lstStyle/>
          <a:p>
            <a:r>
              <a:rPr lang="en-US" dirty="0" err="1"/>
              <a:t>SciREN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199340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chlorination</a:t>
            </a:r>
          </a:p>
        </p:txBody>
      </p:sp>
      <p:pic>
        <p:nvPicPr>
          <p:cNvPr id="10" name="Content Placeholder 3" descr="Killing for DNA: Predatory Device in Cholera Bacterium ...">
            <a:extLst>
              <a:ext uri="{FF2B5EF4-FFF2-40B4-BE49-F238E27FC236}">
                <a16:creationId xmlns:a16="http://schemas.microsoft.com/office/drawing/2014/main" id="{B1F8F07D-744E-482D-8B0E-ECEDE238D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26" y="2790020"/>
            <a:ext cx="3646962" cy="2539197"/>
          </a:xfrm>
          <a:ln>
            <a:solidFill>
              <a:schemeClr val="accent2"/>
            </a:solidFill>
          </a:ln>
        </p:spPr>
      </p:pic>
      <p:pic>
        <p:nvPicPr>
          <p:cNvPr id="11" name="Picture 10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44508F5D-9FE5-4012-AA78-D6EACD8D3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164923" y="1702182"/>
            <a:ext cx="1524000" cy="1571625"/>
          </a:xfrm>
          <a:prstGeom prst="rect">
            <a:avLst/>
          </a:prstGeom>
        </p:spPr>
      </p:pic>
      <p:pic>
        <p:nvPicPr>
          <p:cNvPr id="13" name="Picture 12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00E62BC3-02E4-4DF8-BC9A-EE45C0719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885091" y="4719850"/>
            <a:ext cx="1524000" cy="1571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754B4B-F2E1-4135-8AAA-6680E806EDB8}"/>
              </a:ext>
            </a:extLst>
          </p:cNvPr>
          <p:cNvSpPr txBox="1"/>
          <p:nvPr/>
        </p:nvSpPr>
        <p:spPr>
          <a:xfrm>
            <a:off x="5640923" y="5404146"/>
            <a:ext cx="152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en.wikipedia.org/wiki/Chlorine_acid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5" name="Picture 14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A60A6EC8-7960-4F8F-8CAA-DEA0860E2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662309" y="1827762"/>
            <a:ext cx="1524000" cy="1571625"/>
          </a:xfrm>
          <a:prstGeom prst="rect">
            <a:avLst/>
          </a:prstGeom>
        </p:spPr>
      </p:pic>
      <p:pic>
        <p:nvPicPr>
          <p:cNvPr id="8" name="Picture 7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6ACB6A7D-5579-4D83-B3FB-AA4AF63AA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097110" y="4618334"/>
            <a:ext cx="1524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6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</a:t>
            </a:r>
          </a:p>
        </p:txBody>
      </p:sp>
      <p:pic>
        <p:nvPicPr>
          <p:cNvPr id="15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1748EFB7-5F5C-405B-A029-398F571F3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128537" y="1859228"/>
            <a:ext cx="5934926" cy="4514140"/>
          </a:xfrm>
          <a:ln>
            <a:solidFill>
              <a:schemeClr val="accent2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C62955-6560-4F08-B967-F4CF61B46CEA}"/>
              </a:ext>
            </a:extLst>
          </p:cNvPr>
          <p:cNvSpPr txBox="1"/>
          <p:nvPr/>
        </p:nvSpPr>
        <p:spPr>
          <a:xfrm>
            <a:off x="6096000" y="6004036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m.org/wiki/Water_treatmen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5578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CF0E-B1E3-4D2F-8290-58744931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Organic matter in the water can mix with chlorine to make disinfection byproducts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18CAE-A38A-4262-8262-B07D56E0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722-6423-4E93-8501-9C4E516983A5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AC3702-99E8-482D-B842-7EE9E646C192}"/>
              </a:ext>
            </a:extLst>
          </p:cNvPr>
          <p:cNvCxnSpPr>
            <a:cxnSpLocks/>
          </p:cNvCxnSpPr>
          <p:nvPr/>
        </p:nvCxnSpPr>
        <p:spPr>
          <a:xfrm>
            <a:off x="7756372" y="4615305"/>
            <a:ext cx="54948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ylinder 27">
            <a:extLst>
              <a:ext uri="{FF2B5EF4-FFF2-40B4-BE49-F238E27FC236}">
                <a16:creationId xmlns:a16="http://schemas.microsoft.com/office/drawing/2014/main" id="{FC987840-BC36-4349-B9A2-CC5C106323EC}"/>
              </a:ext>
            </a:extLst>
          </p:cNvPr>
          <p:cNvSpPr/>
          <p:nvPr/>
        </p:nvSpPr>
        <p:spPr>
          <a:xfrm rot="5400000">
            <a:off x="9035429" y="3522637"/>
            <a:ext cx="335666" cy="2205774"/>
          </a:xfrm>
          <a:prstGeom prst="can">
            <a:avLst/>
          </a:prstGeom>
          <a:solidFill>
            <a:srgbClr val="8EBCCC">
              <a:alpha val="33725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Image result for trichloroacetic acid">
            <a:extLst>
              <a:ext uri="{FF2B5EF4-FFF2-40B4-BE49-F238E27FC236}">
                <a16:creationId xmlns:a16="http://schemas.microsoft.com/office/drawing/2014/main" id="{D2323391-A2BA-4C53-B492-F6F5CB3C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61" y="4522876"/>
            <a:ext cx="323085" cy="2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Stereo, skeletal formula of bromoform with the explicit hydrogen added">
            <a:extLst>
              <a:ext uri="{FF2B5EF4-FFF2-40B4-BE49-F238E27FC236}">
                <a16:creationId xmlns:a16="http://schemas.microsoft.com/office/drawing/2014/main" id="{76E058FD-E44C-456C-A75E-03C860DA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38" y="4482902"/>
            <a:ext cx="304144" cy="27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Image result for dichloroacetonitrile">
            <a:extLst>
              <a:ext uri="{FF2B5EF4-FFF2-40B4-BE49-F238E27FC236}">
                <a16:creationId xmlns:a16="http://schemas.microsoft.com/office/drawing/2014/main" id="{534FB656-324F-4C54-9FB1-E9F42F0F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850" y="4504562"/>
            <a:ext cx="327825" cy="2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D65FBEF6-F9D0-4E45-9962-B55CBA8BA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218611" y="2600912"/>
            <a:ext cx="3582711" cy="272310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 descr="A body of water&#10;&#10;Description automatically generated">
            <a:extLst>
              <a:ext uri="{FF2B5EF4-FFF2-40B4-BE49-F238E27FC236}">
                <a16:creationId xmlns:a16="http://schemas.microsoft.com/office/drawing/2014/main" id="{4E2EBD9F-1E9E-43B7-9A4E-F69A1115F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1404975" y="4456443"/>
            <a:ext cx="2187794" cy="145488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Picture 8" descr="A large body of water&#10;&#10;Description automatically generated">
            <a:extLst>
              <a:ext uri="{FF2B5EF4-FFF2-40B4-BE49-F238E27FC236}">
                <a16:creationId xmlns:a16="http://schemas.microsoft.com/office/drawing/2014/main" id="{E0199A2A-97CC-448B-908A-2F64B8115A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1515440" y="1971090"/>
            <a:ext cx="1966865" cy="147514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5" name="Graphic 14" descr="Arrow: Clockwise curve">
            <a:extLst>
              <a:ext uri="{FF2B5EF4-FFF2-40B4-BE49-F238E27FC236}">
                <a16:creationId xmlns:a16="http://schemas.microsoft.com/office/drawing/2014/main" id="{AF210978-648C-4302-B4E6-CC76F74D84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8946810">
            <a:off x="3474277" y="2112924"/>
            <a:ext cx="786666" cy="1006071"/>
          </a:xfrm>
          <a:prstGeom prst="rect">
            <a:avLst/>
          </a:prstGeom>
        </p:spPr>
      </p:pic>
      <p:pic>
        <p:nvPicPr>
          <p:cNvPr id="26" name="Graphic 25" descr="Arrow: Clockwise curve">
            <a:extLst>
              <a:ext uri="{FF2B5EF4-FFF2-40B4-BE49-F238E27FC236}">
                <a16:creationId xmlns:a16="http://schemas.microsoft.com/office/drawing/2014/main" id="{B73194EA-9BDD-4741-B1F4-0B3C95652B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4320787">
            <a:off x="3555370" y="4175747"/>
            <a:ext cx="786666" cy="10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80E61E04-3F7C-42DE-ABE7-D3F7E349C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B036F7E-6C8A-4549-99EF-9958C587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80E3C-98ED-43D1-A8E2-14041144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600" kern="1200" cap="all" baseline="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Some </a:t>
            </a:r>
            <a:r>
              <a:rPr lang="en-US" sz="4600" kern="1200" cap="all" baseline="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dbps</a:t>
            </a:r>
            <a:r>
              <a:rPr lang="en-US" sz="4600" kern="1200" cap="all" baseline="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are regulated by the </a:t>
            </a:r>
            <a:r>
              <a:rPr lang="en-US" sz="4600" kern="1200" cap="all" baseline="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epa</a:t>
            </a:r>
            <a:r>
              <a:rPr lang="en-US" sz="4600" kern="1200" cap="all" baseline="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because they cause health problems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9FDFC9E-6BDD-44CF-AAA1-40CBB961E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870139" y="674908"/>
            <a:ext cx="3282992" cy="3217333"/>
          </a:xfrm>
          <a:prstGeom prst="rect">
            <a:avLst/>
          </a:prstGeom>
        </p:spPr>
      </p:pic>
      <p:pic>
        <p:nvPicPr>
          <p:cNvPr id="63" name="Picture 62" descr="A yellow sign with a skull and text&#10;&#10;Description automatically generated with low confidence">
            <a:extLst>
              <a:ext uri="{FF2B5EF4-FFF2-40B4-BE49-F238E27FC236}">
                <a16:creationId xmlns:a16="http://schemas.microsoft.com/office/drawing/2014/main" id="{9FDC8E2E-0198-4D40-BF9D-6DE767B5E0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473865" y="665602"/>
            <a:ext cx="2412999" cy="3217332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75EE15D0-BDD3-4CA6-B5DC-159D83FA6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1D99473-F547-41EE-8D8B-3DFA6E58D0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482930-66A8-46E9-8554-6D127FFCF1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E4E24-BA71-4CFF-8419-2805D5D0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1893" y="5331907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91AE722-6423-4E93-8501-9C4E516983A5}" type="slidenum">
              <a:rPr lang="en-US" sz="2800" smtClean="0"/>
              <a:pPr defTabSz="914400">
                <a:spcAft>
                  <a:spcPts val="600"/>
                </a:spcAft>
              </a:pPr>
              <a:t>13</a:t>
            </a:fld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354105-490B-4767-B40D-5628A3AB3741}"/>
              </a:ext>
            </a:extLst>
          </p:cNvPr>
          <p:cNvSpPr txBox="1"/>
          <p:nvPr/>
        </p:nvSpPr>
        <p:spPr>
          <a:xfrm>
            <a:off x="2676171" y="3692186"/>
            <a:ext cx="24769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://flickr.com/photos/donkeyhotey/578984597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301DF4-1DB5-483E-A39C-54DF14DA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7F3618-AD57-4C28-9317-3B0E3FE63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9" y="140403"/>
            <a:ext cx="10588602" cy="657719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2466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drinking water was a major advancement for public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4" y="2604877"/>
            <a:ext cx="6032486" cy="3559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524" y="2093976"/>
            <a:ext cx="4731421" cy="419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9848" y="6250257"/>
            <a:ext cx="4883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i="1" dirty="0"/>
              <a:t>Introduction to Environmental Engineering</a:t>
            </a:r>
            <a:r>
              <a:rPr lang="en-US" sz="1000" dirty="0"/>
              <a:t>, Davis and Cornwell, 2013</a:t>
            </a:r>
          </a:p>
        </p:txBody>
      </p:sp>
    </p:spTree>
    <p:extLst>
      <p:ext uri="{BB962C8B-B14F-4D97-AF65-F5344CB8AC3E}">
        <p14:creationId xmlns:p14="http://schemas.microsoft.com/office/powerpoint/2010/main" val="124101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13" y="440565"/>
            <a:ext cx="10508880" cy="1609344"/>
          </a:xfrm>
        </p:spPr>
        <p:txBody>
          <a:bodyPr/>
          <a:lstStyle/>
          <a:p>
            <a:r>
              <a:rPr lang="en-US" dirty="0"/>
              <a:t>Overview of drinking water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60" y="2227326"/>
            <a:ext cx="90963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4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goal</a:t>
            </a:r>
          </a:p>
        </p:txBody>
      </p:sp>
      <p:pic>
        <p:nvPicPr>
          <p:cNvPr id="7" name="Picture 6" descr="Trap Pond State Park | Dirty water. | By: Lee Cann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6" y="1861851"/>
            <a:ext cx="3689053" cy="247091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 descr="Dispersion | VRO | Agriculture Victor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67" y="4109162"/>
            <a:ext cx="3646962" cy="247251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Content Placeholder 3" descr="Killing for DNA: Predatory Device in Cholera Bacterium ..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92" y="1793569"/>
            <a:ext cx="3646962" cy="2539197"/>
          </a:xfrm>
          <a:ln>
            <a:solidFill>
              <a:schemeClr val="accent2"/>
            </a:solidFill>
          </a:ln>
        </p:spPr>
      </p:pic>
      <p:cxnSp>
        <p:nvCxnSpPr>
          <p:cNvPr id="9" name="Straight Connector 8"/>
          <p:cNvCxnSpPr>
            <a:endCxn id="6" idx="0"/>
          </p:cNvCxnSpPr>
          <p:nvPr/>
        </p:nvCxnSpPr>
        <p:spPr>
          <a:xfrm>
            <a:off x="2677099" y="3558448"/>
            <a:ext cx="3421949" cy="550714"/>
          </a:xfrm>
          <a:prstGeom prst="line">
            <a:avLst/>
          </a:prstGeom>
          <a:ln w="254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1"/>
          </p:cNvCxnSpPr>
          <p:nvPr/>
        </p:nvCxnSpPr>
        <p:spPr>
          <a:xfrm>
            <a:off x="2677099" y="3558448"/>
            <a:ext cx="1598468" cy="1786973"/>
          </a:xfrm>
          <a:prstGeom prst="line">
            <a:avLst/>
          </a:prstGeom>
          <a:ln w="254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4" idx="1"/>
          </p:cNvCxnSpPr>
          <p:nvPr/>
        </p:nvCxnSpPr>
        <p:spPr>
          <a:xfrm flipV="1">
            <a:off x="7132320" y="3063168"/>
            <a:ext cx="961772" cy="157741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4" idx="2"/>
          </p:cNvCxnSpPr>
          <p:nvPr/>
        </p:nvCxnSpPr>
        <p:spPr>
          <a:xfrm flipV="1">
            <a:off x="7132320" y="4332766"/>
            <a:ext cx="2785253" cy="30781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48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pic>
        <p:nvPicPr>
          <p:cNvPr id="4" name="Content Placeholder 3" descr="Bar screens at the Nala | The water that flows in the nala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02" y="1918523"/>
            <a:ext cx="3173354" cy="4231139"/>
          </a:xfrm>
          <a:ln>
            <a:solidFill>
              <a:schemeClr val="accent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879" y="2878280"/>
            <a:ext cx="5281340" cy="231162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8" name="Straight Connector 7"/>
          <p:cNvCxnSpPr>
            <a:stCxn id="6" idx="1"/>
          </p:cNvCxnSpPr>
          <p:nvPr/>
        </p:nvCxnSpPr>
        <p:spPr>
          <a:xfrm flipH="1" flipV="1">
            <a:off x="4511656" y="2878280"/>
            <a:ext cx="1477223" cy="115581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1"/>
          </p:cNvCxnSpPr>
          <p:nvPr/>
        </p:nvCxnSpPr>
        <p:spPr>
          <a:xfrm flipH="1">
            <a:off x="4511656" y="4034092"/>
            <a:ext cx="1477223" cy="115581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2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Coagulation + rapid mix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B0CD040C-E8ED-4273-8557-88FF339C7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420256" y="1792225"/>
            <a:ext cx="6321315" cy="4058128"/>
          </a:xfrm>
          <a:ln>
            <a:solidFill>
              <a:schemeClr val="accent2"/>
            </a:solidFill>
          </a:ln>
        </p:spPr>
      </p:pic>
      <p:pic>
        <p:nvPicPr>
          <p:cNvPr id="4" name="Picture 3" descr="Dispersion | VRO | Agriculture Victor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7" y="2585031"/>
            <a:ext cx="3581895" cy="242840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0F27CF-24B5-4F8B-AA68-D244F1396738}"/>
              </a:ext>
            </a:extLst>
          </p:cNvPr>
          <p:cNvSpPr txBox="1"/>
          <p:nvPr/>
        </p:nvSpPr>
        <p:spPr>
          <a:xfrm>
            <a:off x="5744560" y="5850353"/>
            <a:ext cx="4629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bisakimia.com/2014/09/23/sistem-koloid-sifat-sifat-koloid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nd/3.0/"/>
              </a:rPr>
              <a:t>CC BY-NC-ND</a:t>
            </a:r>
            <a:endParaRPr lang="en-US" sz="9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611046-AC6C-4B3D-89EF-C297906800D0}"/>
              </a:ext>
            </a:extLst>
          </p:cNvPr>
          <p:cNvCxnSpPr>
            <a:cxnSpLocks/>
          </p:cNvCxnSpPr>
          <p:nvPr/>
        </p:nvCxnSpPr>
        <p:spPr>
          <a:xfrm flipH="1" flipV="1">
            <a:off x="3968512" y="3026979"/>
            <a:ext cx="571959" cy="98797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FCCA24-6177-4671-A5FF-D29B08AF5FA6}"/>
              </a:ext>
            </a:extLst>
          </p:cNvPr>
          <p:cNvCxnSpPr>
            <a:cxnSpLocks/>
          </p:cNvCxnSpPr>
          <p:nvPr/>
        </p:nvCxnSpPr>
        <p:spPr>
          <a:xfrm flipH="1">
            <a:off x="3968512" y="4014953"/>
            <a:ext cx="571959" cy="74907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92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flocculation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4DBDE4C-F772-47DB-B85B-1610D250B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328057" y="1947001"/>
            <a:ext cx="9535885" cy="39639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BBDA34-585F-4110-B7D0-2137D0DFA674}"/>
              </a:ext>
            </a:extLst>
          </p:cNvPr>
          <p:cNvSpPr txBox="1"/>
          <p:nvPr/>
        </p:nvSpPr>
        <p:spPr>
          <a:xfrm>
            <a:off x="1328057" y="6006247"/>
            <a:ext cx="9535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orkforce.libretexts.org/Bookshelves/Water_Systems_Technology/Water_151/01%3A_Chapters/1.04%3A_Coagulation_and_Floccula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4189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7D1D76F-4238-48A4-B2E3-98C3A4250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36585" y="1671443"/>
            <a:ext cx="10518830" cy="43846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3121-1655-4232-9F3C-E3DA23897B85}"/>
              </a:ext>
            </a:extLst>
          </p:cNvPr>
          <p:cNvSpPr txBox="1"/>
          <p:nvPr/>
        </p:nvSpPr>
        <p:spPr>
          <a:xfrm>
            <a:off x="836585" y="6142536"/>
            <a:ext cx="10518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orkforce.libretexts.org/Bookshelves/Water_Systems_Technology/Water_151/01:_Chapters/1.05:_Sedimenta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2828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filtration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0CE3A99-F02B-47C3-AFF5-0F6D88852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068896" y="2093976"/>
            <a:ext cx="7271817" cy="3516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F6AC2B-5213-40C1-9468-FEA63A398096}"/>
              </a:ext>
            </a:extLst>
          </p:cNvPr>
          <p:cNvSpPr txBox="1"/>
          <p:nvPr/>
        </p:nvSpPr>
        <p:spPr>
          <a:xfrm>
            <a:off x="4094589" y="5610456"/>
            <a:ext cx="5220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scirp.org/journal/paperinformation.aspx?paperid=8631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4287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83</TotalTime>
  <Words>658</Words>
  <Application>Microsoft Office PowerPoint</Application>
  <PresentationFormat>Widescreen</PresentationFormat>
  <Paragraphs>71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Rockwell</vt:lpstr>
      <vt:lpstr>Rockwell Condensed</vt:lpstr>
      <vt:lpstr>Rockwell Extra Bold</vt:lpstr>
      <vt:lpstr>Wingdings</vt:lpstr>
      <vt:lpstr>Wood Type</vt:lpstr>
      <vt:lpstr>Overview of Drinking Water Treatment</vt:lpstr>
      <vt:lpstr>Treating drinking water was a major advancement for public health</vt:lpstr>
      <vt:lpstr>Overview of drinking water treatment</vt:lpstr>
      <vt:lpstr>The main goal</vt:lpstr>
      <vt:lpstr>Screening</vt:lpstr>
      <vt:lpstr>Coagulation + rapid mix</vt:lpstr>
      <vt:lpstr>flocculation</vt:lpstr>
      <vt:lpstr>sedimentation</vt:lpstr>
      <vt:lpstr>filtration</vt:lpstr>
      <vt:lpstr>chlorination</vt:lpstr>
      <vt:lpstr>distribution</vt:lpstr>
      <vt:lpstr>Organic matter in the water can mix with chlorine to make disinfection byproducts</vt:lpstr>
      <vt:lpstr>Some dbps are regulated by the epa because they cause health problems</vt:lpstr>
      <vt:lpstr>PowerPoint Presentation</vt:lpstr>
    </vt:vector>
  </TitlesOfParts>
  <Company>University of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Drinking Water Treatment</dc:title>
  <dc:creator>Vines, Melanie G</dc:creator>
  <cp:lastModifiedBy>Vines, Melanie G</cp:lastModifiedBy>
  <cp:revision>18</cp:revision>
  <dcterms:created xsi:type="dcterms:W3CDTF">2022-02-03T17:22:21Z</dcterms:created>
  <dcterms:modified xsi:type="dcterms:W3CDTF">2022-04-14T17:58:00Z</dcterms:modified>
</cp:coreProperties>
</file>