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.xml.rels" ContentType="application/vnd.openxmlformats-package.relationships+xml"/>
  <Override PartName="/ppt/slideLayouts/slideLayout1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13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23.xml" ContentType="application/vnd.openxmlformats-officedocument.presentationml.slide+xml"/>
  <Override PartName="/ppt/slides/slide15.xml" ContentType="application/vnd.openxmlformats-officedocument.presentationml.slide+xml"/>
  <Override PartName="/ppt/slides/slide32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17.xml" ContentType="application/vnd.openxmlformats-officedocument.presentationml.slide+xml"/>
  <Override PartName="/ppt/slides/_rels/slide10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24.xml.rels" ContentType="application/vnd.openxmlformats-package.relationships+xml"/>
  <Override PartName="/ppt/slides/_rels/slide16.xml.rels" ContentType="application/vnd.openxmlformats-package.relationships+xml"/>
  <Override PartName="/ppt/slides/_rels/slide4.xml.rels" ContentType="application/vnd.openxmlformats-package.relationships+xml"/>
  <Override PartName="/ppt/slides/_rels/slide21.xml.rels" ContentType="application/vnd.openxmlformats-package.relationships+xml"/>
  <Override PartName="/ppt/slides/_rels/slide28.xml.rels" ContentType="application/vnd.openxmlformats-package.relationships+xml"/>
  <Override PartName="/ppt/slides/_rels/slide1.xml.rels" ContentType="application/vnd.openxmlformats-package.relationships+xml"/>
  <Override PartName="/ppt/slides/_rels/slide12.xml.rels" ContentType="application/vnd.openxmlformats-package.relationships+xml"/>
  <Override PartName="/ppt/slides/_rels/slide20.xml.rels" ContentType="application/vnd.openxmlformats-package.relationships+xml"/>
  <Override PartName="/ppt/slides/_rels/slide23.xml.rels" ContentType="application/vnd.openxmlformats-package.relationships+xml"/>
  <Override PartName="/ppt/slides/_rels/slide32.xml.rels" ContentType="application/vnd.openxmlformats-package.relationships+xml"/>
  <Override PartName="/ppt/slides/_rels/slide15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27.xml.rels" ContentType="application/vnd.openxmlformats-package.relationships+xml"/>
  <Override PartName="/ppt/slides/_rels/slide7.xml.rels" ContentType="application/vnd.openxmlformats-package.relationships+xml"/>
  <Override PartName="/ppt/slides/_rels/slide19.xml.rels" ContentType="application/vnd.openxmlformats-package.relationships+xml"/>
  <Override PartName="/ppt/slides/_rels/slide5.xml.rels" ContentType="application/vnd.openxmlformats-package.relationships+xml"/>
  <Override PartName="/ppt/slides/_rels/slide17.xml.rels" ContentType="application/vnd.openxmlformats-package.relationships+xml"/>
  <Override PartName="/ppt/slides/_rels/slide25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26.xml.rels" ContentType="application/vnd.openxmlformats-package.relationships+xml"/>
  <Override PartName="/ppt/slides/_rels/slide13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9.xml.rels" ContentType="application/vnd.openxmlformats-package.relationships+xml"/>
  <Override PartName="/ppt/slides/slide25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media/image29.png" ContentType="image/png"/>
  <Override PartName="/ppt/media/image28.png" ContentType="image/png"/>
  <Override PartName="/ppt/media/image27.png" ContentType="image/png"/>
  <Override PartName="/ppt/media/image19.png" ContentType="image/png"/>
  <Override PartName="/ppt/media/image26.png" ContentType="image/png"/>
  <Override PartName="/ppt/media/image4.png" ContentType="image/png"/>
  <Override PartName="/ppt/media/image6.png" ContentType="image/png"/>
  <Override PartName="/ppt/media/image11.png" ContentType="image/png"/>
  <Override PartName="/ppt/media/image20.png" ContentType="image/png"/>
  <Override PartName="/ppt/media/image12.png" ContentType="image/png"/>
  <Override PartName="/ppt/media/image7.png" ContentType="image/png"/>
  <Override PartName="/ppt/media/image21.png" ContentType="image/png"/>
  <Override PartName="/ppt/media/image8.png" ContentType="image/png"/>
  <Override PartName="/ppt/media/image13.png" ContentType="image/png"/>
  <Override PartName="/ppt/media/image30.png" ContentType="image/png"/>
  <Override PartName="/ppt/media/image22.png" ContentType="image/png"/>
  <Override PartName="/ppt/media/image5.png" ContentType="image/png"/>
  <Override PartName="/ppt/media/image10.png" ContentType="image/png"/>
  <Override PartName="/ppt/media/image9.png" ContentType="image/png"/>
  <Override PartName="/ppt/media/image3.png" ContentType="image/png"/>
  <Override PartName="/ppt/media/image2.png" ContentType="image/png"/>
  <Override PartName="/ppt/media/image1.png" ContentType="image/png"/>
  <Override PartName="/ppt/media/image14.png" ContentType="image/png"/>
  <Override PartName="/ppt/media/image31.png" ContentType="image/png"/>
  <Override PartName="/ppt/media/image23.png" ContentType="image/png"/>
  <Override PartName="/ppt/media/image15.png" ContentType="image/png"/>
  <Override PartName="/ppt/media/image32.png" ContentType="image/png"/>
  <Override PartName="/ppt/media/image24.png" ContentType="image/png"/>
  <Override PartName="/ppt/media/image16.png" ContentType="image/png"/>
  <Override PartName="/ppt/media/image33.png" ContentType="image/png"/>
  <Override PartName="/ppt/media/image25.png" ContentType="image/png"/>
  <Override PartName="/ppt/media/image17.png" ContentType="image/png"/>
  <Override PartName="/ppt/media/image34.png" ContentType="image/png"/>
  <Override PartName="/ppt/media/image18.png" ContentType="image/png"/>
  <Override PartName="/ppt/charts/chart1.xml" ContentType="application/vnd.openxmlformats-officedocument.drawingml.chart+xml"/>
  <Override PartName="/ppt/charts/chart2.xml" ContentType="application/vnd.openxmlformats-officedocument.drawingml.char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</p:sldIdLst>
  <p:sldSz cx="10080625" cy="567055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presProps" Target="presProps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1800" spc="-1" strike="noStrike">
                <a:solidFill>
                  <a:srgbClr val="000000"/>
                </a:solidFill>
                <a:latin typeface="Arial"/>
              </a:defRPr>
            </a:pPr>
            <a:r>
              <a:rPr b="1" sz="1800" spc="-1" strike="noStrike">
                <a:solidFill>
                  <a:srgbClr val="000000"/>
                </a:solidFill>
                <a:latin typeface="Arial"/>
              </a:rPr>
              <a:t>Corals over time</a:t>
            </a:r>
          </a:p>
        </c:rich>
      </c:tx>
      <c:layout>
        <c:manualLayout>
          <c:xMode val="edge"/>
          <c:yMode val="edge"/>
          <c:x val="0.33266291230893"/>
          <c:y val="0.0311493018259936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91794046661303"/>
          <c:y val="0.1417004048583"/>
          <c:w val="0.74119066773934"/>
          <c:h val="0.662397752623317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1</c:f>
              <c:strCache>
                <c:ptCount val="1"/>
                <c:pt idx="0">
                  <c:v>Carbonate</c:v>
                </c:pt>
              </c:strCache>
            </c:strRef>
          </c:tx>
          <c:spPr>
            <a:solidFill>
              <a:srgbClr val="2a6099"/>
            </a:solidFill>
            <a:ln w="28800">
              <a:solidFill>
                <a:srgbClr val="2a6099"/>
              </a:solidFill>
              <a:round/>
            </a:ln>
          </c:spPr>
          <c:marker>
            <c:symbol val="diamond"/>
            <c:size val="10"/>
            <c:spPr>
              <a:solidFill>
                <a:srgbClr val="2a6099"/>
              </a:solidFill>
            </c:spPr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0"/>
            <c:separator>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0</c:f>
              <c:numCache>
                <c:formatCode>General</c:formatCode>
                <c:ptCount val="5"/>
                <c:pt idx="0">
                  <c:v>1850</c:v>
                </c:pt>
                <c:pt idx="1">
                  <c:v>1900</c:v>
                </c:pt>
                <c:pt idx="2">
                  <c:v>1950</c:v>
                </c:pt>
                <c:pt idx="3">
                  <c:v>2000</c:v>
                </c:pt>
                <c:pt idx="4">
                  <c:v>2050</c:v>
                </c:pt>
              </c:numCache>
            </c:numRef>
          </c:xVal>
          <c:yVal>
            <c:numRef>
              <c:f>1</c:f>
              <c:numCache>
                <c:formatCode>General</c:formatCode>
                <c:ptCount val="5"/>
                <c:pt idx="0">
                  <c:v>20</c:v>
                </c:pt>
                <c:pt idx="1">
                  <c:v>18</c:v>
                </c:pt>
                <c:pt idx="2">
                  <c:v>15</c:v>
                </c:pt>
                <c:pt idx="3">
                  <c:v>10</c:v>
                </c:pt>
              </c:numCache>
            </c:numRef>
          </c:yVal>
          <c:smooth val="0"/>
        </c:ser>
        <c:axId val="86508908"/>
        <c:axId val="46154080"/>
      </c:scatterChart>
      <c:valAx>
        <c:axId val="86508908"/>
        <c:scaling>
          <c:orientation val="minMax"/>
        </c:scaling>
        <c:delete val="0"/>
        <c:axPos val="b"/>
        <c:majorGridlines>
          <c:spPr>
            <a:ln w="0">
              <a:solidFill>
                <a:srgbClr val="dddddd"/>
              </a:solidFill>
            </a:ln>
          </c:spPr>
        </c:majorGridlines>
        <c:title>
          <c:tx>
            <c:rich>
              <a:bodyPr rot="0"/>
              <a:lstStyle/>
              <a:p>
                <a:pPr>
                  <a:defRPr b="0" sz="1500" spc="-1" strike="noStrike">
                    <a:solidFill>
                      <a:srgbClr val="000000"/>
                    </a:solidFill>
                    <a:latin typeface="Arial"/>
                  </a:defRPr>
                </a:pPr>
                <a:r>
                  <a:rPr b="0" sz="1500" spc="-1" strike="noStrike">
                    <a:solidFill>
                      <a:srgbClr val="000000"/>
                    </a:solidFill>
                    <a:latin typeface="Arial"/>
                  </a:rPr>
                  <a:t>YEAR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3672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0" sz="1400" spc="-1" strike="noStrike">
                <a:solidFill>
                  <a:srgbClr val="000000"/>
                </a:solidFill>
                <a:latin typeface="Arial"/>
              </a:defRPr>
            </a:pPr>
          </a:p>
        </c:txPr>
        <c:crossAx val="46154080"/>
        <c:crosses val="autoZero"/>
        <c:crossBetween val="between"/>
      </c:valAx>
      <c:valAx>
        <c:axId val="46154080"/>
        <c:scaling>
          <c:orientation val="minMax"/>
          <c:max val="40"/>
        </c:scaling>
        <c:delete val="0"/>
        <c:axPos val="l"/>
        <c:majorGridlines>
          <c:spPr>
            <a:ln w="0">
              <a:solidFill>
                <a:srgbClr val="dddddd"/>
              </a:solidFill>
            </a:ln>
          </c:spPr>
        </c:majorGridlines>
        <c:title>
          <c:tx>
            <c:rich>
              <a:bodyPr rot="-5400000"/>
              <a:lstStyle/>
              <a:p>
                <a:pPr>
                  <a:defRPr b="0" sz="1400" spc="-1" strike="noStrike">
                    <a:solidFill>
                      <a:srgbClr val="000000"/>
                    </a:solidFill>
                    <a:latin typeface="Arial"/>
                  </a:defRPr>
                </a:pPr>
                <a:r>
                  <a:rPr b="0" sz="1400" spc="-1" strike="noStrike">
                    <a:solidFill>
                      <a:srgbClr val="000000"/>
                    </a:solidFill>
                    <a:latin typeface="Arial"/>
                  </a:rPr>
                  <a:t>NUMBER OF BLOCKS ("molecules")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3672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0" sz="1400" spc="-1" strike="noStrike">
                <a:solidFill>
                  <a:srgbClr val="000000"/>
                </a:solidFill>
                <a:latin typeface="Arial"/>
              </a:defRPr>
            </a:pPr>
          </a:p>
        </c:txPr>
        <c:crossAx val="86508908"/>
        <c:crosses val="autoZero"/>
        <c:crossBetween val="between"/>
      </c:valAx>
      <c:spPr>
        <a:noFill/>
        <a:ln w="0">
          <a:solidFill>
            <a:srgbClr val="b3b3b3"/>
          </a:solidFill>
        </a:ln>
      </c:spPr>
    </c:plotArea>
    <c:plotVisOnly val="1"/>
    <c:dispBlanksAs val="span"/>
  </c:chart>
  <c:spPr>
    <a:solidFill>
      <a:srgbClr val="ffffff"/>
    </a:solidFill>
    <a:ln w="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1800" spc="-1" strike="noStrike">
                <a:solidFill>
                  <a:srgbClr val="000000"/>
                </a:solidFill>
                <a:latin typeface="Arial"/>
              </a:defRPr>
            </a:pPr>
            <a:r>
              <a:rPr b="1" sz="1800" spc="-1" strike="noStrike">
                <a:solidFill>
                  <a:srgbClr val="000000"/>
                </a:solidFill>
                <a:latin typeface="Arial"/>
              </a:rPr>
              <a:t>CO2 over time</a:t>
            </a:r>
          </a:p>
        </c:rich>
      </c:tx>
      <c:layout>
        <c:manualLayout>
          <c:xMode val="edge"/>
          <c:yMode val="edge"/>
          <c:x val="0.380852775543041"/>
          <c:y val="0.0311493018259936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91794046661303"/>
          <c:y val="0.1417004048583"/>
          <c:w val="0.74119066773934"/>
          <c:h val="0.662397752623317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1</c:f>
              <c:strCache>
                <c:ptCount val="1"/>
                <c:pt idx="0">
                  <c:v>CO2</c:v>
                </c:pt>
              </c:strCache>
            </c:strRef>
          </c:tx>
          <c:spPr>
            <a:solidFill>
              <a:srgbClr val="ff0000"/>
            </a:solidFill>
            <a:ln w="28800">
              <a:solidFill>
                <a:srgbClr val="ff0000"/>
              </a:solidFill>
              <a:round/>
            </a:ln>
          </c:spPr>
          <c:marker>
            <c:symbol val="diamond"/>
            <c:size val="10"/>
            <c:spPr>
              <a:solidFill>
                <a:srgbClr val="ff0000"/>
              </a:solidFill>
            </c:spPr>
          </c:marker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showLegendKey val="0"/>
            <c:showVal val="0"/>
            <c:showCatName val="0"/>
            <c:showSerName val="0"/>
            <c:showPercent val="0"/>
            <c:separator>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0</c:f>
              <c:numCache>
                <c:formatCode>General</c:formatCode>
                <c:ptCount val="5"/>
                <c:pt idx="0">
                  <c:v>1850</c:v>
                </c:pt>
                <c:pt idx="1">
                  <c:v>1900</c:v>
                </c:pt>
                <c:pt idx="2">
                  <c:v>1950</c:v>
                </c:pt>
                <c:pt idx="3">
                  <c:v>2000</c:v>
                </c:pt>
                <c:pt idx="4">
                  <c:v>2050</c:v>
                </c:pt>
              </c:numCache>
            </c:numRef>
          </c:xVal>
          <c:yVal>
            <c:numRef>
              <c:f>1</c:f>
              <c:numCache>
                <c:formatCode>General</c:formatCode>
                <c:ptCount val="5"/>
                <c:pt idx="0">
                  <c:v>20</c:v>
                </c:pt>
                <c:pt idx="1">
                  <c:v>22</c:v>
                </c:pt>
                <c:pt idx="2">
                  <c:v>25</c:v>
                </c:pt>
                <c:pt idx="3">
                  <c:v>30</c:v>
                </c:pt>
              </c:numCache>
            </c:numRef>
          </c:yVal>
          <c:smooth val="0"/>
        </c:ser>
        <c:axId val="86605476"/>
        <c:axId val="72541367"/>
      </c:scatterChart>
      <c:valAx>
        <c:axId val="86605476"/>
        <c:scaling>
          <c:orientation val="minMax"/>
        </c:scaling>
        <c:delete val="0"/>
        <c:axPos val="b"/>
        <c:majorGridlines>
          <c:spPr>
            <a:ln w="0">
              <a:solidFill>
                <a:srgbClr val="dddddd"/>
              </a:solidFill>
            </a:ln>
          </c:spPr>
        </c:majorGridlines>
        <c:title>
          <c:tx>
            <c:rich>
              <a:bodyPr rot="0"/>
              <a:lstStyle/>
              <a:p>
                <a:pPr>
                  <a:defRPr b="0" sz="1500" spc="-1" strike="noStrike">
                    <a:solidFill>
                      <a:srgbClr val="000000"/>
                    </a:solidFill>
                    <a:latin typeface="Arial"/>
                  </a:defRPr>
                </a:pPr>
                <a:r>
                  <a:rPr b="0" sz="1500" spc="-1" strike="noStrike">
                    <a:solidFill>
                      <a:srgbClr val="000000"/>
                    </a:solidFill>
                    <a:latin typeface="Arial"/>
                  </a:rPr>
                  <a:t>YEAR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3672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0" sz="1400" spc="-1" strike="noStrike">
                <a:solidFill>
                  <a:srgbClr val="000000"/>
                </a:solidFill>
                <a:latin typeface="Arial"/>
              </a:defRPr>
            </a:pPr>
          </a:p>
        </c:txPr>
        <c:crossAx val="72541367"/>
        <c:crosses val="autoZero"/>
        <c:crossBetween val="between"/>
      </c:valAx>
      <c:valAx>
        <c:axId val="72541367"/>
        <c:scaling>
          <c:orientation val="minMax"/>
          <c:max val="40"/>
        </c:scaling>
        <c:delete val="0"/>
        <c:axPos val="l"/>
        <c:majorGridlines>
          <c:spPr>
            <a:ln w="0">
              <a:solidFill>
                <a:srgbClr val="dddddd"/>
              </a:solidFill>
            </a:ln>
          </c:spPr>
        </c:majorGridlines>
        <c:title>
          <c:tx>
            <c:rich>
              <a:bodyPr rot="-5400000"/>
              <a:lstStyle/>
              <a:p>
                <a:pPr>
                  <a:defRPr b="0" sz="1400" spc="-1" strike="noStrike">
                    <a:solidFill>
                      <a:srgbClr val="000000"/>
                    </a:solidFill>
                    <a:latin typeface="Arial"/>
                  </a:defRPr>
                </a:pPr>
                <a:r>
                  <a:rPr b="0" sz="1400" spc="-1" strike="noStrike">
                    <a:solidFill>
                      <a:srgbClr val="000000"/>
                    </a:solidFill>
                    <a:latin typeface="Arial"/>
                  </a:rPr>
                  <a:t>NUMBER OF BLOCKS ("molecules")</a:t>
                </a:r>
              </a:p>
            </c:rich>
          </c:tx>
          <c:overlay val="0"/>
          <c:spPr>
            <a:noFill/>
            <a:ln w="0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3672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0" sz="1400" spc="-1" strike="noStrike">
                <a:solidFill>
                  <a:srgbClr val="000000"/>
                </a:solidFill>
                <a:latin typeface="Arial"/>
              </a:defRPr>
            </a:pPr>
          </a:p>
        </c:txPr>
        <c:crossAx val="86605476"/>
        <c:crosses val="autoZero"/>
        <c:crossBetween val="between"/>
      </c:valAx>
      <c:spPr>
        <a:noFill/>
        <a:ln w="0">
          <a:solidFill>
            <a:srgbClr val="b3b3b3"/>
          </a:solidFill>
        </a:ln>
      </c:spPr>
    </c:plotArea>
    <c:plotVisOnly val="1"/>
    <c:dispBlanksAs val="span"/>
  </c:chart>
  <c:spPr>
    <a:solidFill>
      <a:srgbClr val="ffffff"/>
    </a:solidFill>
    <a:ln w="0">
      <a:noFill/>
    </a:ln>
  </c:spPr>
</c:chartSpace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DB57D9F-34FD-47DE-B422-7A7B7B877B5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B793218-8090-4B8F-A7DD-7BA5E9D0440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A97673B-48DF-4DC0-8346-39DF673A508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FA8B3D8-77C7-47F5-838A-521BC69644E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699C8AD-FA46-451C-A070-1F0AA9D54C9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255008D-DD8A-42DF-BD72-E660417D74D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487F4D3-8FEC-44F0-B536-74BB25DCEE5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2ECFC47-87DB-4C4A-B311-865A2E54BDA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C3E552B-216C-4A3A-AB0D-DFAEB2E2E7B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BBF9818-DC7D-43E2-A79D-5A989FCB511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0AC5BFA-B865-4B69-AB69-C9685F79B45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560A12E-9885-4ED6-B554-2D3DEC1B1A0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2615D37-B515-4375-B186-ED8176B17F9A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"/>
          <p:cNvSpPr/>
          <p:nvPr/>
        </p:nvSpPr>
        <p:spPr>
          <a:xfrm>
            <a:off x="0" y="0"/>
            <a:ext cx="9143640" cy="609120"/>
          </a:xfrm>
          <a:prstGeom prst="rect">
            <a:avLst/>
          </a:prstGeom>
          <a:solidFill>
            <a:srgbClr val="1e398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Rectangle 15"/>
          <p:cNvSpPr/>
          <p:nvPr/>
        </p:nvSpPr>
        <p:spPr>
          <a:xfrm>
            <a:off x="76320" y="6602400"/>
            <a:ext cx="5398560" cy="17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en-US" sz="900" spc="-1" strike="noStrike">
                <a:solidFill>
                  <a:srgbClr val="000000"/>
                </a:solidFill>
                <a:latin typeface="Arial"/>
              </a:rPr>
              <a:t>© 2017 Pearson Education, </a:t>
            </a:r>
            <a:r>
              <a:rPr b="0" lang="en-US" sz="900" spc="-1" strike="noStrike">
                <a:solidFill>
                  <a:srgbClr val="000000"/>
                </a:solidFill>
                <a:latin typeface="Arial"/>
              </a:rPr>
              <a:t>Inc.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Rectangle 5"/>
          <p:cNvSpPr/>
          <p:nvPr/>
        </p:nvSpPr>
        <p:spPr>
          <a:xfrm>
            <a:off x="0" y="0"/>
            <a:ext cx="9143640" cy="609120"/>
          </a:xfrm>
          <a:prstGeom prst="rect">
            <a:avLst/>
          </a:prstGeom>
          <a:solidFill>
            <a:srgbClr val="1e398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" name="PlaceHolder 1"/>
          <p:cNvSpPr>
            <a:spLocks noGrp="1"/>
          </p:cNvSpPr>
          <p:nvPr>
            <p:ph type="body"/>
          </p:nvPr>
        </p:nvSpPr>
        <p:spPr>
          <a:xfrm>
            <a:off x="382320" y="1150200"/>
            <a:ext cx="8229240" cy="5106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lnSpc>
                <a:spcPct val="100000"/>
              </a:lnSpc>
              <a:spcBef>
                <a:spcPts val="51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Click to edit Master text styles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43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</a:rPr>
              <a:t>Second level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</a:rPr>
              <a:t>Fifth level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title"/>
          </p:nvPr>
        </p:nvSpPr>
        <p:spPr>
          <a:xfrm>
            <a:off x="-17280" y="8640"/>
            <a:ext cx="9143640" cy="579240"/>
          </a:xfrm>
          <a:prstGeom prst="rect">
            <a:avLst/>
          </a:prstGeom>
          <a:noFill/>
          <a:ln w="0">
            <a:noFill/>
          </a:ln>
        </p:spPr>
        <p:txBody>
          <a:bodyPr lIns="457200" rIns="91440" tIns="45720" bIns="45720" anchor="t">
            <a:noAutofit/>
          </a:bodyPr>
          <a:p>
            <a:pPr indent="0">
              <a:lnSpc>
                <a:spcPct val="100000"/>
              </a:lnSpc>
              <a:spcBef>
                <a:spcPts val="1599"/>
              </a:spcBef>
              <a:buNone/>
            </a:pPr>
            <a:r>
              <a:rPr b="1" lang="en-US" sz="32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18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chart" Target="../charts/chart2.xml"/><Relationship Id="rId3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1777680"/>
            <a:ext cx="9071640" cy="1875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Noto Sans CJK SC"/>
              </a:rPr>
              <a:t>Can you think of any ocean creatures that have hard parts or shells?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"/>
          <p:cNvSpPr txBox="1"/>
          <p:nvPr/>
        </p:nvSpPr>
        <p:spPr>
          <a:xfrm>
            <a:off x="7863840" y="5394960"/>
            <a:ext cx="2180160" cy="21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900" spc="-1" strike="noStrike">
                <a:solidFill>
                  <a:srgbClr val="000000"/>
                </a:solidFill>
                <a:latin typeface="Arial"/>
              </a:rPr>
              <a:t>http://onlineresize.club/2021-club.html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3" name="" descr=""/>
          <p:cNvPicPr/>
          <p:nvPr/>
        </p:nvPicPr>
        <p:blipFill>
          <a:blip r:embed="rId1"/>
          <a:srcRect l="0" t="28060" r="0" b="7143"/>
          <a:stretch/>
        </p:blipFill>
        <p:spPr>
          <a:xfrm>
            <a:off x="568080" y="731520"/>
            <a:ext cx="9223560" cy="4499640"/>
          </a:xfrm>
          <a:prstGeom prst="rect">
            <a:avLst/>
          </a:prstGeom>
          <a:ln w="0">
            <a:noFill/>
          </a:ln>
        </p:spPr>
      </p:pic>
      <p:sp>
        <p:nvSpPr>
          <p:cNvPr id="144" name=""/>
          <p:cNvSpPr/>
          <p:nvPr/>
        </p:nvSpPr>
        <p:spPr>
          <a:xfrm>
            <a:off x="856080" y="2287440"/>
            <a:ext cx="457200" cy="1920240"/>
          </a:xfrm>
          <a:prstGeom prst="rect">
            <a:avLst/>
          </a:prstGeom>
          <a:solidFill>
            <a:srgbClr val="8d281e"/>
          </a:solidFill>
          <a:ln w="0">
            <a:noFill/>
          </a:ln>
          <a:effectLst>
            <a:outerShdw dist="155280" dir="2700000" blurRad="520560" rotWithShape="0">
              <a:srgbClr val="808080">
                <a:alpha val="7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"/>
          <p:cNvSpPr txBox="1"/>
          <p:nvPr/>
        </p:nvSpPr>
        <p:spPr>
          <a:xfrm>
            <a:off x="954720" y="3831120"/>
            <a:ext cx="365760" cy="352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ffffff"/>
                </a:solidFill>
                <a:latin typeface="Liberation Sans Narrow"/>
              </a:rPr>
              <a:t>0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"/>
          <p:cNvSpPr/>
          <p:nvPr/>
        </p:nvSpPr>
        <p:spPr>
          <a:xfrm>
            <a:off x="7955280" y="640080"/>
            <a:ext cx="1645920" cy="1554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"/>
          <p:cNvSpPr/>
          <p:nvPr/>
        </p:nvSpPr>
        <p:spPr>
          <a:xfrm>
            <a:off x="676080" y="532080"/>
            <a:ext cx="5577840" cy="1782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"/>
          <p:cNvSpPr/>
          <p:nvPr/>
        </p:nvSpPr>
        <p:spPr>
          <a:xfrm>
            <a:off x="2416320" y="848160"/>
            <a:ext cx="2057760" cy="794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"/>
          <p:cNvSpPr/>
          <p:nvPr/>
        </p:nvSpPr>
        <p:spPr>
          <a:xfrm>
            <a:off x="5095440" y="1828800"/>
            <a:ext cx="1034640" cy="412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80000" cy="73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i="1" lang="en-US" sz="4400" spc="-1" strike="noStrike">
                <a:solidFill>
                  <a:srgbClr val="000000"/>
                </a:solidFill>
                <a:latin typeface="Arial"/>
              </a:rPr>
              <a:t>Opposite</a:t>
            </a: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 of an acid is called a 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base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"/>
          <p:cNvSpPr/>
          <p:nvPr/>
        </p:nvSpPr>
        <p:spPr>
          <a:xfrm>
            <a:off x="5777280" y="1371600"/>
            <a:ext cx="548640" cy="537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"/>
          <p:cNvSpPr/>
          <p:nvPr/>
        </p:nvSpPr>
        <p:spPr>
          <a:xfrm>
            <a:off x="2560320" y="668160"/>
            <a:ext cx="6675120" cy="16459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"/>
          <p:cNvSpPr txBox="1"/>
          <p:nvPr/>
        </p:nvSpPr>
        <p:spPr>
          <a:xfrm>
            <a:off x="221760" y="881640"/>
            <a:ext cx="9509760" cy="1449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Can you think of an example of a </a:t>
            </a:r>
            <a:r>
              <a:rPr b="1" lang="en-US" sz="2600" spc="-1" strike="noStrike">
                <a:solidFill>
                  <a:srgbClr val="000000"/>
                </a:solidFill>
                <a:latin typeface="Arial"/>
              </a:rPr>
              <a:t>base</a:t>
            </a:r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?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[HINT: often used for cleaning]</a:t>
            </a:r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"/>
          <p:cNvSpPr txBox="1"/>
          <p:nvPr/>
        </p:nvSpPr>
        <p:spPr>
          <a:xfrm>
            <a:off x="7863840" y="5394960"/>
            <a:ext cx="2180160" cy="21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900" spc="-1" strike="noStrike">
                <a:solidFill>
                  <a:srgbClr val="000000"/>
                </a:solidFill>
                <a:latin typeface="Arial"/>
              </a:rPr>
              <a:t>http://onlineresize.club/2021-club.html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5" name="" descr=""/>
          <p:cNvPicPr/>
          <p:nvPr/>
        </p:nvPicPr>
        <p:blipFill>
          <a:blip r:embed="rId1"/>
          <a:srcRect l="0" t="28060" r="0" b="7143"/>
          <a:stretch/>
        </p:blipFill>
        <p:spPr>
          <a:xfrm>
            <a:off x="568080" y="731520"/>
            <a:ext cx="9223560" cy="4499640"/>
          </a:xfrm>
          <a:prstGeom prst="rect">
            <a:avLst/>
          </a:prstGeom>
          <a:ln w="0">
            <a:noFill/>
          </a:ln>
        </p:spPr>
      </p:pic>
      <p:sp>
        <p:nvSpPr>
          <p:cNvPr id="156" name=""/>
          <p:cNvSpPr/>
          <p:nvPr/>
        </p:nvSpPr>
        <p:spPr>
          <a:xfrm>
            <a:off x="856080" y="2287440"/>
            <a:ext cx="457200" cy="1920240"/>
          </a:xfrm>
          <a:prstGeom prst="rect">
            <a:avLst/>
          </a:prstGeom>
          <a:solidFill>
            <a:srgbClr val="8d281e"/>
          </a:solidFill>
          <a:ln w="0">
            <a:noFill/>
          </a:ln>
          <a:effectLst>
            <a:outerShdw dist="155280" dir="2700000" blurRad="520560" rotWithShape="0">
              <a:srgbClr val="808080">
                <a:alpha val="7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"/>
          <p:cNvSpPr txBox="1"/>
          <p:nvPr/>
        </p:nvSpPr>
        <p:spPr>
          <a:xfrm>
            <a:off x="954720" y="3831120"/>
            <a:ext cx="365760" cy="352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ffffff"/>
                </a:solidFill>
                <a:latin typeface="Liberation Sans Narrow"/>
              </a:rPr>
              <a:t>0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"/>
          <p:cNvSpPr/>
          <p:nvPr/>
        </p:nvSpPr>
        <p:spPr>
          <a:xfrm>
            <a:off x="7955280" y="640080"/>
            <a:ext cx="1645920" cy="1554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"/>
          <p:cNvSpPr/>
          <p:nvPr/>
        </p:nvSpPr>
        <p:spPr>
          <a:xfrm>
            <a:off x="676080" y="532080"/>
            <a:ext cx="5577840" cy="1782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"/>
          <p:cNvSpPr/>
          <p:nvPr/>
        </p:nvSpPr>
        <p:spPr>
          <a:xfrm>
            <a:off x="2416320" y="848160"/>
            <a:ext cx="2057760" cy="794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"/>
          <p:cNvSpPr/>
          <p:nvPr/>
        </p:nvSpPr>
        <p:spPr>
          <a:xfrm>
            <a:off x="5095440" y="1828800"/>
            <a:ext cx="1034640" cy="412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"/>
          <p:cNvSpPr txBox="1"/>
          <p:nvPr/>
        </p:nvSpPr>
        <p:spPr>
          <a:xfrm>
            <a:off x="221760" y="881640"/>
            <a:ext cx="9509760" cy="1449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Can you think of an example of a </a:t>
            </a:r>
            <a:r>
              <a:rPr b="1" lang="en-US" sz="2600" spc="-1" strike="noStrike">
                <a:solidFill>
                  <a:srgbClr val="000000"/>
                </a:solidFill>
                <a:latin typeface="Arial"/>
              </a:rPr>
              <a:t>base</a:t>
            </a:r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?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[HINT: often used for cleaning]</a:t>
            </a:r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"/>
          <p:cNvSpPr/>
          <p:nvPr/>
        </p:nvSpPr>
        <p:spPr>
          <a:xfrm>
            <a:off x="7955280" y="640080"/>
            <a:ext cx="1645920" cy="1554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"/>
          <p:cNvSpPr/>
          <p:nvPr/>
        </p:nvSpPr>
        <p:spPr>
          <a:xfrm>
            <a:off x="6821280" y="567360"/>
            <a:ext cx="548640" cy="17373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80000" cy="73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Bases</a:t>
            </a: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 have a </a:t>
            </a:r>
            <a:r>
              <a:rPr b="0" i="1" lang="en-US" sz="4400" spc="-1" strike="noStrike">
                <a:solidFill>
                  <a:srgbClr val="000000"/>
                </a:solidFill>
                <a:latin typeface="Arial"/>
              </a:rPr>
              <a:t>high</a:t>
            </a: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 pH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"/>
          <p:cNvSpPr/>
          <p:nvPr/>
        </p:nvSpPr>
        <p:spPr>
          <a:xfrm>
            <a:off x="5777280" y="1371600"/>
            <a:ext cx="548640" cy="537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7" name="" descr=""/>
          <p:cNvPicPr/>
          <p:nvPr/>
        </p:nvPicPr>
        <p:blipFill>
          <a:blip r:embed="rId2"/>
          <a:srcRect l="0" t="21348" r="0" b="18019"/>
          <a:stretch/>
        </p:blipFill>
        <p:spPr>
          <a:xfrm>
            <a:off x="4549680" y="1446120"/>
            <a:ext cx="1737360" cy="650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" descr=""/>
          <p:cNvPicPr/>
          <p:nvPr/>
        </p:nvPicPr>
        <p:blipFill>
          <a:blip r:embed="rId1"/>
          <a:srcRect l="56060" t="0" r="0" b="7707"/>
          <a:stretch/>
        </p:blipFill>
        <p:spPr>
          <a:xfrm>
            <a:off x="310320" y="233280"/>
            <a:ext cx="2726640" cy="5341680"/>
          </a:xfrm>
          <a:prstGeom prst="rect">
            <a:avLst/>
          </a:prstGeom>
          <a:ln w="0">
            <a:noFill/>
          </a:ln>
        </p:spPr>
      </p:pic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3272400" y="822960"/>
            <a:ext cx="5852160" cy="1554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We can 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measure</a:t>
            </a: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 pH with a pH meter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0" name="" descr=""/>
          <p:cNvPicPr/>
          <p:nvPr/>
        </p:nvPicPr>
        <p:blipFill>
          <a:blip r:embed="rId2"/>
          <a:stretch/>
        </p:blipFill>
        <p:spPr>
          <a:xfrm>
            <a:off x="8249040" y="2756880"/>
            <a:ext cx="1352160" cy="2638080"/>
          </a:xfrm>
          <a:prstGeom prst="rect">
            <a:avLst/>
          </a:prstGeom>
          <a:ln w="0">
            <a:noFill/>
          </a:ln>
        </p:spPr>
      </p:pic>
      <p:sp>
        <p:nvSpPr>
          <p:cNvPr id="171" name=""/>
          <p:cNvSpPr txBox="1"/>
          <p:nvPr/>
        </p:nvSpPr>
        <p:spPr>
          <a:xfrm>
            <a:off x="4579920" y="3999960"/>
            <a:ext cx="3474720" cy="1486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Just like how we use a thermometer to measure temperature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"/>
          <p:cNvSpPr txBox="1"/>
          <p:nvPr/>
        </p:nvSpPr>
        <p:spPr>
          <a:xfrm>
            <a:off x="7863840" y="5394960"/>
            <a:ext cx="2180160" cy="21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900" spc="-1" strike="noStrike">
                <a:solidFill>
                  <a:srgbClr val="000000"/>
                </a:solidFill>
                <a:latin typeface="Arial"/>
              </a:rPr>
              <a:t>http://onlineresize.club/2021-club.html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3" name="" descr=""/>
          <p:cNvPicPr/>
          <p:nvPr/>
        </p:nvPicPr>
        <p:blipFill>
          <a:blip r:embed="rId1"/>
          <a:srcRect l="0" t="28060" r="0" b="7143"/>
          <a:stretch/>
        </p:blipFill>
        <p:spPr>
          <a:xfrm>
            <a:off x="568080" y="731520"/>
            <a:ext cx="9223560" cy="4499640"/>
          </a:xfrm>
          <a:prstGeom prst="rect">
            <a:avLst/>
          </a:prstGeom>
          <a:ln w="0">
            <a:noFill/>
          </a:ln>
        </p:spPr>
      </p:pic>
      <p:sp>
        <p:nvSpPr>
          <p:cNvPr id="174" name=""/>
          <p:cNvSpPr/>
          <p:nvPr/>
        </p:nvSpPr>
        <p:spPr>
          <a:xfrm>
            <a:off x="856080" y="2306160"/>
            <a:ext cx="457200" cy="1920240"/>
          </a:xfrm>
          <a:prstGeom prst="rect">
            <a:avLst/>
          </a:prstGeom>
          <a:solidFill>
            <a:srgbClr val="8d281e"/>
          </a:solidFill>
          <a:ln w="0">
            <a:noFill/>
          </a:ln>
          <a:effectLst>
            <a:outerShdw dist="155280" dir="2700000" blurRad="520560" rotWithShape="0">
              <a:srgbClr val="808080">
                <a:alpha val="7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"/>
          <p:cNvSpPr txBox="1"/>
          <p:nvPr/>
        </p:nvSpPr>
        <p:spPr>
          <a:xfrm>
            <a:off x="954720" y="3831120"/>
            <a:ext cx="365760" cy="352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ffffff"/>
                </a:solidFill>
                <a:latin typeface="Liberation Sans Narrow"/>
              </a:rPr>
              <a:t>0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"/>
          <p:cNvSpPr/>
          <p:nvPr/>
        </p:nvSpPr>
        <p:spPr>
          <a:xfrm>
            <a:off x="365760" y="640080"/>
            <a:ext cx="9235440" cy="1662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"/>
          <p:cNvSpPr/>
          <p:nvPr/>
        </p:nvSpPr>
        <p:spPr>
          <a:xfrm>
            <a:off x="5239440" y="668160"/>
            <a:ext cx="1034640" cy="16459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"/>
          <p:cNvSpPr/>
          <p:nvPr/>
        </p:nvSpPr>
        <p:spPr>
          <a:xfrm>
            <a:off x="6821280" y="567360"/>
            <a:ext cx="548640" cy="17373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"/>
          <p:cNvSpPr/>
          <p:nvPr/>
        </p:nvSpPr>
        <p:spPr>
          <a:xfrm>
            <a:off x="2560320" y="668160"/>
            <a:ext cx="2057760" cy="16459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"/>
          <p:cNvSpPr/>
          <p:nvPr/>
        </p:nvSpPr>
        <p:spPr>
          <a:xfrm>
            <a:off x="2416320" y="848160"/>
            <a:ext cx="2057760" cy="794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"/>
          <p:cNvSpPr/>
          <p:nvPr/>
        </p:nvSpPr>
        <p:spPr>
          <a:xfrm>
            <a:off x="5275440" y="822960"/>
            <a:ext cx="1034640" cy="9144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"/>
          <p:cNvSpPr/>
          <p:nvPr/>
        </p:nvSpPr>
        <p:spPr>
          <a:xfrm>
            <a:off x="5095440" y="1828800"/>
            <a:ext cx="1034640" cy="412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"/>
          <p:cNvSpPr/>
          <p:nvPr/>
        </p:nvSpPr>
        <p:spPr>
          <a:xfrm>
            <a:off x="59040" y="640080"/>
            <a:ext cx="3049920" cy="1662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0" y="72000"/>
            <a:ext cx="10080000" cy="73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What about water?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"/>
          <p:cNvSpPr txBox="1"/>
          <p:nvPr/>
        </p:nvSpPr>
        <p:spPr>
          <a:xfrm>
            <a:off x="7863840" y="5394960"/>
            <a:ext cx="2180160" cy="21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900" spc="-1" strike="noStrike">
                <a:solidFill>
                  <a:srgbClr val="000000"/>
                </a:solidFill>
                <a:latin typeface="Arial"/>
              </a:rPr>
              <a:t>http://onlineresize.club/2021-club.html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6" name="" descr=""/>
          <p:cNvPicPr/>
          <p:nvPr/>
        </p:nvPicPr>
        <p:blipFill>
          <a:blip r:embed="rId1"/>
          <a:srcRect l="0" t="28060" r="0" b="7143"/>
          <a:stretch/>
        </p:blipFill>
        <p:spPr>
          <a:xfrm>
            <a:off x="568080" y="731520"/>
            <a:ext cx="9223560" cy="4499640"/>
          </a:xfrm>
          <a:prstGeom prst="rect">
            <a:avLst/>
          </a:prstGeom>
          <a:ln w="0">
            <a:noFill/>
          </a:ln>
        </p:spPr>
      </p:pic>
      <p:sp>
        <p:nvSpPr>
          <p:cNvPr id="187" name=""/>
          <p:cNvSpPr/>
          <p:nvPr/>
        </p:nvSpPr>
        <p:spPr>
          <a:xfrm>
            <a:off x="856080" y="2306160"/>
            <a:ext cx="457200" cy="1920240"/>
          </a:xfrm>
          <a:prstGeom prst="rect">
            <a:avLst/>
          </a:prstGeom>
          <a:solidFill>
            <a:srgbClr val="8d281e"/>
          </a:solidFill>
          <a:ln w="0">
            <a:noFill/>
          </a:ln>
          <a:effectLst>
            <a:outerShdw dist="155280" dir="2700000" blurRad="520560" rotWithShape="0">
              <a:srgbClr val="808080">
                <a:alpha val="7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"/>
          <p:cNvSpPr txBox="1"/>
          <p:nvPr/>
        </p:nvSpPr>
        <p:spPr>
          <a:xfrm>
            <a:off x="954720" y="3831120"/>
            <a:ext cx="365760" cy="352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ffffff"/>
                </a:solidFill>
                <a:latin typeface="Liberation Sans Narrow"/>
              </a:rPr>
              <a:t>0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"/>
          <p:cNvSpPr/>
          <p:nvPr/>
        </p:nvSpPr>
        <p:spPr>
          <a:xfrm>
            <a:off x="6035040" y="640080"/>
            <a:ext cx="3566160" cy="1662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"/>
          <p:cNvSpPr/>
          <p:nvPr/>
        </p:nvSpPr>
        <p:spPr>
          <a:xfrm>
            <a:off x="5239440" y="668160"/>
            <a:ext cx="1034640" cy="16459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"/>
          <p:cNvSpPr/>
          <p:nvPr/>
        </p:nvSpPr>
        <p:spPr>
          <a:xfrm>
            <a:off x="6821280" y="567360"/>
            <a:ext cx="548640" cy="17373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"/>
          <p:cNvSpPr/>
          <p:nvPr/>
        </p:nvSpPr>
        <p:spPr>
          <a:xfrm>
            <a:off x="2560320" y="668160"/>
            <a:ext cx="2057760" cy="16459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"/>
          <p:cNvSpPr/>
          <p:nvPr/>
        </p:nvSpPr>
        <p:spPr>
          <a:xfrm>
            <a:off x="2416320" y="848160"/>
            <a:ext cx="2057760" cy="794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"/>
          <p:cNvSpPr/>
          <p:nvPr/>
        </p:nvSpPr>
        <p:spPr>
          <a:xfrm>
            <a:off x="5275440" y="822960"/>
            <a:ext cx="1034640" cy="9144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"/>
          <p:cNvSpPr/>
          <p:nvPr/>
        </p:nvSpPr>
        <p:spPr>
          <a:xfrm>
            <a:off x="5095440" y="1828800"/>
            <a:ext cx="1034640" cy="412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6" name="" descr=""/>
          <p:cNvPicPr/>
          <p:nvPr/>
        </p:nvPicPr>
        <p:blipFill>
          <a:blip r:embed="rId2"/>
          <a:stretch/>
        </p:blipFill>
        <p:spPr>
          <a:xfrm>
            <a:off x="3509280" y="1359360"/>
            <a:ext cx="893520" cy="893520"/>
          </a:xfrm>
          <a:prstGeom prst="rect">
            <a:avLst/>
          </a:prstGeom>
          <a:ln w="0">
            <a:noFill/>
          </a:ln>
        </p:spPr>
      </p:pic>
      <p:pic>
        <p:nvPicPr>
          <p:cNvPr id="197" name="" descr=""/>
          <p:cNvPicPr/>
          <p:nvPr/>
        </p:nvPicPr>
        <p:blipFill>
          <a:blip r:embed="rId3"/>
          <a:srcRect l="0" t="0" r="0" b="2496"/>
          <a:stretch/>
        </p:blipFill>
        <p:spPr>
          <a:xfrm>
            <a:off x="4915440" y="1617120"/>
            <a:ext cx="915840" cy="687240"/>
          </a:xfrm>
          <a:prstGeom prst="rect">
            <a:avLst/>
          </a:prstGeom>
          <a:ln w="0">
            <a:noFill/>
          </a:ln>
        </p:spPr>
      </p:pic>
      <p:sp>
        <p:nvSpPr>
          <p:cNvPr id="198" name=""/>
          <p:cNvSpPr/>
          <p:nvPr/>
        </p:nvSpPr>
        <p:spPr>
          <a:xfrm>
            <a:off x="59040" y="640080"/>
            <a:ext cx="3049920" cy="1662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0" y="72000"/>
            <a:ext cx="10080000" cy="73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What about water?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80000" cy="73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The pH scale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"/>
          <p:cNvSpPr txBox="1"/>
          <p:nvPr/>
        </p:nvSpPr>
        <p:spPr>
          <a:xfrm>
            <a:off x="7863840" y="5394960"/>
            <a:ext cx="2180160" cy="21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900" spc="-1" strike="noStrike">
                <a:solidFill>
                  <a:srgbClr val="000000"/>
                </a:solidFill>
                <a:latin typeface="Arial"/>
              </a:rPr>
              <a:t>http://onlineresize.club/2021-club.html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2" name="" descr=""/>
          <p:cNvPicPr/>
          <p:nvPr/>
        </p:nvPicPr>
        <p:blipFill>
          <a:blip r:embed="rId1"/>
          <a:srcRect l="0" t="28060" r="0" b="7143"/>
          <a:stretch/>
        </p:blipFill>
        <p:spPr>
          <a:xfrm>
            <a:off x="568080" y="731520"/>
            <a:ext cx="9223560" cy="4499640"/>
          </a:xfrm>
          <a:prstGeom prst="rect">
            <a:avLst/>
          </a:prstGeom>
          <a:ln w="0">
            <a:noFill/>
          </a:ln>
        </p:spPr>
      </p:pic>
      <p:sp>
        <p:nvSpPr>
          <p:cNvPr id="203" name=""/>
          <p:cNvSpPr/>
          <p:nvPr/>
        </p:nvSpPr>
        <p:spPr>
          <a:xfrm>
            <a:off x="856080" y="2306160"/>
            <a:ext cx="457200" cy="1920240"/>
          </a:xfrm>
          <a:prstGeom prst="rect">
            <a:avLst/>
          </a:prstGeom>
          <a:solidFill>
            <a:srgbClr val="8d281e"/>
          </a:solidFill>
          <a:ln w="0">
            <a:noFill/>
          </a:ln>
          <a:effectLst>
            <a:outerShdw dist="155280" dir="2700000" blurRad="520560" rotWithShape="0">
              <a:srgbClr val="808080">
                <a:alpha val="7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"/>
          <p:cNvSpPr txBox="1"/>
          <p:nvPr/>
        </p:nvSpPr>
        <p:spPr>
          <a:xfrm>
            <a:off x="954720" y="3840480"/>
            <a:ext cx="365760" cy="352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ffffff"/>
                </a:solidFill>
                <a:latin typeface="Liberation Sans Narrow"/>
              </a:rPr>
              <a:t>0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" name="" descr=""/>
          <p:cNvPicPr/>
          <p:nvPr/>
        </p:nvPicPr>
        <p:blipFill>
          <a:blip r:embed="rId2"/>
          <a:srcRect l="0" t="23218" r="90732" b="61716"/>
          <a:stretch/>
        </p:blipFill>
        <p:spPr>
          <a:xfrm>
            <a:off x="414360" y="1254960"/>
            <a:ext cx="882000" cy="731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04000" y="118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We can change the acidity of water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"/>
          <p:cNvSpPr txBox="1"/>
          <p:nvPr/>
        </p:nvSpPr>
        <p:spPr>
          <a:xfrm>
            <a:off x="479520" y="1144800"/>
            <a:ext cx="7567200" cy="4192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How? By adding </a:t>
            </a:r>
            <a:r>
              <a:rPr b="1" lang="en-US" sz="3200" spc="-1" strike="noStrike">
                <a:solidFill>
                  <a:srgbClr val="000000"/>
                </a:solidFill>
                <a:latin typeface="Arial"/>
              </a:rPr>
              <a:t>carbon dioxide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(CO</a:t>
            </a:r>
            <a:r>
              <a:rPr b="0" lang="en-US" sz="3200" spc="-1" strike="noStrike" baseline="-8000">
                <a:solidFill>
                  <a:srgbClr val="000000"/>
                </a:solidFill>
                <a:latin typeface="Arial"/>
              </a:rPr>
              <a:t>2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)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-- like in club soda!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(tastes sour… acid or base?)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r>
              <a:rPr b="0" i="1" lang="en-US" sz="3200" spc="-1" strike="noStrike">
                <a:solidFill>
                  <a:srgbClr val="000000"/>
                </a:solidFill>
                <a:latin typeface="Arial"/>
              </a:rPr>
              <a:t>Where does carbon dioxide come from?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8" name="" descr=""/>
          <p:cNvPicPr/>
          <p:nvPr/>
        </p:nvPicPr>
        <p:blipFill>
          <a:blip r:embed="rId1"/>
          <a:srcRect l="1996" t="0" r="57676" b="0"/>
          <a:stretch/>
        </p:blipFill>
        <p:spPr>
          <a:xfrm>
            <a:off x="7772760" y="1308240"/>
            <a:ext cx="1919880" cy="2619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" descr=""/>
          <p:cNvPicPr/>
          <p:nvPr/>
        </p:nvPicPr>
        <p:blipFill>
          <a:blip r:embed="rId1"/>
          <a:stretch/>
        </p:blipFill>
        <p:spPr>
          <a:xfrm>
            <a:off x="1660320" y="1091160"/>
            <a:ext cx="4341240" cy="4421160"/>
          </a:xfrm>
          <a:prstGeom prst="rect">
            <a:avLst/>
          </a:prstGeom>
          <a:ln w="0">
            <a:noFill/>
          </a:ln>
        </p:spPr>
      </p:pic>
      <p:sp>
        <p:nvSpPr>
          <p:cNvPr id="210" name=""/>
          <p:cNvSpPr txBox="1"/>
          <p:nvPr/>
        </p:nvSpPr>
        <p:spPr>
          <a:xfrm>
            <a:off x="1711440" y="5261040"/>
            <a:ext cx="1689480" cy="232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700" spc="-1" strike="noStrike">
                <a:solidFill>
                  <a:srgbClr val="b4c7dc"/>
                </a:solidFill>
                <a:latin typeface="Arial"/>
              </a:rPr>
              <a:t>Credit: NASA/JPL-Caltech.</a:t>
            </a:r>
            <a:endParaRPr b="0" lang="en-US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4360" y="8244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We breathe out carbon dioxide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2" name="" descr=""/>
          <p:cNvPicPr/>
          <p:nvPr/>
        </p:nvPicPr>
        <p:blipFill>
          <a:blip r:embed="rId2"/>
          <a:srcRect l="0" t="0" r="0" b="8630"/>
          <a:stretch/>
        </p:blipFill>
        <p:spPr>
          <a:xfrm>
            <a:off x="7063200" y="1424160"/>
            <a:ext cx="2153880" cy="3657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" descr=""/>
          <p:cNvPicPr/>
          <p:nvPr/>
        </p:nvPicPr>
        <p:blipFill>
          <a:blip r:embed="rId1"/>
          <a:stretch/>
        </p:blipFill>
        <p:spPr>
          <a:xfrm>
            <a:off x="0" y="2116440"/>
            <a:ext cx="4762080" cy="3571560"/>
          </a:xfrm>
          <a:prstGeom prst="rect">
            <a:avLst/>
          </a:prstGeom>
          <a:ln w="0">
            <a:noFill/>
          </a:ln>
        </p:spPr>
      </p:pic>
      <p:pic>
        <p:nvPicPr>
          <p:cNvPr id="214" name="" descr=""/>
          <p:cNvPicPr/>
          <p:nvPr/>
        </p:nvPicPr>
        <p:blipFill>
          <a:blip r:embed="rId2"/>
          <a:stretch/>
        </p:blipFill>
        <p:spPr>
          <a:xfrm>
            <a:off x="0" y="-16560"/>
            <a:ext cx="2194560" cy="2234880"/>
          </a:xfrm>
          <a:prstGeom prst="rect">
            <a:avLst/>
          </a:prstGeom>
          <a:ln w="0">
            <a:noFill/>
          </a:ln>
        </p:spPr>
      </p:pic>
      <p:sp>
        <p:nvSpPr>
          <p:cNvPr id="215" name=""/>
          <p:cNvSpPr txBox="1"/>
          <p:nvPr/>
        </p:nvSpPr>
        <p:spPr>
          <a:xfrm>
            <a:off x="-55440" y="2050560"/>
            <a:ext cx="1689480" cy="232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700" spc="-1" strike="noStrike">
                <a:solidFill>
                  <a:srgbClr val="b4c7dc"/>
                </a:solidFill>
                <a:latin typeface="Arial"/>
              </a:rPr>
              <a:t>Credit: NASA/JPL-Caltech.</a:t>
            </a:r>
            <a:endParaRPr b="0" lang="en-US" sz="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6" name="" descr=""/>
          <p:cNvPicPr/>
          <p:nvPr/>
        </p:nvPicPr>
        <p:blipFill>
          <a:blip r:embed="rId3"/>
          <a:srcRect l="2015" t="0" r="0" b="0"/>
          <a:stretch/>
        </p:blipFill>
        <p:spPr>
          <a:xfrm>
            <a:off x="1881360" y="0"/>
            <a:ext cx="3895920" cy="2651760"/>
          </a:xfrm>
          <a:prstGeom prst="rect">
            <a:avLst/>
          </a:prstGeom>
          <a:ln w="0">
            <a:noFill/>
          </a:ln>
        </p:spPr>
      </p:pic>
      <p:pic>
        <p:nvPicPr>
          <p:cNvPr id="217" name="" descr=""/>
          <p:cNvPicPr/>
          <p:nvPr/>
        </p:nvPicPr>
        <p:blipFill>
          <a:blip r:embed="rId4"/>
          <a:stretch/>
        </p:blipFill>
        <p:spPr>
          <a:xfrm>
            <a:off x="4699440" y="2647080"/>
            <a:ext cx="5418360" cy="3047040"/>
          </a:xfrm>
          <a:prstGeom prst="rect">
            <a:avLst/>
          </a:prstGeom>
          <a:ln w="0">
            <a:noFill/>
          </a:ln>
        </p:spPr>
      </p:pic>
      <p:sp>
        <p:nvSpPr>
          <p:cNvPr id="218" name=""/>
          <p:cNvSpPr txBox="1"/>
          <p:nvPr/>
        </p:nvSpPr>
        <p:spPr>
          <a:xfrm>
            <a:off x="9141120" y="5492160"/>
            <a:ext cx="1060920" cy="232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700" spc="-1" strike="noStrike">
                <a:solidFill>
                  <a:srgbClr val="b4c7dc"/>
                </a:solidFill>
                <a:latin typeface="Arial"/>
              </a:rPr>
              <a:t>Credit: Getty Images</a:t>
            </a:r>
            <a:endParaRPr b="0" lang="en-US" sz="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9" name="" descr=""/>
          <p:cNvPicPr/>
          <p:nvPr/>
        </p:nvPicPr>
        <p:blipFill>
          <a:blip r:embed="rId5"/>
          <a:srcRect l="0" t="0" r="2397" b="0"/>
          <a:stretch/>
        </p:blipFill>
        <p:spPr>
          <a:xfrm>
            <a:off x="5458320" y="-6840"/>
            <a:ext cx="4616280" cy="2660400"/>
          </a:xfrm>
          <a:prstGeom prst="rect">
            <a:avLst/>
          </a:prstGeom>
          <a:ln w="0">
            <a:noFill/>
          </a:ln>
        </p:spPr>
      </p:pic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2193480" y="245844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000" spc="-1" strike="noStrike">
                <a:solidFill>
                  <a:srgbClr val="ffffff"/>
                </a:solidFill>
                <a:highlight>
                  <a:srgbClr val="000000"/>
                </a:highlight>
                <a:latin typeface="Arial"/>
              </a:rPr>
              <a:t> </a:t>
            </a:r>
            <a:r>
              <a:rPr b="0" lang="en-US" sz="4000" spc="-1" strike="noStrike">
                <a:solidFill>
                  <a:srgbClr val="ffffff"/>
                </a:solidFill>
                <a:highlight>
                  <a:srgbClr val="000000"/>
                </a:highlight>
                <a:latin typeface="Arial"/>
              </a:rPr>
              <a:t>carbon dioxide comes from... 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504000" y="398160"/>
            <a:ext cx="90716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Much of this carbon dioxide goes into the ocean...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2" name="" descr=""/>
          <p:cNvPicPr/>
          <p:nvPr/>
        </p:nvPicPr>
        <p:blipFill>
          <a:blip r:embed="rId1"/>
          <a:srcRect l="0" t="0" r="53959" b="50684"/>
          <a:stretch/>
        </p:blipFill>
        <p:spPr>
          <a:xfrm>
            <a:off x="986400" y="2053440"/>
            <a:ext cx="3677040" cy="2241000"/>
          </a:xfrm>
          <a:prstGeom prst="rect">
            <a:avLst/>
          </a:prstGeom>
          <a:ln w="0">
            <a:noFill/>
          </a:ln>
        </p:spPr>
      </p:pic>
      <p:sp>
        <p:nvSpPr>
          <p:cNvPr id="223" name="PlaceHolder 2"/>
          <p:cNvSpPr>
            <a:spLocks noGrp="1"/>
          </p:cNvSpPr>
          <p:nvPr>
            <p:ph type="title"/>
          </p:nvPr>
        </p:nvSpPr>
        <p:spPr>
          <a:xfrm>
            <a:off x="5412960" y="2415960"/>
            <a:ext cx="4055040" cy="173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i="1" lang="en-US" sz="3200" spc="-1" strike="noStrike">
                <a:solidFill>
                  <a:srgbClr val="000000"/>
                </a:solidFill>
                <a:latin typeface="Arial"/>
              </a:rPr>
              <a:t>Will that make the ocean more acidic or more basic?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title"/>
          </p:nvPr>
        </p:nvSpPr>
        <p:spPr>
          <a:xfrm>
            <a:off x="157680" y="4392000"/>
            <a:ext cx="9742320" cy="1274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Let’s find out what this means for shell-builders!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" descr=""/>
          <p:cNvPicPr/>
          <p:nvPr/>
        </p:nvPicPr>
        <p:blipFill>
          <a:blip r:embed="rId1"/>
          <a:stretch/>
        </p:blipFill>
        <p:spPr>
          <a:xfrm>
            <a:off x="0" y="2802600"/>
            <a:ext cx="4389120" cy="2938320"/>
          </a:xfrm>
          <a:prstGeom prst="rect">
            <a:avLst/>
          </a:prstGeom>
          <a:ln w="0">
            <a:noFill/>
          </a:ln>
        </p:spPr>
      </p:pic>
      <p:pic>
        <p:nvPicPr>
          <p:cNvPr id="84" name="" descr=""/>
          <p:cNvPicPr/>
          <p:nvPr/>
        </p:nvPicPr>
        <p:blipFill>
          <a:blip r:embed="rId2"/>
          <a:srcRect l="0" t="3354" r="0" b="0"/>
          <a:stretch/>
        </p:blipFill>
        <p:spPr>
          <a:xfrm>
            <a:off x="5303520" y="0"/>
            <a:ext cx="4802760" cy="3298320"/>
          </a:xfrm>
          <a:prstGeom prst="rect">
            <a:avLst/>
          </a:prstGeom>
          <a:ln w="0">
            <a:noFill/>
          </a:ln>
        </p:spPr>
      </p:pic>
      <p:pic>
        <p:nvPicPr>
          <p:cNvPr id="85" name="" descr=""/>
          <p:cNvPicPr/>
          <p:nvPr/>
        </p:nvPicPr>
        <p:blipFill>
          <a:blip r:embed="rId3"/>
          <a:srcRect l="0" t="0" r="0" b="9494"/>
          <a:stretch/>
        </p:blipFill>
        <p:spPr>
          <a:xfrm>
            <a:off x="0" y="0"/>
            <a:ext cx="5303520" cy="3200040"/>
          </a:xfrm>
          <a:prstGeom prst="rect">
            <a:avLst/>
          </a:prstGeom>
          <a:ln w="0">
            <a:noFill/>
          </a:ln>
        </p:spPr>
      </p:pic>
      <p:pic>
        <p:nvPicPr>
          <p:cNvPr id="86" name="" descr=""/>
          <p:cNvPicPr/>
          <p:nvPr/>
        </p:nvPicPr>
        <p:blipFill>
          <a:blip r:embed="rId4"/>
          <a:srcRect l="0" t="0" r="0" b="23767"/>
          <a:stretch/>
        </p:blipFill>
        <p:spPr>
          <a:xfrm flipH="1">
            <a:off x="3605040" y="2436480"/>
            <a:ext cx="6492240" cy="3298680"/>
          </a:xfrm>
          <a:prstGeom prst="rect">
            <a:avLst/>
          </a:prstGeom>
          <a:ln w="0">
            <a:noFill/>
          </a:ln>
        </p:spPr>
      </p:pic>
      <p:pic>
        <p:nvPicPr>
          <p:cNvPr id="87" name="" descr=""/>
          <p:cNvPicPr/>
          <p:nvPr/>
        </p:nvPicPr>
        <p:blipFill>
          <a:blip r:embed="rId5"/>
          <a:stretch/>
        </p:blipFill>
        <p:spPr>
          <a:xfrm>
            <a:off x="2204640" y="4014360"/>
            <a:ext cx="2312280" cy="1734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Ocean Acidification Game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6" name="" descr=""/>
          <p:cNvPicPr/>
          <p:nvPr/>
        </p:nvPicPr>
        <p:blipFill>
          <a:blip r:embed="rId1"/>
          <a:stretch/>
        </p:blipFill>
        <p:spPr>
          <a:xfrm>
            <a:off x="365760" y="1756080"/>
            <a:ext cx="3291840" cy="2469240"/>
          </a:xfrm>
          <a:prstGeom prst="rect">
            <a:avLst/>
          </a:prstGeom>
          <a:ln w="0">
            <a:noFill/>
          </a:ln>
        </p:spPr>
      </p:pic>
      <p:pic>
        <p:nvPicPr>
          <p:cNvPr id="227" name="" descr=""/>
          <p:cNvPicPr/>
          <p:nvPr/>
        </p:nvPicPr>
        <p:blipFill>
          <a:blip r:embed="rId2"/>
          <a:stretch/>
        </p:blipFill>
        <p:spPr>
          <a:xfrm>
            <a:off x="4023360" y="1576800"/>
            <a:ext cx="2457000" cy="2659320"/>
          </a:xfrm>
          <a:prstGeom prst="rect">
            <a:avLst/>
          </a:prstGeom>
          <a:ln w="0">
            <a:noFill/>
          </a:ln>
        </p:spPr>
      </p:pic>
      <p:pic>
        <p:nvPicPr>
          <p:cNvPr id="228" name="" descr=""/>
          <p:cNvPicPr/>
          <p:nvPr/>
        </p:nvPicPr>
        <p:blipFill>
          <a:blip r:embed="rId3"/>
          <a:stretch/>
        </p:blipFill>
        <p:spPr>
          <a:xfrm>
            <a:off x="6890400" y="1468800"/>
            <a:ext cx="2527920" cy="2736000"/>
          </a:xfrm>
          <a:prstGeom prst="rect">
            <a:avLst/>
          </a:prstGeom>
          <a:ln w="0">
            <a:noFill/>
          </a:ln>
        </p:spPr>
      </p:pic>
      <p:sp>
        <p:nvSpPr>
          <p:cNvPr id="229" name=""/>
          <p:cNvSpPr txBox="1"/>
          <p:nvPr/>
        </p:nvSpPr>
        <p:spPr>
          <a:xfrm>
            <a:off x="1524240" y="3777120"/>
            <a:ext cx="2194560" cy="770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Calcium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(Ca)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"/>
          <p:cNvSpPr txBox="1"/>
          <p:nvPr/>
        </p:nvSpPr>
        <p:spPr>
          <a:xfrm>
            <a:off x="4296240" y="3777480"/>
            <a:ext cx="2194560" cy="770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Carbonate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(CO</a:t>
            </a:r>
            <a:r>
              <a:rPr b="0" lang="en-US" sz="2400" spc="-1" strike="noStrike" baseline="-8000">
                <a:solidFill>
                  <a:srgbClr val="000000"/>
                </a:solidFill>
                <a:latin typeface="Arial"/>
              </a:rPr>
              <a:t>3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"/>
          <p:cNvSpPr txBox="1"/>
          <p:nvPr/>
        </p:nvSpPr>
        <p:spPr>
          <a:xfrm>
            <a:off x="7212240" y="3777840"/>
            <a:ext cx="2194560" cy="1109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Carbon Dioxide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(CO</a:t>
            </a:r>
            <a:r>
              <a:rPr b="0" lang="en-US" sz="2400" spc="-1" strike="noStrike" baseline="-8000">
                <a:solidFill>
                  <a:srgbClr val="000000"/>
                </a:solidFill>
                <a:latin typeface="Arial"/>
              </a:rPr>
              <a:t>2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Ocean Acidification Game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3" name="" descr=""/>
          <p:cNvPicPr/>
          <p:nvPr/>
        </p:nvPicPr>
        <p:blipFill>
          <a:blip r:embed="rId1"/>
          <a:stretch/>
        </p:blipFill>
        <p:spPr>
          <a:xfrm>
            <a:off x="113760" y="1504080"/>
            <a:ext cx="3291840" cy="2469240"/>
          </a:xfrm>
          <a:prstGeom prst="rect">
            <a:avLst/>
          </a:prstGeom>
          <a:ln w="0">
            <a:noFill/>
          </a:ln>
        </p:spPr>
      </p:pic>
      <p:pic>
        <p:nvPicPr>
          <p:cNvPr id="234" name="" descr=""/>
          <p:cNvPicPr/>
          <p:nvPr/>
        </p:nvPicPr>
        <p:blipFill>
          <a:blip r:embed="rId2"/>
          <a:stretch/>
        </p:blipFill>
        <p:spPr>
          <a:xfrm>
            <a:off x="4239360" y="1324800"/>
            <a:ext cx="2457000" cy="2659320"/>
          </a:xfrm>
          <a:prstGeom prst="rect">
            <a:avLst/>
          </a:prstGeom>
          <a:ln w="0">
            <a:noFill/>
          </a:ln>
        </p:spPr>
      </p:pic>
      <p:sp>
        <p:nvSpPr>
          <p:cNvPr id="235" name=""/>
          <p:cNvSpPr txBox="1"/>
          <p:nvPr/>
        </p:nvSpPr>
        <p:spPr>
          <a:xfrm>
            <a:off x="1272240" y="3525120"/>
            <a:ext cx="2194560" cy="770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1 Calcium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(Ca)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"/>
          <p:cNvSpPr txBox="1"/>
          <p:nvPr/>
        </p:nvSpPr>
        <p:spPr>
          <a:xfrm>
            <a:off x="4512240" y="3525480"/>
            <a:ext cx="2194560" cy="770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1 Carbonate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(CO</a:t>
            </a:r>
            <a:r>
              <a:rPr b="0" lang="en-US" sz="2400" spc="-1" strike="noStrike" baseline="-8000">
                <a:solidFill>
                  <a:srgbClr val="000000"/>
                </a:solidFill>
                <a:latin typeface="Arial"/>
              </a:rPr>
              <a:t>3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"/>
          <p:cNvSpPr txBox="1"/>
          <p:nvPr/>
        </p:nvSpPr>
        <p:spPr>
          <a:xfrm>
            <a:off x="3552480" y="2056320"/>
            <a:ext cx="548640" cy="799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5000" spc="-1" strike="noStrike">
                <a:solidFill>
                  <a:srgbClr val="000000"/>
                </a:solidFill>
                <a:latin typeface="Arial"/>
              </a:rPr>
              <a:t>+</a:t>
            </a:r>
            <a:endParaRPr b="0" lang="en-US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"/>
          <p:cNvSpPr txBox="1"/>
          <p:nvPr/>
        </p:nvSpPr>
        <p:spPr>
          <a:xfrm>
            <a:off x="6864480" y="2056320"/>
            <a:ext cx="548640" cy="799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5000" spc="-1" strike="noStrike">
                <a:solidFill>
                  <a:srgbClr val="000000"/>
                </a:solidFill>
                <a:latin typeface="Arial"/>
              </a:rPr>
              <a:t>=</a:t>
            </a:r>
            <a:endParaRPr b="0" lang="en-US" sz="5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9" name="" descr=""/>
          <p:cNvPicPr/>
          <p:nvPr/>
        </p:nvPicPr>
        <p:blipFill>
          <a:blip r:embed="rId3"/>
          <a:srcRect l="0" t="0" r="0" b="8198"/>
          <a:stretch/>
        </p:blipFill>
        <p:spPr>
          <a:xfrm>
            <a:off x="7680960" y="1582560"/>
            <a:ext cx="2103120" cy="1844280"/>
          </a:xfrm>
          <a:prstGeom prst="rect">
            <a:avLst/>
          </a:prstGeom>
          <a:ln w="0">
            <a:noFill/>
          </a:ln>
        </p:spPr>
      </p:pic>
      <p:sp>
        <p:nvSpPr>
          <p:cNvPr id="240" name=""/>
          <p:cNvSpPr txBox="1"/>
          <p:nvPr/>
        </p:nvSpPr>
        <p:spPr>
          <a:xfrm>
            <a:off x="7608240" y="3525840"/>
            <a:ext cx="2194560" cy="770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1 “coral unit”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(CaCO</a:t>
            </a:r>
            <a:r>
              <a:rPr b="0" lang="en-US" sz="2400" spc="-1" strike="noStrike" baseline="-8000">
                <a:solidFill>
                  <a:srgbClr val="000000"/>
                </a:solidFill>
                <a:latin typeface="Arial"/>
              </a:rPr>
              <a:t>3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"/>
          <p:cNvSpPr txBox="1"/>
          <p:nvPr/>
        </p:nvSpPr>
        <p:spPr>
          <a:xfrm>
            <a:off x="1462320" y="4677120"/>
            <a:ext cx="6858000" cy="885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i="1" lang="en-US" sz="3200" spc="-1" strike="noStrike">
                <a:solidFill>
                  <a:srgbClr val="000000"/>
                </a:solidFill>
                <a:latin typeface="Arial"/>
              </a:rPr>
              <a:t>Team with the most coral units wins!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Score Board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43" name=""/>
          <p:cNvGraphicFramePr/>
          <p:nvPr/>
        </p:nvGraphicFramePr>
        <p:xfrm>
          <a:off x="1252080" y="1579680"/>
          <a:ext cx="7954920" cy="2481480"/>
        </p:xfrm>
        <a:graphic>
          <a:graphicData uri="http://schemas.openxmlformats.org/drawingml/2006/table">
            <a:tbl>
              <a:tblPr/>
              <a:tblGrid>
                <a:gridCol w="1590840"/>
                <a:gridCol w="1590840"/>
                <a:gridCol w="1590840"/>
                <a:gridCol w="1590840"/>
                <a:gridCol w="1591920"/>
              </a:tblGrid>
              <a:tr h="836280">
                <a:tc>
                  <a:txBody>
                    <a:bodyPr lIns="36000" rIns="36000" tIns="36000" bIns="36000" anchor="t">
                      <a:noAutofit/>
                    </a:bodyPr>
                    <a:p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/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Team</a:t>
                      </a:r>
                      <a:endParaRPr b="0" lang="en-U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/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1850</a:t>
                      </a:r>
                      <a:endParaRPr b="0" lang="en-US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/>
                      <a:r>
                        <a:rPr b="1" lang="en-US" sz="2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Team</a:t>
                      </a:r>
                      <a:endParaRPr b="1" lang="en-US" sz="2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/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1900</a:t>
                      </a:r>
                      <a:endParaRPr b="1" lang="en-US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/>
                      <a:r>
                        <a:rPr b="1" lang="en-US" sz="21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Team</a:t>
                      </a:r>
                      <a:endParaRPr b="0" lang="en-US" sz="2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/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1970</a:t>
                      </a:r>
                      <a:endParaRPr b="0" lang="en-US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/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Team</a:t>
                      </a:r>
                      <a:endParaRPr b="0" lang="en-US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/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2024</a:t>
                      </a:r>
                      <a:endParaRPr b="0" lang="en-US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805320">
                <a:tc>
                  <a:txBody>
                    <a:bodyPr lIns="36000" rIns="36000" tIns="36000" bIns="36000" anchor="t">
                      <a:noAutofit/>
                    </a:bodyPr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Number of “coral units”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tIns="36000" bIns="36000" anchor="t">
                      <a:noAutofit/>
                    </a:bodyPr>
                    <a:p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tIns="36000" bIns="36000" anchor="t">
                      <a:noAutofit/>
                    </a:bodyPr>
                    <a:p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tIns="36000" bIns="36000" anchor="t">
                      <a:noAutofit/>
                    </a:bodyPr>
                    <a:p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tIns="36000" bIns="36000" anchor="t">
                      <a:noAutofit/>
                    </a:bodyPr>
                    <a:p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720360">
                <a:tc>
                  <a:txBody>
                    <a:bodyPr lIns="36000" rIns="36000" tIns="36000" bIns="36000" anchor="t">
                      <a:noAutofit/>
                    </a:bodyPr>
                    <a:p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Number of carbon dioxides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tIns="36000" bIns="36000" anchor="t">
                      <a:noAutofit/>
                    </a:bodyPr>
                    <a:p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tIns="36000" bIns="36000" anchor="t">
                      <a:noAutofit/>
                    </a:bodyPr>
                    <a:p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tIns="36000" bIns="36000" anchor="t">
                      <a:noAutofit/>
                    </a:bodyPr>
                    <a:p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6000" rIns="36000" tIns="36000" bIns="36000" anchor="t">
                      <a:noAutofit/>
                    </a:bodyPr>
                    <a:p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36000" marR="36000">
                    <a:lnL w="7200">
                      <a:solidFill>
                        <a:srgbClr val="000000"/>
                      </a:solidFill>
                      <a:prstDash val="solid"/>
                    </a:lnL>
                    <a:lnR w="7200">
                      <a:solidFill>
                        <a:srgbClr val="000000"/>
                      </a:solidFill>
                      <a:prstDash val="solid"/>
                    </a:lnR>
                    <a:lnT w="7200">
                      <a:solidFill>
                        <a:srgbClr val="000000"/>
                      </a:solidFill>
                      <a:prstDash val="solid"/>
                    </a:lnT>
                    <a:lnB w="7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44" name=""/>
          <p:cNvSpPr txBox="1"/>
          <p:nvPr/>
        </p:nvSpPr>
        <p:spPr>
          <a:xfrm>
            <a:off x="1778400" y="4713480"/>
            <a:ext cx="6949440" cy="534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i="1" lang="en-US" sz="2400" spc="-1" strike="noStrike">
                <a:solidFill>
                  <a:srgbClr val="000000"/>
                </a:solidFill>
                <a:latin typeface="Arial"/>
              </a:rPr>
              <a:t>Do you notice any “trends” (patterns with time)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5" name="" descr=""/>
          <p:cNvPicPr/>
          <p:nvPr/>
        </p:nvPicPr>
        <p:blipFill>
          <a:blip r:embed="rId1"/>
          <a:stretch/>
        </p:blipFill>
        <p:spPr>
          <a:xfrm>
            <a:off x="123840" y="3174840"/>
            <a:ext cx="912240" cy="987840"/>
          </a:xfrm>
          <a:prstGeom prst="rect">
            <a:avLst/>
          </a:prstGeom>
          <a:ln w="0">
            <a:noFill/>
          </a:ln>
        </p:spPr>
      </p:pic>
      <p:pic>
        <p:nvPicPr>
          <p:cNvPr id="246" name="" descr=""/>
          <p:cNvPicPr/>
          <p:nvPr/>
        </p:nvPicPr>
        <p:blipFill>
          <a:blip r:embed="rId2"/>
          <a:srcRect l="0" t="0" r="0" b="8198"/>
          <a:stretch/>
        </p:blipFill>
        <p:spPr>
          <a:xfrm>
            <a:off x="127440" y="2377440"/>
            <a:ext cx="884160" cy="775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" descr=""/>
          <p:cNvPicPr/>
          <p:nvPr/>
        </p:nvPicPr>
        <p:blipFill>
          <a:blip r:embed="rId1"/>
          <a:srcRect l="0" t="0" r="0" b="8198"/>
          <a:stretch/>
        </p:blipFill>
        <p:spPr>
          <a:xfrm>
            <a:off x="7952400" y="402840"/>
            <a:ext cx="2103120" cy="1844280"/>
          </a:xfrm>
          <a:prstGeom prst="rect">
            <a:avLst/>
          </a:prstGeom>
          <a:ln w="0">
            <a:noFill/>
          </a:ln>
        </p:spPr>
      </p:pic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0" y="91440"/>
            <a:ext cx="758952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Just like in the real ocean!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/>
          </p:nvPr>
        </p:nvSpPr>
        <p:spPr>
          <a:xfrm>
            <a:off x="360000" y="1398600"/>
            <a:ext cx="9071640" cy="4068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</a:rPr>
              <a:t>Past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ocean (e.g., 1850):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less </a:t>
            </a:r>
            <a:r>
              <a:rPr b="1" lang="en-US" sz="3200" spc="-1" strike="noStrike">
                <a:solidFill>
                  <a:srgbClr val="c9211e"/>
                </a:solidFill>
                <a:latin typeface="Arial"/>
              </a:rPr>
              <a:t>CO</a:t>
            </a:r>
            <a:r>
              <a:rPr b="1" lang="en-US" sz="3200" spc="-1" strike="noStrike" baseline="-8000">
                <a:solidFill>
                  <a:srgbClr val="c9211e"/>
                </a:solidFill>
                <a:latin typeface="Arial"/>
              </a:rPr>
              <a:t>2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but </a:t>
            </a:r>
            <a:r>
              <a:rPr b="0" i="1" lang="en-US" sz="3200" spc="-1" strike="noStrike">
                <a:solidFill>
                  <a:srgbClr val="000000"/>
                </a:solidFill>
                <a:latin typeface="Arial"/>
              </a:rPr>
              <a:t>more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3200" spc="-1" strike="noStrike">
                <a:solidFill>
                  <a:srgbClr val="0304a2"/>
                </a:solidFill>
                <a:latin typeface="Arial"/>
              </a:rPr>
              <a:t>carbonate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= more coral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</a:rPr>
              <a:t>Today’s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ocean: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more </a:t>
            </a:r>
            <a:r>
              <a:rPr b="1" lang="en-US" sz="3200" spc="-1" strike="noStrike">
                <a:solidFill>
                  <a:srgbClr val="c9211e"/>
                </a:solidFill>
                <a:latin typeface="Arial"/>
              </a:rPr>
              <a:t>CO</a:t>
            </a:r>
            <a:r>
              <a:rPr b="1" lang="en-US" sz="3200" spc="-1" strike="noStrike" baseline="-8000">
                <a:solidFill>
                  <a:srgbClr val="c9211e"/>
                </a:solidFill>
                <a:latin typeface="Arial"/>
              </a:rPr>
              <a:t>2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but </a:t>
            </a:r>
            <a:r>
              <a:rPr b="0" i="1" lang="en-US" sz="3200" spc="-1" strike="noStrike">
                <a:solidFill>
                  <a:srgbClr val="000000"/>
                </a:solidFill>
                <a:latin typeface="Arial"/>
              </a:rPr>
              <a:t>less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3200" spc="-1" strike="noStrike">
                <a:solidFill>
                  <a:srgbClr val="0304a2"/>
                </a:solidFill>
                <a:latin typeface="Arial"/>
              </a:rPr>
              <a:t>carbonate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= less coral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432000" indent="0" algn="ctr">
              <a:spcBef>
                <a:spcPts val="1417"/>
              </a:spcBef>
              <a:buNone/>
            </a:pPr>
            <a:r>
              <a:rPr b="0" i="1" lang="en-US" sz="3200" spc="-1" strike="noStrike">
                <a:solidFill>
                  <a:srgbClr val="000000"/>
                </a:solidFill>
                <a:latin typeface="Arial"/>
              </a:rPr>
              <a:t>The game was rigged!</a:t>
            </a: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0" name="" descr=""/>
          <p:cNvPicPr/>
          <p:nvPr/>
        </p:nvPicPr>
        <p:blipFill>
          <a:blip r:embed="rId2"/>
          <a:srcRect l="0" t="0" r="0" b="8198"/>
          <a:stretch/>
        </p:blipFill>
        <p:spPr>
          <a:xfrm>
            <a:off x="8622000" y="3454920"/>
            <a:ext cx="910080" cy="798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-36000" y="149040"/>
            <a:ext cx="10080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More </a:t>
            </a:r>
            <a:r>
              <a:rPr b="0" i="1" lang="en-US" sz="4400" spc="-1" strike="noStrike">
                <a:solidFill>
                  <a:srgbClr val="000000"/>
                </a:solidFill>
                <a:latin typeface="Arial"/>
              </a:rPr>
              <a:t>acidic</a:t>
            </a: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 mean less carbonate and </a:t>
            </a:r>
            <a:r>
              <a:rPr b="0" i="1" lang="en-US" sz="4400" spc="-1" strike="noStrike">
                <a:solidFill>
                  <a:srgbClr val="000000"/>
                </a:solidFill>
                <a:latin typeface="Arial"/>
              </a:rPr>
              <a:t>fewer building blocks</a:t>
            </a: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 for shell-builders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"/>
          <p:cNvSpPr txBox="1"/>
          <p:nvPr/>
        </p:nvSpPr>
        <p:spPr>
          <a:xfrm>
            <a:off x="372240" y="3849120"/>
            <a:ext cx="2194560" cy="770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Calcium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(Ca)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"/>
          <p:cNvSpPr txBox="1"/>
          <p:nvPr/>
        </p:nvSpPr>
        <p:spPr>
          <a:xfrm>
            <a:off x="3504240" y="3813480"/>
            <a:ext cx="2194560" cy="770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Carbonate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(CO</a:t>
            </a:r>
            <a:r>
              <a:rPr b="0" lang="en-US" sz="2400" spc="-1" strike="noStrike" baseline="-8000">
                <a:solidFill>
                  <a:srgbClr val="000000"/>
                </a:solidFill>
                <a:latin typeface="Arial"/>
              </a:rPr>
              <a:t>3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"/>
          <p:cNvSpPr txBox="1"/>
          <p:nvPr/>
        </p:nvSpPr>
        <p:spPr>
          <a:xfrm>
            <a:off x="2580480" y="2380320"/>
            <a:ext cx="548640" cy="799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5000" spc="-1" strike="noStrike">
                <a:solidFill>
                  <a:srgbClr val="000000"/>
                </a:solidFill>
                <a:latin typeface="Arial"/>
              </a:rPr>
              <a:t>+</a:t>
            </a:r>
            <a:endParaRPr b="0" lang="en-US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"/>
          <p:cNvSpPr/>
          <p:nvPr/>
        </p:nvSpPr>
        <p:spPr>
          <a:xfrm>
            <a:off x="765360" y="2061360"/>
            <a:ext cx="1463040" cy="1463040"/>
          </a:xfrm>
          <a:prstGeom prst="ellipse">
            <a:avLst/>
          </a:prstGeom>
          <a:solidFill>
            <a:srgbClr val="eeeeee"/>
          </a:solidFill>
          <a:ln w="3672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8360" rIns="108360" tIns="63360" bIns="6336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"/>
          <p:cNvSpPr txBox="1"/>
          <p:nvPr/>
        </p:nvSpPr>
        <p:spPr>
          <a:xfrm>
            <a:off x="5892480" y="2380320"/>
            <a:ext cx="548640" cy="799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5000" spc="-1" strike="noStrike">
                <a:solidFill>
                  <a:srgbClr val="000000"/>
                </a:solidFill>
                <a:latin typeface="Arial"/>
              </a:rPr>
              <a:t>=</a:t>
            </a:r>
            <a:endParaRPr b="0" lang="en-US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"/>
          <p:cNvSpPr/>
          <p:nvPr/>
        </p:nvSpPr>
        <p:spPr>
          <a:xfrm>
            <a:off x="7200720" y="2179080"/>
            <a:ext cx="1463040" cy="1463040"/>
          </a:xfrm>
          <a:prstGeom prst="ellipse">
            <a:avLst/>
          </a:prstGeom>
          <a:solidFill>
            <a:srgbClr val="eeeeee"/>
          </a:solidFill>
          <a:ln w="3672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8360" rIns="108360" tIns="63360" bIns="6336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"/>
          <p:cNvSpPr txBox="1"/>
          <p:nvPr/>
        </p:nvSpPr>
        <p:spPr>
          <a:xfrm>
            <a:off x="7140240" y="3850200"/>
            <a:ext cx="2194560" cy="1109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Calcium Carbonate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(CaCO</a:t>
            </a:r>
            <a:r>
              <a:rPr b="0" lang="en-US" sz="2400" spc="-1" strike="noStrike" baseline="-8000">
                <a:solidFill>
                  <a:srgbClr val="000000"/>
                </a:solidFill>
                <a:latin typeface="Arial"/>
              </a:rPr>
              <a:t>3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Arrow: Right 17_ 6"/>
          <p:cNvSpPr/>
          <p:nvPr/>
        </p:nvSpPr>
        <p:spPr>
          <a:xfrm rot="5400000">
            <a:off x="3112560" y="2508840"/>
            <a:ext cx="733320" cy="38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860d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Arrow: Right 17_ 7"/>
          <p:cNvSpPr/>
          <p:nvPr/>
        </p:nvSpPr>
        <p:spPr>
          <a:xfrm rot="5400000">
            <a:off x="6460560" y="2508840"/>
            <a:ext cx="733320" cy="38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860d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"/>
          <p:cNvSpPr/>
          <p:nvPr/>
        </p:nvSpPr>
        <p:spPr>
          <a:xfrm>
            <a:off x="3825360" y="2061360"/>
            <a:ext cx="1463040" cy="1463040"/>
          </a:xfrm>
          <a:prstGeom prst="ellipse">
            <a:avLst/>
          </a:prstGeom>
          <a:solidFill>
            <a:srgbClr val="0304a2"/>
          </a:solidFill>
          <a:ln w="3672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8360" rIns="108360" tIns="63360" bIns="6336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2" name=""/>
          <p:cNvSpPr/>
          <p:nvPr/>
        </p:nvSpPr>
        <p:spPr>
          <a:xfrm>
            <a:off x="7893360" y="1485360"/>
            <a:ext cx="1463040" cy="1463040"/>
          </a:xfrm>
          <a:prstGeom prst="ellipse">
            <a:avLst/>
          </a:prstGeom>
          <a:solidFill>
            <a:srgbClr val="0304a2"/>
          </a:solidFill>
          <a:ln w="3672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8360" rIns="108360" tIns="63360" bIns="6336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" name=""/>
          <p:cNvGraphicFramePr/>
          <p:nvPr/>
        </p:nvGraphicFramePr>
        <p:xfrm>
          <a:off x="278280" y="544320"/>
          <a:ext cx="4474440" cy="4356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264" name=""/>
          <p:cNvGraphicFramePr/>
          <p:nvPr/>
        </p:nvGraphicFramePr>
        <p:xfrm>
          <a:off x="5030280" y="544320"/>
          <a:ext cx="4474440" cy="4356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1224000" y="17280"/>
            <a:ext cx="758952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Time to plot your results!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"/>
          <p:cNvSpPr txBox="1"/>
          <p:nvPr/>
        </p:nvSpPr>
        <p:spPr>
          <a:xfrm>
            <a:off x="1462320" y="4774320"/>
            <a:ext cx="7864560" cy="71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i="1" lang="en-US" sz="2200" spc="-1" strike="noStrike">
                <a:solidFill>
                  <a:srgbClr val="000000"/>
                </a:solidFill>
                <a:latin typeface="Arial"/>
              </a:rPr>
              <a:t>What patterns (“trends”) do you notice? 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0" i="1" lang="en-US" sz="2200" spc="-1" strike="noStrike">
                <a:solidFill>
                  <a:srgbClr val="000000"/>
                </a:solidFill>
                <a:latin typeface="Arial"/>
              </a:rPr>
              <a:t>What do you predict will happen in the year 2050? Why?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" descr=""/>
          <p:cNvPicPr/>
          <p:nvPr/>
        </p:nvPicPr>
        <p:blipFill>
          <a:blip r:embed="rId1"/>
          <a:srcRect l="0" t="3931" r="0" b="4139"/>
          <a:stretch/>
        </p:blipFill>
        <p:spPr>
          <a:xfrm>
            <a:off x="1255680" y="182880"/>
            <a:ext cx="7559640" cy="5211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" descr=""/>
          <p:cNvPicPr/>
          <p:nvPr/>
        </p:nvPicPr>
        <p:blipFill>
          <a:blip r:embed="rId1"/>
          <a:stretch/>
        </p:blipFill>
        <p:spPr>
          <a:xfrm>
            <a:off x="781200" y="-28080"/>
            <a:ext cx="8541720" cy="5698080"/>
          </a:xfrm>
          <a:prstGeom prst="rect">
            <a:avLst/>
          </a:prstGeom>
          <a:ln w="0">
            <a:noFill/>
          </a:ln>
        </p:spPr>
      </p:pic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540000" y="46080"/>
            <a:ext cx="9071640" cy="77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800" spc="-1" strike="noStrike">
                <a:solidFill>
                  <a:srgbClr val="ffffff"/>
                </a:solidFill>
                <a:latin typeface="Arial"/>
              </a:rPr>
              <a:t>Why should we care?</a:t>
            </a: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" descr=""/>
          <p:cNvPicPr/>
          <p:nvPr/>
        </p:nvPicPr>
        <p:blipFill>
          <a:blip r:embed="rId1"/>
          <a:stretch/>
        </p:blipFill>
        <p:spPr>
          <a:xfrm>
            <a:off x="781200" y="-28080"/>
            <a:ext cx="8541720" cy="5698080"/>
          </a:xfrm>
          <a:prstGeom prst="rect">
            <a:avLst/>
          </a:prstGeom>
          <a:ln w="0">
            <a:noFill/>
          </a:ln>
        </p:spPr>
      </p:pic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540360" y="46080"/>
            <a:ext cx="9071640" cy="77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i="1" lang="en-US" sz="3600" spc="-1" strike="noStrike">
                <a:solidFill>
                  <a:srgbClr val="ffffff"/>
                </a:solidFill>
                <a:latin typeface="Arial"/>
              </a:rPr>
              <a:t>What can we do about it?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" descr=""/>
          <p:cNvPicPr/>
          <p:nvPr/>
        </p:nvPicPr>
        <p:blipFill>
          <a:blip r:embed="rId1"/>
          <a:stretch/>
        </p:blipFill>
        <p:spPr>
          <a:xfrm>
            <a:off x="781200" y="-28080"/>
            <a:ext cx="8541720" cy="5698080"/>
          </a:xfrm>
          <a:prstGeom prst="rect">
            <a:avLst/>
          </a:prstGeom>
          <a:ln w="0">
            <a:noFill/>
          </a:ln>
        </p:spPr>
      </p:pic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540360" y="46080"/>
            <a:ext cx="9071640" cy="77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i="1" lang="en-US" sz="3600" spc="-1" strike="noStrike">
                <a:solidFill>
                  <a:srgbClr val="ffffff"/>
                </a:solidFill>
                <a:latin typeface="Arial"/>
              </a:rPr>
              <a:t>What can we do about it?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title"/>
          </p:nvPr>
        </p:nvSpPr>
        <p:spPr>
          <a:xfrm>
            <a:off x="7104240" y="802080"/>
            <a:ext cx="2040120" cy="77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</a:rPr>
              <a:t>New technologies...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 type="title"/>
          </p:nvPr>
        </p:nvSpPr>
        <p:spPr>
          <a:xfrm>
            <a:off x="804600" y="802080"/>
            <a:ext cx="2040120" cy="77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</a:rPr>
              <a:t>Plant more trees?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0" y="2803680"/>
            <a:ext cx="4389120" cy="2938320"/>
          </a:xfrm>
          <a:prstGeom prst="rect">
            <a:avLst/>
          </a:prstGeom>
          <a:ln w="0">
            <a:noFill/>
          </a:ln>
        </p:spPr>
      </p:pic>
      <p:pic>
        <p:nvPicPr>
          <p:cNvPr id="89" name="" descr=""/>
          <p:cNvPicPr/>
          <p:nvPr/>
        </p:nvPicPr>
        <p:blipFill>
          <a:blip r:embed="rId2"/>
          <a:srcRect l="0" t="3354" r="0" b="0"/>
          <a:stretch/>
        </p:blipFill>
        <p:spPr>
          <a:xfrm>
            <a:off x="5303520" y="0"/>
            <a:ext cx="4802760" cy="3298320"/>
          </a:xfrm>
          <a:prstGeom prst="rect">
            <a:avLst/>
          </a:prstGeom>
          <a:ln w="0">
            <a:noFill/>
          </a:ln>
        </p:spPr>
      </p:pic>
      <p:pic>
        <p:nvPicPr>
          <p:cNvPr id="90" name="" descr=""/>
          <p:cNvPicPr/>
          <p:nvPr/>
        </p:nvPicPr>
        <p:blipFill>
          <a:blip r:embed="rId3"/>
          <a:srcRect l="0" t="0" r="0" b="9494"/>
          <a:stretch/>
        </p:blipFill>
        <p:spPr>
          <a:xfrm>
            <a:off x="0" y="0"/>
            <a:ext cx="5303520" cy="3200040"/>
          </a:xfrm>
          <a:prstGeom prst="rect">
            <a:avLst/>
          </a:prstGeom>
          <a:ln w="0">
            <a:noFill/>
          </a:ln>
        </p:spPr>
      </p:pic>
      <p:pic>
        <p:nvPicPr>
          <p:cNvPr id="91" name="" descr=""/>
          <p:cNvPicPr/>
          <p:nvPr/>
        </p:nvPicPr>
        <p:blipFill>
          <a:blip r:embed="rId4"/>
          <a:srcRect l="0" t="0" r="0" b="23767"/>
          <a:stretch/>
        </p:blipFill>
        <p:spPr>
          <a:xfrm flipH="1">
            <a:off x="3605040" y="2440080"/>
            <a:ext cx="6492240" cy="3298680"/>
          </a:xfrm>
          <a:prstGeom prst="rect">
            <a:avLst/>
          </a:prstGeom>
          <a:ln w="0">
            <a:noFill/>
          </a:ln>
        </p:spPr>
      </p:pic>
      <p:pic>
        <p:nvPicPr>
          <p:cNvPr id="92" name="" descr=""/>
          <p:cNvPicPr/>
          <p:nvPr/>
        </p:nvPicPr>
        <p:blipFill>
          <a:blip r:embed="rId5"/>
          <a:stretch/>
        </p:blipFill>
        <p:spPr>
          <a:xfrm>
            <a:off x="3339360" y="441360"/>
            <a:ext cx="2962080" cy="2771280"/>
          </a:xfrm>
          <a:prstGeom prst="rect">
            <a:avLst/>
          </a:prstGeom>
          <a:ln w="0">
            <a:noFill/>
          </a:ln>
        </p:spPr>
      </p:pic>
      <p:sp>
        <p:nvSpPr>
          <p:cNvPr id="93" name=""/>
          <p:cNvSpPr txBox="1"/>
          <p:nvPr/>
        </p:nvSpPr>
        <p:spPr>
          <a:xfrm>
            <a:off x="3339360" y="190080"/>
            <a:ext cx="2962080" cy="1179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500" spc="-1" strike="noStrike">
                <a:solidFill>
                  <a:srgbClr val="ffffff"/>
                </a:solidFill>
                <a:latin typeface="Times New Roman"/>
              </a:rPr>
              <a:t>0.002 mm = about 100 times smaller than a grain of sand!</a:t>
            </a:r>
            <a:endParaRPr b="0" lang="en-US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" name="" descr=""/>
          <p:cNvPicPr/>
          <p:nvPr/>
        </p:nvPicPr>
        <p:blipFill>
          <a:blip r:embed="rId6"/>
          <a:stretch/>
        </p:blipFill>
        <p:spPr>
          <a:xfrm>
            <a:off x="2204280" y="4014000"/>
            <a:ext cx="2312280" cy="1734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" descr=""/>
          <p:cNvPicPr/>
          <p:nvPr/>
        </p:nvPicPr>
        <p:blipFill>
          <a:blip r:embed="rId1"/>
          <a:stretch/>
        </p:blipFill>
        <p:spPr>
          <a:xfrm>
            <a:off x="781200" y="-28080"/>
            <a:ext cx="8541720" cy="5698080"/>
          </a:xfrm>
          <a:prstGeom prst="rect">
            <a:avLst/>
          </a:prstGeom>
          <a:ln w="0">
            <a:noFill/>
          </a:ln>
        </p:spPr>
      </p:pic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540360" y="46080"/>
            <a:ext cx="9071640" cy="77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i="1" lang="en-US" sz="3600" spc="-1" strike="noStrike">
                <a:solidFill>
                  <a:srgbClr val="ffffff"/>
                </a:solidFill>
                <a:latin typeface="Arial"/>
              </a:rPr>
              <a:t>What can we do about it?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title"/>
          </p:nvPr>
        </p:nvSpPr>
        <p:spPr>
          <a:xfrm>
            <a:off x="7104240" y="802080"/>
            <a:ext cx="2040120" cy="77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</a:rPr>
              <a:t>New technologies...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title"/>
          </p:nvPr>
        </p:nvSpPr>
        <p:spPr>
          <a:xfrm>
            <a:off x="804600" y="802080"/>
            <a:ext cx="2040120" cy="77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</a:rPr>
              <a:t>Plant more trees?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 type="title"/>
          </p:nvPr>
        </p:nvSpPr>
        <p:spPr>
          <a:xfrm>
            <a:off x="1407600" y="4006800"/>
            <a:ext cx="7315200" cy="111672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en-US" sz="3200" spc="-1" strike="noStrike">
                <a:solidFill>
                  <a:srgbClr val="ffffff"/>
                </a:solidFill>
                <a:latin typeface="Arial"/>
              </a:rPr>
              <a:t>Even better: put less carbon dioxide into the air in the first place!</a:t>
            </a:r>
            <a:endParaRPr b="0" lang="en-US" sz="32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1120" y="58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How can you help save energy?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2" name="" descr=""/>
          <p:cNvPicPr/>
          <p:nvPr/>
        </p:nvPicPr>
        <p:blipFill>
          <a:blip r:embed="rId1"/>
          <a:stretch/>
        </p:blipFill>
        <p:spPr>
          <a:xfrm>
            <a:off x="2722320" y="1936800"/>
            <a:ext cx="4686120" cy="33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-36000" y="46080"/>
            <a:ext cx="78998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The ocean needs you!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/>
          </p:nvPr>
        </p:nvSpPr>
        <p:spPr>
          <a:xfrm>
            <a:off x="457200" y="1110600"/>
            <a:ext cx="4937760" cy="4343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91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Bright young minds with fresh ideas for climate solutions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Biologists, engineers, oceanographers, climate scientists, chemists etc.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Take math, science, technology, computers/coding, geography in high school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5" name="" descr=""/>
          <p:cNvPicPr/>
          <p:nvPr/>
        </p:nvPicPr>
        <p:blipFill>
          <a:blip r:embed="rId1"/>
          <a:stretch/>
        </p:blipFill>
        <p:spPr>
          <a:xfrm>
            <a:off x="6675120" y="3666960"/>
            <a:ext cx="3399120" cy="2008800"/>
          </a:xfrm>
          <a:prstGeom prst="rect">
            <a:avLst/>
          </a:prstGeom>
          <a:ln w="0">
            <a:noFill/>
          </a:ln>
        </p:spPr>
      </p:pic>
      <p:pic>
        <p:nvPicPr>
          <p:cNvPr id="286" name="" descr=""/>
          <p:cNvPicPr/>
          <p:nvPr/>
        </p:nvPicPr>
        <p:blipFill>
          <a:blip r:embed="rId2"/>
          <a:stretch/>
        </p:blipFill>
        <p:spPr>
          <a:xfrm>
            <a:off x="5852160" y="1269360"/>
            <a:ext cx="4255200" cy="2754000"/>
          </a:xfrm>
          <a:prstGeom prst="rect">
            <a:avLst/>
          </a:prstGeom>
          <a:ln w="0">
            <a:noFill/>
          </a:ln>
        </p:spPr>
      </p:pic>
      <p:pic>
        <p:nvPicPr>
          <p:cNvPr id="287" name="" descr=""/>
          <p:cNvPicPr/>
          <p:nvPr/>
        </p:nvPicPr>
        <p:blipFill>
          <a:blip r:embed="rId3"/>
          <a:stretch/>
        </p:blipFill>
        <p:spPr>
          <a:xfrm>
            <a:off x="7406640" y="-21600"/>
            <a:ext cx="2716560" cy="2039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0" y="-38160"/>
            <a:ext cx="7706880" cy="5780160"/>
          </a:xfrm>
          <a:prstGeom prst="rect">
            <a:avLst/>
          </a:prstGeom>
          <a:ln w="0">
            <a:noFill/>
          </a:ln>
        </p:spPr>
      </p:pic>
      <p:pic>
        <p:nvPicPr>
          <p:cNvPr id="96" name="" descr=""/>
          <p:cNvPicPr/>
          <p:nvPr/>
        </p:nvPicPr>
        <p:blipFill>
          <a:blip r:embed="rId2"/>
          <a:stretch/>
        </p:blipFill>
        <p:spPr>
          <a:xfrm>
            <a:off x="7132320" y="0"/>
            <a:ext cx="2962080" cy="2771280"/>
          </a:xfrm>
          <a:prstGeom prst="rect">
            <a:avLst/>
          </a:prstGeom>
          <a:ln w="0">
            <a:noFill/>
          </a:ln>
        </p:spPr>
      </p:pic>
      <p:sp>
        <p:nvSpPr>
          <p:cNvPr id="97" name=""/>
          <p:cNvSpPr txBox="1"/>
          <p:nvPr/>
        </p:nvSpPr>
        <p:spPr>
          <a:xfrm>
            <a:off x="7716960" y="2965680"/>
            <a:ext cx="2377440" cy="314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Demopolis, AL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Chalk cliffs made from fossil shells.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Under the sea during the time of the dinosaurs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-364320" y="108000"/>
            <a:ext cx="8032320" cy="73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en-US" sz="4400" spc="-1" strike="noStrike">
                <a:solidFill>
                  <a:srgbClr val="ffffff"/>
                </a:solidFill>
                <a:latin typeface="Arial"/>
              </a:rPr>
              <a:t>Fun Fact!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-36000" y="5040"/>
            <a:ext cx="10080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How do you build a shell?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"/>
          <p:cNvSpPr txBox="1"/>
          <p:nvPr/>
        </p:nvSpPr>
        <p:spPr>
          <a:xfrm>
            <a:off x="372240" y="3669120"/>
            <a:ext cx="2194560" cy="770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Calcium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(Ca)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"/>
          <p:cNvSpPr txBox="1"/>
          <p:nvPr/>
        </p:nvSpPr>
        <p:spPr>
          <a:xfrm>
            <a:off x="3504240" y="3633480"/>
            <a:ext cx="2194560" cy="770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Carbonate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(CO</a:t>
            </a:r>
            <a:r>
              <a:rPr b="0" lang="en-US" sz="2400" spc="-1" strike="noStrike" baseline="-8000">
                <a:solidFill>
                  <a:srgbClr val="000000"/>
                </a:solidFill>
                <a:latin typeface="Arial"/>
              </a:rPr>
              <a:t>3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"/>
          <p:cNvSpPr txBox="1"/>
          <p:nvPr/>
        </p:nvSpPr>
        <p:spPr>
          <a:xfrm>
            <a:off x="2724480" y="2200320"/>
            <a:ext cx="548640" cy="799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5000" spc="-1" strike="noStrike">
                <a:solidFill>
                  <a:srgbClr val="000000"/>
                </a:solidFill>
                <a:latin typeface="Arial"/>
              </a:rPr>
              <a:t>+</a:t>
            </a:r>
            <a:endParaRPr b="0" lang="en-US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"/>
          <p:cNvSpPr/>
          <p:nvPr/>
        </p:nvSpPr>
        <p:spPr>
          <a:xfrm>
            <a:off x="765360" y="1881360"/>
            <a:ext cx="1463040" cy="1463040"/>
          </a:xfrm>
          <a:prstGeom prst="ellipse">
            <a:avLst/>
          </a:prstGeom>
          <a:solidFill>
            <a:srgbClr val="eeeeee"/>
          </a:solidFill>
          <a:ln w="3672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8360" rIns="108360" tIns="63360" bIns="6336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"/>
          <p:cNvSpPr txBox="1"/>
          <p:nvPr/>
        </p:nvSpPr>
        <p:spPr>
          <a:xfrm>
            <a:off x="5892480" y="2200320"/>
            <a:ext cx="548640" cy="799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5000" spc="-1" strike="noStrike">
                <a:solidFill>
                  <a:srgbClr val="000000"/>
                </a:solidFill>
                <a:latin typeface="Arial"/>
              </a:rPr>
              <a:t>=</a:t>
            </a:r>
            <a:endParaRPr b="0" lang="en-US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"/>
          <p:cNvSpPr/>
          <p:nvPr/>
        </p:nvSpPr>
        <p:spPr>
          <a:xfrm>
            <a:off x="7200720" y="1999080"/>
            <a:ext cx="1463040" cy="1463040"/>
          </a:xfrm>
          <a:prstGeom prst="ellipse">
            <a:avLst/>
          </a:prstGeom>
          <a:solidFill>
            <a:srgbClr val="eeeeee"/>
          </a:solidFill>
          <a:ln w="3672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8360" rIns="108360" tIns="63360" bIns="6336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"/>
          <p:cNvSpPr txBox="1"/>
          <p:nvPr/>
        </p:nvSpPr>
        <p:spPr>
          <a:xfrm>
            <a:off x="7140240" y="3670200"/>
            <a:ext cx="2194560" cy="1449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Calcium Carbonate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(CaCO</a:t>
            </a:r>
            <a:r>
              <a:rPr b="0" lang="en-US" sz="2400" spc="-1" strike="noStrike" baseline="-8000">
                <a:solidFill>
                  <a:srgbClr val="000000"/>
                </a:solidFill>
                <a:latin typeface="Arial"/>
              </a:rPr>
              <a:t>3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"/>
          <p:cNvSpPr/>
          <p:nvPr/>
        </p:nvSpPr>
        <p:spPr>
          <a:xfrm>
            <a:off x="3825360" y="1881360"/>
            <a:ext cx="1463040" cy="1463040"/>
          </a:xfrm>
          <a:prstGeom prst="ellipse">
            <a:avLst/>
          </a:prstGeom>
          <a:solidFill>
            <a:srgbClr val="0304a2"/>
          </a:solidFill>
          <a:ln w="3672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8360" rIns="108360" tIns="63360" bIns="6336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8" name=""/>
          <p:cNvSpPr/>
          <p:nvPr/>
        </p:nvSpPr>
        <p:spPr>
          <a:xfrm>
            <a:off x="7893360" y="1305360"/>
            <a:ext cx="1463040" cy="1463040"/>
          </a:xfrm>
          <a:prstGeom prst="ellipse">
            <a:avLst/>
          </a:prstGeom>
          <a:solidFill>
            <a:srgbClr val="0304a2"/>
          </a:solidFill>
          <a:ln w="3672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8360" rIns="108360" tIns="63360" bIns="6336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-36000" y="5040"/>
            <a:ext cx="10080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How do you build a shell?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"/>
          <p:cNvSpPr txBox="1"/>
          <p:nvPr/>
        </p:nvSpPr>
        <p:spPr>
          <a:xfrm>
            <a:off x="372240" y="3669120"/>
            <a:ext cx="2194560" cy="770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Calcium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(Ca)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"/>
          <p:cNvSpPr txBox="1"/>
          <p:nvPr/>
        </p:nvSpPr>
        <p:spPr>
          <a:xfrm>
            <a:off x="3504240" y="3633480"/>
            <a:ext cx="2194560" cy="770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Carbonate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(CO</a:t>
            </a:r>
            <a:r>
              <a:rPr b="0" lang="en-US" sz="2400" spc="-1" strike="noStrike" baseline="-8000">
                <a:solidFill>
                  <a:srgbClr val="000000"/>
                </a:solidFill>
                <a:latin typeface="Arial"/>
              </a:rPr>
              <a:t>3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"/>
          <p:cNvSpPr txBox="1"/>
          <p:nvPr/>
        </p:nvSpPr>
        <p:spPr>
          <a:xfrm>
            <a:off x="2724480" y="2200320"/>
            <a:ext cx="548640" cy="799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5000" spc="-1" strike="noStrike">
                <a:solidFill>
                  <a:srgbClr val="000000"/>
                </a:solidFill>
                <a:latin typeface="Arial"/>
              </a:rPr>
              <a:t>+</a:t>
            </a:r>
            <a:endParaRPr b="0" lang="en-US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"/>
          <p:cNvSpPr/>
          <p:nvPr/>
        </p:nvSpPr>
        <p:spPr>
          <a:xfrm>
            <a:off x="765360" y="1881360"/>
            <a:ext cx="1463040" cy="1463040"/>
          </a:xfrm>
          <a:prstGeom prst="ellipse">
            <a:avLst/>
          </a:prstGeom>
          <a:solidFill>
            <a:srgbClr val="eeeeee"/>
          </a:solidFill>
          <a:ln w="3672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8360" rIns="108360" tIns="63360" bIns="6336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"/>
          <p:cNvSpPr txBox="1"/>
          <p:nvPr/>
        </p:nvSpPr>
        <p:spPr>
          <a:xfrm>
            <a:off x="5892480" y="2200320"/>
            <a:ext cx="548640" cy="799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5000" spc="-1" strike="noStrike">
                <a:solidFill>
                  <a:srgbClr val="000000"/>
                </a:solidFill>
                <a:latin typeface="Arial"/>
              </a:rPr>
              <a:t>=</a:t>
            </a:r>
            <a:endParaRPr b="0" lang="en-US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"/>
          <p:cNvSpPr/>
          <p:nvPr/>
        </p:nvSpPr>
        <p:spPr>
          <a:xfrm>
            <a:off x="7200720" y="1999080"/>
            <a:ext cx="1463040" cy="1463040"/>
          </a:xfrm>
          <a:prstGeom prst="ellipse">
            <a:avLst/>
          </a:prstGeom>
          <a:solidFill>
            <a:srgbClr val="eeeeee"/>
          </a:solidFill>
          <a:ln w="3672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8360" rIns="108360" tIns="63360" bIns="6336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"/>
          <p:cNvSpPr txBox="1"/>
          <p:nvPr/>
        </p:nvSpPr>
        <p:spPr>
          <a:xfrm>
            <a:off x="7140240" y="3670200"/>
            <a:ext cx="2194560" cy="1109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Calcium Carbonate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(CaCO</a:t>
            </a:r>
            <a:r>
              <a:rPr b="0" lang="en-US" sz="2400" spc="-1" strike="noStrike" baseline="-8000">
                <a:solidFill>
                  <a:srgbClr val="000000"/>
                </a:solidFill>
                <a:latin typeface="Arial"/>
              </a:rPr>
              <a:t>3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"/>
          <p:cNvSpPr/>
          <p:nvPr/>
        </p:nvSpPr>
        <p:spPr>
          <a:xfrm>
            <a:off x="3825360" y="1881360"/>
            <a:ext cx="1463040" cy="1463040"/>
          </a:xfrm>
          <a:prstGeom prst="ellipse">
            <a:avLst/>
          </a:prstGeom>
          <a:solidFill>
            <a:srgbClr val="0304a2"/>
          </a:solidFill>
          <a:ln w="3672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8360" rIns="108360" tIns="63360" bIns="6336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8" name=""/>
          <p:cNvSpPr/>
          <p:nvPr/>
        </p:nvSpPr>
        <p:spPr>
          <a:xfrm>
            <a:off x="7893360" y="1305360"/>
            <a:ext cx="1463040" cy="1463040"/>
          </a:xfrm>
          <a:prstGeom prst="ellipse">
            <a:avLst/>
          </a:prstGeom>
          <a:solidFill>
            <a:srgbClr val="0304a2"/>
          </a:solidFill>
          <a:ln w="3672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08360" rIns="108360" tIns="63360" bIns="6336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title"/>
          </p:nvPr>
        </p:nvSpPr>
        <p:spPr>
          <a:xfrm>
            <a:off x="-36000" y="4846320"/>
            <a:ext cx="10080000" cy="73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i="1" lang="en-US" sz="3200" spc="-1" strike="noStrike">
                <a:solidFill>
                  <a:srgbClr val="000000"/>
                </a:solidFill>
                <a:latin typeface="Arial"/>
              </a:rPr>
              <a:t>How much there is of this one changes with “acidity”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"/>
          <p:cNvSpPr/>
          <p:nvPr/>
        </p:nvSpPr>
        <p:spPr>
          <a:xfrm>
            <a:off x="3383280" y="1355040"/>
            <a:ext cx="2286000" cy="3200400"/>
          </a:xfrm>
          <a:prstGeom prst="rect">
            <a:avLst/>
          </a:prstGeom>
          <a:noFill/>
          <a:ln w="54720">
            <a:solidFill>
              <a:srgbClr val="ff860d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17360" rIns="117360" tIns="72360" bIns="7236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" descr=""/>
          <p:cNvPicPr/>
          <p:nvPr/>
        </p:nvPicPr>
        <p:blipFill>
          <a:blip r:embed="rId1"/>
          <a:srcRect l="0" t="8137" r="0" b="12835"/>
          <a:stretch/>
        </p:blipFill>
        <p:spPr>
          <a:xfrm>
            <a:off x="4072680" y="709200"/>
            <a:ext cx="5669640" cy="4480200"/>
          </a:xfrm>
          <a:prstGeom prst="rect">
            <a:avLst/>
          </a:prstGeom>
          <a:ln w="0">
            <a:noFill/>
          </a:ln>
        </p:spPr>
      </p:pic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504000" y="218160"/>
            <a:ext cx="3820680" cy="238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Have you ever taken a bite of a lemon??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0" y="36000"/>
            <a:ext cx="10080000" cy="73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We measure acidity using the </a:t>
            </a: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pH scale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"/>
          <p:cNvSpPr txBox="1"/>
          <p:nvPr/>
        </p:nvSpPr>
        <p:spPr>
          <a:xfrm>
            <a:off x="7863840" y="5394960"/>
            <a:ext cx="2180160" cy="21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900" spc="-1" strike="noStrike">
                <a:solidFill>
                  <a:srgbClr val="000000"/>
                </a:solidFill>
                <a:latin typeface="Arial"/>
              </a:rPr>
              <a:t>http://onlineresize.club/2021-club.html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1"/>
          <a:srcRect l="0" t="28060" r="0" b="7143"/>
          <a:stretch/>
        </p:blipFill>
        <p:spPr>
          <a:xfrm>
            <a:off x="568080" y="731520"/>
            <a:ext cx="9223560" cy="4499640"/>
          </a:xfrm>
          <a:prstGeom prst="rect">
            <a:avLst/>
          </a:prstGeom>
          <a:ln w="0">
            <a:noFill/>
          </a:ln>
        </p:spPr>
      </p:pic>
      <p:sp>
        <p:nvSpPr>
          <p:cNvPr id="126" name=""/>
          <p:cNvSpPr/>
          <p:nvPr/>
        </p:nvSpPr>
        <p:spPr>
          <a:xfrm>
            <a:off x="856080" y="2306160"/>
            <a:ext cx="457200" cy="1920240"/>
          </a:xfrm>
          <a:prstGeom prst="rect">
            <a:avLst/>
          </a:prstGeom>
          <a:solidFill>
            <a:srgbClr val="8d281e"/>
          </a:solidFill>
          <a:ln w="0">
            <a:noFill/>
          </a:ln>
          <a:effectLst>
            <a:outerShdw dist="155280" dir="2700000" blurRad="520560" rotWithShape="0">
              <a:srgbClr val="808080">
                <a:alpha val="7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"/>
          <p:cNvSpPr txBox="1"/>
          <p:nvPr/>
        </p:nvSpPr>
        <p:spPr>
          <a:xfrm>
            <a:off x="954720" y="3840480"/>
            <a:ext cx="365760" cy="352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ffffff"/>
                </a:solidFill>
                <a:latin typeface="Liberation Sans Narrow"/>
              </a:rPr>
              <a:t>0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"/>
          <p:cNvSpPr/>
          <p:nvPr/>
        </p:nvSpPr>
        <p:spPr>
          <a:xfrm>
            <a:off x="640080" y="704520"/>
            <a:ext cx="8778240" cy="16786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"/>
          <p:cNvSpPr txBox="1"/>
          <p:nvPr/>
        </p:nvSpPr>
        <p:spPr>
          <a:xfrm>
            <a:off x="401760" y="845280"/>
            <a:ext cx="9509760" cy="1766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Range from </a:t>
            </a:r>
            <a:r>
              <a:rPr b="1" lang="en-US" sz="2600" spc="-1" strike="noStrike">
                <a:solidFill>
                  <a:srgbClr val="000000"/>
                </a:solidFill>
                <a:latin typeface="Arial"/>
              </a:rPr>
              <a:t>0 to 14</a:t>
            </a:r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; Low numbers mean acidic.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Can you think of another example of an </a:t>
            </a:r>
            <a:r>
              <a:rPr b="1" lang="en-US" sz="2600" spc="-1" strike="noStrike">
                <a:solidFill>
                  <a:srgbClr val="000000"/>
                </a:solidFill>
                <a:latin typeface="Arial"/>
              </a:rPr>
              <a:t>acid</a:t>
            </a:r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?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[HINT: often something sour]</a:t>
            </a:r>
            <a:r>
              <a:rPr b="0" lang="en-US" sz="26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0" name="" descr=""/>
          <p:cNvPicPr/>
          <p:nvPr/>
        </p:nvPicPr>
        <p:blipFill>
          <a:blip r:embed="rId2"/>
          <a:srcRect l="0" t="8137" r="0" b="12835"/>
          <a:stretch/>
        </p:blipFill>
        <p:spPr>
          <a:xfrm>
            <a:off x="1920240" y="1920240"/>
            <a:ext cx="525600" cy="415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80000" cy="731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Acids</a:t>
            </a: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 have a </a:t>
            </a:r>
            <a:r>
              <a:rPr b="0" i="1" lang="en-US" sz="4400" spc="-1" strike="noStrike">
                <a:solidFill>
                  <a:srgbClr val="000000"/>
                </a:solidFill>
                <a:latin typeface="Arial"/>
              </a:rPr>
              <a:t>low</a:t>
            </a: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 pH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"/>
          <p:cNvSpPr txBox="1"/>
          <p:nvPr/>
        </p:nvSpPr>
        <p:spPr>
          <a:xfrm>
            <a:off x="7863840" y="5394960"/>
            <a:ext cx="2180160" cy="218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900" spc="-1" strike="noStrike">
                <a:solidFill>
                  <a:srgbClr val="000000"/>
                </a:solidFill>
                <a:latin typeface="Arial"/>
              </a:rPr>
              <a:t>http://onlineresize.club/2021-club.html</a:t>
            </a:r>
            <a:endParaRPr b="0" lang="en-US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3" name="" descr=""/>
          <p:cNvPicPr/>
          <p:nvPr/>
        </p:nvPicPr>
        <p:blipFill>
          <a:blip r:embed="rId1"/>
          <a:srcRect l="0" t="28060" r="0" b="7143"/>
          <a:stretch/>
        </p:blipFill>
        <p:spPr>
          <a:xfrm>
            <a:off x="568080" y="731520"/>
            <a:ext cx="9223560" cy="4499640"/>
          </a:xfrm>
          <a:prstGeom prst="rect">
            <a:avLst/>
          </a:prstGeom>
          <a:ln w="0">
            <a:noFill/>
          </a:ln>
        </p:spPr>
      </p:pic>
      <p:sp>
        <p:nvSpPr>
          <p:cNvPr id="134" name=""/>
          <p:cNvSpPr/>
          <p:nvPr/>
        </p:nvSpPr>
        <p:spPr>
          <a:xfrm>
            <a:off x="856080" y="2287440"/>
            <a:ext cx="457200" cy="1920240"/>
          </a:xfrm>
          <a:prstGeom prst="rect">
            <a:avLst/>
          </a:prstGeom>
          <a:solidFill>
            <a:srgbClr val="8d281e"/>
          </a:solidFill>
          <a:ln w="0">
            <a:noFill/>
          </a:ln>
          <a:effectLst>
            <a:outerShdw dist="155280" dir="2700000" blurRad="520560" rotWithShape="0">
              <a:srgbClr val="808080">
                <a:alpha val="7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"/>
          <p:cNvSpPr txBox="1"/>
          <p:nvPr/>
        </p:nvSpPr>
        <p:spPr>
          <a:xfrm>
            <a:off x="954720" y="3831120"/>
            <a:ext cx="365760" cy="352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800" spc="-1" strike="noStrike">
                <a:solidFill>
                  <a:srgbClr val="ffffff"/>
                </a:solidFill>
                <a:latin typeface="Liberation Sans Narrow"/>
              </a:rPr>
              <a:t>0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"/>
          <p:cNvSpPr/>
          <p:nvPr/>
        </p:nvSpPr>
        <p:spPr>
          <a:xfrm>
            <a:off x="7955280" y="640080"/>
            <a:ext cx="1645920" cy="1554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"/>
          <p:cNvSpPr/>
          <p:nvPr/>
        </p:nvSpPr>
        <p:spPr>
          <a:xfrm>
            <a:off x="2560320" y="668160"/>
            <a:ext cx="6675120" cy="16459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"/>
          <p:cNvSpPr/>
          <p:nvPr/>
        </p:nvSpPr>
        <p:spPr>
          <a:xfrm>
            <a:off x="2560320" y="668160"/>
            <a:ext cx="2057760" cy="16459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"/>
          <p:cNvSpPr/>
          <p:nvPr/>
        </p:nvSpPr>
        <p:spPr>
          <a:xfrm>
            <a:off x="2416320" y="848160"/>
            <a:ext cx="2057760" cy="794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"/>
          <p:cNvSpPr/>
          <p:nvPr/>
        </p:nvSpPr>
        <p:spPr>
          <a:xfrm>
            <a:off x="5095440" y="1828800"/>
            <a:ext cx="1034640" cy="4125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1" name="" descr=""/>
          <p:cNvPicPr/>
          <p:nvPr/>
        </p:nvPicPr>
        <p:blipFill>
          <a:blip r:embed="rId2"/>
          <a:srcRect l="9387" t="0" r="12246" b="9916"/>
          <a:stretch/>
        </p:blipFill>
        <p:spPr>
          <a:xfrm>
            <a:off x="2503440" y="1083240"/>
            <a:ext cx="951840" cy="1155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5317</TotalTime>
  <Application>LibreOffice/7.6.4.1$Linux_X86_64 LibreOffice_project/60$Build-1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2020-06-10T16:28:45Z</dcterms:created>
  <dc:creator/>
  <dc:description/>
  <dc:language>en-US</dc:language>
  <cp:lastModifiedBy>Sandi Smart</cp:lastModifiedBy>
  <dcterms:modified xsi:type="dcterms:W3CDTF">2024-02-17T18:56:35Z</dcterms:modified>
  <cp:revision>82</cp:revision>
  <dc:subject/>
  <dc:title/>
</cp:coreProperties>
</file>