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8" r:id="rId3"/>
    <p:sldId id="259" r:id="rId4"/>
    <p:sldId id="277" r:id="rId5"/>
    <p:sldId id="278" r:id="rId6"/>
    <p:sldId id="257" r:id="rId7"/>
    <p:sldId id="353" r:id="rId8"/>
    <p:sldId id="354" r:id="rId9"/>
    <p:sldId id="522" r:id="rId10"/>
    <p:sldId id="494" r:id="rId11"/>
    <p:sldId id="523" r:id="rId12"/>
    <p:sldId id="355" r:id="rId13"/>
    <p:sldId id="495" r:id="rId14"/>
    <p:sldId id="516" r:id="rId15"/>
    <p:sldId id="521" r:id="rId16"/>
    <p:sldId id="520" r:id="rId17"/>
    <p:sldId id="356" r:id="rId18"/>
    <p:sldId id="524" r:id="rId19"/>
    <p:sldId id="525" r:id="rId20"/>
    <p:sldId id="526" r:id="rId21"/>
    <p:sldId id="529" r:id="rId22"/>
    <p:sldId id="530" r:id="rId23"/>
    <p:sldId id="531" r:id="rId24"/>
    <p:sldId id="527" r:id="rId25"/>
    <p:sldId id="528" r:id="rId26"/>
    <p:sldId id="536" r:id="rId27"/>
    <p:sldId id="534" r:id="rId28"/>
    <p:sldId id="535" r:id="rId29"/>
    <p:sldId id="537" r:id="rId30"/>
    <p:sldId id="539" r:id="rId31"/>
    <p:sldId id="542" r:id="rId32"/>
    <p:sldId id="543" r:id="rId33"/>
    <p:sldId id="541" r:id="rId34"/>
    <p:sldId id="54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922" autoAdjust="0"/>
  </p:normalViewPr>
  <p:slideViewPr>
    <p:cSldViewPr snapToGrid="0">
      <p:cViewPr varScale="1">
        <p:scale>
          <a:sx n="52" d="100"/>
          <a:sy n="52" d="100"/>
        </p:scale>
        <p:origin x="13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48F646-ADF7-4DCA-A8A6-E4F51E56A1E6}" type="datetimeFigureOut">
              <a:rPr lang="en-US" smtClean="0"/>
              <a:t>5/4/2021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6D482-3ACF-4899-A372-73AF8A5B0695}" type="slidenum">
              <a:rPr lang="en-US" smtClean="0"/>
              <a:t>‹#›</a:t>
            </a:fld>
            <a:endParaRPr lang="en-US"/>
          </a:p>
        </p:txBody>
      </p:sp>
    </p:spTree>
    <p:extLst>
      <p:ext uri="{BB962C8B-B14F-4D97-AF65-F5344CB8AC3E}">
        <p14:creationId xmlns:p14="http://schemas.microsoft.com/office/powerpoint/2010/main" val="340290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microbes are beneficial, or useful! (A) For example, lactic acid bacteria is essential for fermenting milk to make cheese! (B) Baker’s yeast are microscopic organisms that are used in baking. They ferment sugar to make bread rise! (C) Many antibiotics come from microbes! Penicillin was the first antibiotic ever discovered! It is an antibiotic that is naturally produced by mold. (Why do you think a mold would produce antibiotics?). (D) Have you all seen an angler fish? Maybe a picture from the deep sea, or from the scene in Finding Nemo? Well, you know what makes the light bulb glow? Microbes! A Vibrio bacteria lives with the angler fish, in a symbiotic relationship. The Vibrio bacteria glows! (Why do you think this is a symbiotic relationship?)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2BFD-98EC-4610-AC72-697164150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852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Viruses make a lot of mistakes! They replicate, or multiply, quickly! And this can lead to errors. </a:t>
            </a:r>
          </a:p>
        </p:txBody>
      </p:sp>
      <p:sp>
        <p:nvSpPr>
          <p:cNvPr id="4" name="Slide Number Placeholder 3"/>
          <p:cNvSpPr>
            <a:spLocks noGrp="1"/>
          </p:cNvSpPr>
          <p:nvPr>
            <p:ph type="sldNum" sz="quarter" idx="5"/>
          </p:nvPr>
        </p:nvSpPr>
        <p:spPr/>
        <p:txBody>
          <a:bodyPr/>
          <a:lstStyle/>
          <a:p>
            <a:fld id="{6F46D482-3ACF-4899-A372-73AF8A5B0695}" type="slidenum">
              <a:rPr lang="en-US" smtClean="0"/>
              <a:t>21</a:t>
            </a:fld>
            <a:endParaRPr lang="en-US"/>
          </a:p>
        </p:txBody>
      </p:sp>
    </p:spTree>
    <p:extLst>
      <p:ext uri="{BB962C8B-B14F-4D97-AF65-F5344CB8AC3E}">
        <p14:creationId xmlns:p14="http://schemas.microsoft.com/office/powerpoint/2010/main" val="2758653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watch how this happens.</a:t>
            </a:r>
          </a:p>
        </p:txBody>
      </p:sp>
      <p:sp>
        <p:nvSpPr>
          <p:cNvPr id="4" name="Slide Number Placeholder 3"/>
          <p:cNvSpPr>
            <a:spLocks noGrp="1"/>
          </p:cNvSpPr>
          <p:nvPr>
            <p:ph type="sldNum" sz="quarter" idx="5"/>
          </p:nvPr>
        </p:nvSpPr>
        <p:spPr/>
        <p:txBody>
          <a:bodyPr/>
          <a:lstStyle/>
          <a:p>
            <a:fld id="{6F46D482-3ACF-4899-A372-73AF8A5B0695}" type="slidenum">
              <a:rPr lang="en-US" smtClean="0"/>
              <a:t>22</a:t>
            </a:fld>
            <a:endParaRPr lang="en-US"/>
          </a:p>
        </p:txBody>
      </p:sp>
    </p:spTree>
    <p:extLst>
      <p:ext uri="{BB962C8B-B14F-4D97-AF65-F5344CB8AC3E}">
        <p14:creationId xmlns:p14="http://schemas.microsoft.com/office/powerpoint/2010/main" val="410872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take a look at your virus model. In a perfect replication, a new virus would emerge that looks exactly the same.</a:t>
            </a:r>
          </a:p>
        </p:txBody>
      </p:sp>
      <p:sp>
        <p:nvSpPr>
          <p:cNvPr id="4" name="Slide Number Placeholder 3"/>
          <p:cNvSpPr>
            <a:spLocks noGrp="1"/>
          </p:cNvSpPr>
          <p:nvPr>
            <p:ph type="sldNum" sz="quarter" idx="5"/>
          </p:nvPr>
        </p:nvSpPr>
        <p:spPr/>
        <p:txBody>
          <a:bodyPr/>
          <a:lstStyle/>
          <a:p>
            <a:fld id="{6F46D482-3ACF-4899-A372-73AF8A5B0695}" type="slidenum">
              <a:rPr lang="en-US" smtClean="0"/>
              <a:t>23</a:t>
            </a:fld>
            <a:endParaRPr lang="en-US"/>
          </a:p>
        </p:txBody>
      </p:sp>
    </p:spTree>
    <p:extLst>
      <p:ext uri="{BB962C8B-B14F-4D97-AF65-F5344CB8AC3E}">
        <p14:creationId xmlns:p14="http://schemas.microsoft.com/office/powerpoint/2010/main" val="208767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sometimes, viruses make mistakes! And these mistakes lead to mutations. Imagine if we replaced your red gum drops with GREEN, or WHITE, or PURPLE, or ORANGE gumdrops! </a:t>
            </a:r>
          </a:p>
        </p:txBody>
      </p:sp>
      <p:sp>
        <p:nvSpPr>
          <p:cNvPr id="4" name="Slide Number Placeholder 3"/>
          <p:cNvSpPr>
            <a:spLocks noGrp="1"/>
          </p:cNvSpPr>
          <p:nvPr>
            <p:ph type="sldNum" sz="quarter" idx="5"/>
          </p:nvPr>
        </p:nvSpPr>
        <p:spPr/>
        <p:txBody>
          <a:bodyPr/>
          <a:lstStyle/>
          <a:p>
            <a:fld id="{6F46D482-3ACF-4899-A372-73AF8A5B0695}" type="slidenum">
              <a:rPr lang="en-US" smtClean="0"/>
              <a:t>24</a:t>
            </a:fld>
            <a:endParaRPr lang="en-US"/>
          </a:p>
        </p:txBody>
      </p:sp>
    </p:spTree>
    <p:extLst>
      <p:ext uri="{BB962C8B-B14F-4D97-AF65-F5344CB8AC3E}">
        <p14:creationId xmlns:p14="http://schemas.microsoft.com/office/powerpoint/2010/main" val="4270286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a:t>
            </a:r>
          </a:p>
        </p:txBody>
      </p:sp>
      <p:sp>
        <p:nvSpPr>
          <p:cNvPr id="4" name="Slide Number Placeholder 3"/>
          <p:cNvSpPr>
            <a:spLocks noGrp="1"/>
          </p:cNvSpPr>
          <p:nvPr>
            <p:ph type="sldNum" sz="quarter" idx="5"/>
          </p:nvPr>
        </p:nvSpPr>
        <p:spPr/>
        <p:txBody>
          <a:bodyPr/>
          <a:lstStyle/>
          <a:p>
            <a:fld id="{6F46D482-3ACF-4899-A372-73AF8A5B0695}" type="slidenum">
              <a:rPr lang="en-US" smtClean="0"/>
              <a:t>25</a:t>
            </a:fld>
            <a:endParaRPr lang="en-US"/>
          </a:p>
        </p:txBody>
      </p:sp>
    </p:spTree>
    <p:extLst>
      <p:ext uri="{BB962C8B-B14F-4D97-AF65-F5344CB8AC3E}">
        <p14:creationId xmlns:p14="http://schemas.microsoft.com/office/powerpoint/2010/main" val="58279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microbes, however, are dangerous to humans! (A) Perhaps you’ve heard of food poisoning! Food poisoning can be caused by bacteria, like E. coli, and can come from fruit, vegetables, or meat that are not properly washed or cooked. (B) Lyme disease is caused by a type of bacteria, called Borrelia burgdorferi, that is transmitted through tick bites. A tick bite can lead to an infection. The infection is recognized by the distinct bulls-eye rash. (C) Have you ever had a sore throat? Or strep throat? Strep throat is caused by a bacteria called Streptococcus. It is contagious and spread from person to person. </a:t>
            </a:r>
          </a:p>
        </p:txBody>
      </p:sp>
      <p:sp>
        <p:nvSpPr>
          <p:cNvPr id="4" name="Slide Number Placeholder 3"/>
          <p:cNvSpPr>
            <a:spLocks noGrp="1"/>
          </p:cNvSpPr>
          <p:nvPr>
            <p:ph type="sldNum" sz="quarter" idx="5"/>
          </p:nvPr>
        </p:nvSpPr>
        <p:spPr/>
        <p:txBody>
          <a:bodyPr/>
          <a:lstStyle/>
          <a:p>
            <a:fld id="{6F46D482-3ACF-4899-A372-73AF8A5B0695}" type="slidenum">
              <a:rPr lang="en-US" smtClean="0"/>
              <a:t>10</a:t>
            </a:fld>
            <a:endParaRPr lang="en-US"/>
          </a:p>
        </p:txBody>
      </p:sp>
    </p:spTree>
    <p:extLst>
      <p:ext uri="{BB962C8B-B14F-4D97-AF65-F5344CB8AC3E}">
        <p14:creationId xmlns:p14="http://schemas.microsoft.com/office/powerpoint/2010/main" val="154054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curious microbes are viruses!</a:t>
            </a:r>
          </a:p>
        </p:txBody>
      </p:sp>
      <p:sp>
        <p:nvSpPr>
          <p:cNvPr id="4" name="Slide Number Placeholder 3"/>
          <p:cNvSpPr>
            <a:spLocks noGrp="1"/>
          </p:cNvSpPr>
          <p:nvPr>
            <p:ph type="sldNum" sz="quarter" idx="5"/>
          </p:nvPr>
        </p:nvSpPr>
        <p:spPr/>
        <p:txBody>
          <a:bodyPr/>
          <a:lstStyle/>
          <a:p>
            <a:fld id="{6F46D482-3ACF-4899-A372-73AF8A5B0695}" type="slidenum">
              <a:rPr lang="en-US" smtClean="0"/>
              <a:t>11</a:t>
            </a:fld>
            <a:endParaRPr lang="en-US"/>
          </a:p>
        </p:txBody>
      </p:sp>
    </p:spTree>
    <p:extLst>
      <p:ext uri="{BB962C8B-B14F-4D97-AF65-F5344CB8AC3E}">
        <p14:creationId xmlns:p14="http://schemas.microsoft.com/office/powerpoint/2010/main" val="195985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ource Sans Pro" panose="020B0503030403020204" pitchFamily="34" charset="0"/>
              </a:rPr>
              <a:t>Viruses are the smallest microbes and require a host cell to survive. In order to replicate, a virus must infect a host cell. These host cells may be cells from humans, plants, animals, or other microorganisms.</a:t>
            </a:r>
          </a:p>
          <a:p>
            <a:endParaRPr lang="en-US" b="0" i="0" dirty="0">
              <a:solidFill>
                <a:srgbClr val="333333"/>
              </a:solidFill>
              <a:effectLst/>
              <a:latin typeface="Source Sans Pro" panose="020B0503030403020204" pitchFamily="34" charset="0"/>
            </a:endParaRPr>
          </a:p>
          <a:p>
            <a:r>
              <a:rPr lang="en-US" b="0" i="0" dirty="0">
                <a:solidFill>
                  <a:srgbClr val="333333"/>
                </a:solidFill>
                <a:effectLst/>
                <a:latin typeface="Source Sans Pro" panose="020B0503030403020204" pitchFamily="34" charset="0"/>
              </a:rPr>
              <a:t>Examples of viruses. (a) The SARS-CoV02 virus infects and replicates inside human and animal cells, (b) Phocine Distemper Virus infects seals and sea lions. (C) The Tobacco Mosaic Virus infects and replicates inside a wide range of plants, especially tobacco, (c) The bacteriophage virus infects and replicates inside bacterial cell hosts.</a:t>
            </a:r>
            <a:endParaRPr lang="en-US" dirty="0"/>
          </a:p>
        </p:txBody>
      </p:sp>
      <p:sp>
        <p:nvSpPr>
          <p:cNvPr id="4" name="Slide Number Placeholder 3"/>
          <p:cNvSpPr>
            <a:spLocks noGrp="1"/>
          </p:cNvSpPr>
          <p:nvPr>
            <p:ph type="sldNum" sz="quarter" idx="5"/>
          </p:nvPr>
        </p:nvSpPr>
        <p:spPr/>
        <p:txBody>
          <a:bodyPr/>
          <a:lstStyle/>
          <a:p>
            <a:fld id="{E9E62BFD-98EC-4610-AC72-697164150483}" type="slidenum">
              <a:rPr lang="en-US" smtClean="0"/>
              <a:t>12</a:t>
            </a:fld>
            <a:endParaRPr lang="en-US"/>
          </a:p>
        </p:txBody>
      </p:sp>
    </p:spTree>
    <p:extLst>
      <p:ext uri="{BB962C8B-B14F-4D97-AF65-F5344CB8AC3E}">
        <p14:creationId xmlns:p14="http://schemas.microsoft.com/office/powerpoint/2010/main" val="281153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Cambria" panose="02040503050406030204" pitchFamily="18" charset="0"/>
              <a:buNone/>
            </a:pPr>
            <a:r>
              <a:rPr lang="en-US" sz="1800" dirty="0">
                <a:effectLst/>
                <a:latin typeface="Cambria" panose="02040503050406030204" pitchFamily="18" charset="0"/>
                <a:ea typeface="Cambria" panose="02040503050406030204" pitchFamily="18" charset="0"/>
                <a:cs typeface="Cambria" panose="02040503050406030204" pitchFamily="18" charset="0"/>
              </a:rPr>
              <a:t>Pause At 1:10 and ask - Can you describe what has happened in this video? What do you think will happen next?</a:t>
            </a:r>
            <a:endParaRPr lang="en-US" sz="1800" dirty="0">
              <a:effectLst/>
              <a:latin typeface="Arial" panose="020B0604020202020204" pitchFamily="34" charset="0"/>
              <a:ea typeface="Cambria" panose="02040503050406030204" pitchFamily="18" charset="0"/>
              <a:cs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6F46D482-3ACF-4899-A372-73AF8A5B0695}" type="slidenum">
              <a:rPr lang="en-US" smtClean="0"/>
              <a:t>13</a:t>
            </a:fld>
            <a:endParaRPr lang="en-US"/>
          </a:p>
        </p:txBody>
      </p:sp>
    </p:spTree>
    <p:extLst>
      <p:ext uri="{BB962C8B-B14F-4D97-AF65-F5344CB8AC3E}">
        <p14:creationId xmlns:p14="http://schemas.microsoft.com/office/powerpoint/2010/main" val="4220231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image from an electron microscope, the most powerful microscope we can use! Can anyone guess what is in this image? </a:t>
            </a:r>
          </a:p>
          <a:p>
            <a:r>
              <a:rPr lang="en-US" dirty="0"/>
              <a:t>This is an image of the coronavirus, SARS-CoV-2, the virus that causes COVID-19. What do you see in this image? What parts of the virus can you see? Draw what you see in this image. </a:t>
            </a:r>
          </a:p>
        </p:txBody>
      </p:sp>
      <p:sp>
        <p:nvSpPr>
          <p:cNvPr id="4" name="Slide Number Placeholder 3"/>
          <p:cNvSpPr>
            <a:spLocks noGrp="1"/>
          </p:cNvSpPr>
          <p:nvPr>
            <p:ph type="sldNum" sz="quarter" idx="5"/>
          </p:nvPr>
        </p:nvSpPr>
        <p:spPr/>
        <p:txBody>
          <a:bodyPr/>
          <a:lstStyle/>
          <a:p>
            <a:fld id="{6F46D482-3ACF-4899-A372-73AF8A5B0695}" type="slidenum">
              <a:rPr lang="en-US" smtClean="0"/>
              <a:t>15</a:t>
            </a:fld>
            <a:endParaRPr lang="en-US"/>
          </a:p>
        </p:txBody>
      </p:sp>
    </p:spTree>
    <p:extLst>
      <p:ext uri="{BB962C8B-B14F-4D97-AF65-F5344CB8AC3E}">
        <p14:creationId xmlns:p14="http://schemas.microsoft.com/office/powerpoint/2010/main" val="1390512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add labels to your drawing! </a:t>
            </a:r>
          </a:p>
          <a:p>
            <a:r>
              <a:rPr lang="en-US" dirty="0"/>
              <a:t>The Spike Protein (outer protein) is the part of the virus that attaches to cells. It is used to infect cells!</a:t>
            </a:r>
          </a:p>
          <a:p>
            <a:r>
              <a:rPr lang="en-US" dirty="0"/>
              <a:t>The envelope (outer layer) is like a gum wrapper, keeping all of the components together! This is analogous to a cell membrane.</a:t>
            </a:r>
          </a:p>
          <a:p>
            <a:r>
              <a:rPr lang="en-US" dirty="0"/>
              <a:t>The virus genome is all the genetic material of the Virus (stored as RNA). </a:t>
            </a:r>
          </a:p>
        </p:txBody>
      </p:sp>
      <p:sp>
        <p:nvSpPr>
          <p:cNvPr id="4" name="Slide Number Placeholder 3"/>
          <p:cNvSpPr>
            <a:spLocks noGrp="1"/>
          </p:cNvSpPr>
          <p:nvPr>
            <p:ph type="sldNum" sz="quarter" idx="5"/>
          </p:nvPr>
        </p:nvSpPr>
        <p:spPr/>
        <p:txBody>
          <a:bodyPr/>
          <a:lstStyle/>
          <a:p>
            <a:fld id="{6F46D482-3ACF-4899-A372-73AF8A5B0695}" type="slidenum">
              <a:rPr lang="en-US" smtClean="0"/>
              <a:t>16</a:t>
            </a:fld>
            <a:endParaRPr lang="en-US"/>
          </a:p>
        </p:txBody>
      </p:sp>
    </p:spTree>
    <p:extLst>
      <p:ext uri="{BB962C8B-B14F-4D97-AF65-F5344CB8AC3E}">
        <p14:creationId xmlns:p14="http://schemas.microsoft.com/office/powerpoint/2010/main" val="251046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46D482-3ACF-4899-A372-73AF8A5B0695}" type="slidenum">
              <a:rPr lang="en-US" smtClean="0"/>
              <a:t>19</a:t>
            </a:fld>
            <a:endParaRPr lang="en-US"/>
          </a:p>
        </p:txBody>
      </p:sp>
    </p:spTree>
    <p:extLst>
      <p:ext uri="{BB962C8B-B14F-4D97-AF65-F5344CB8AC3E}">
        <p14:creationId xmlns:p14="http://schemas.microsoft.com/office/powerpoint/2010/main" val="958992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mutation is a change, or mistake, in the genes of an organism. Albinism is a result of a mutation in a gene that codes for pigmentation in the skin. </a:t>
            </a:r>
          </a:p>
        </p:txBody>
      </p:sp>
      <p:sp>
        <p:nvSpPr>
          <p:cNvPr id="4" name="Slide Number Placeholder 3"/>
          <p:cNvSpPr>
            <a:spLocks noGrp="1"/>
          </p:cNvSpPr>
          <p:nvPr>
            <p:ph type="sldNum" sz="quarter" idx="5"/>
          </p:nvPr>
        </p:nvSpPr>
        <p:spPr/>
        <p:txBody>
          <a:bodyPr/>
          <a:lstStyle/>
          <a:p>
            <a:fld id="{6F46D482-3ACF-4899-A372-73AF8A5B0695}" type="slidenum">
              <a:rPr lang="en-US" smtClean="0"/>
              <a:t>20</a:t>
            </a:fld>
            <a:endParaRPr lang="en-US"/>
          </a:p>
        </p:txBody>
      </p:sp>
    </p:spTree>
    <p:extLst>
      <p:ext uri="{BB962C8B-B14F-4D97-AF65-F5344CB8AC3E}">
        <p14:creationId xmlns:p14="http://schemas.microsoft.com/office/powerpoint/2010/main" val="351931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F7D6-3308-428F-BEFE-E4CABBE510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220B9F-F008-4290-9501-BAC478E6D2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F4BDC3-F150-429A-9A25-44EA3A0BDD75}"/>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5" name="Footer Placeholder 4">
            <a:extLst>
              <a:ext uri="{FF2B5EF4-FFF2-40B4-BE49-F238E27FC236}">
                <a16:creationId xmlns:a16="http://schemas.microsoft.com/office/drawing/2014/main" id="{E35FBF5F-97A7-44F6-A001-7858156B5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321DC-108A-4527-86B1-90ABA0449E47}"/>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312277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FE92-4828-4CBF-99AB-86AD183882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8EDAC4-60E5-4E84-AE0D-F6CFEC52DB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38849-120E-4F04-92D1-737BDA553FD4}"/>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5" name="Footer Placeholder 4">
            <a:extLst>
              <a:ext uri="{FF2B5EF4-FFF2-40B4-BE49-F238E27FC236}">
                <a16:creationId xmlns:a16="http://schemas.microsoft.com/office/drawing/2014/main" id="{EAECA4F8-04E8-48A3-8BB0-8168FC69D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77436-B000-4235-84DF-4C563CFB9D4F}"/>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93842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DD1A3B-6228-4F9E-A16E-134ABF44D3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AC4645-3645-4DE8-9821-A988BF4A84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196A4-0B6A-4C81-81F8-B5720204F510}"/>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5" name="Footer Placeholder 4">
            <a:extLst>
              <a:ext uri="{FF2B5EF4-FFF2-40B4-BE49-F238E27FC236}">
                <a16:creationId xmlns:a16="http://schemas.microsoft.com/office/drawing/2014/main" id="{D7D4BED9-565D-4872-B0F7-D0241D557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5C0AF-37B0-433D-8454-19BAA9F99D97}"/>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882300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EFB70A-3468-4F4E-A3FA-ADF8424AA721}"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2924224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EFB70A-3468-4F4E-A3FA-ADF8424AA721}"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1118624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EFB70A-3468-4F4E-A3FA-ADF8424AA721}"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764808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EFB70A-3468-4F4E-A3FA-ADF8424AA721}" type="datetimeFigureOut">
              <a:rPr lang="en-US" smtClean="0"/>
              <a:t>5/4/2021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2980794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EFB70A-3468-4F4E-A3FA-ADF8424AA721}" type="datetimeFigureOut">
              <a:rPr lang="en-US" smtClean="0"/>
              <a:t>5/4/2021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3460856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EFB70A-3468-4F4E-A3FA-ADF8424AA721}" type="datetimeFigureOut">
              <a:rPr lang="en-US" smtClean="0"/>
              <a:t>5/4/2021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2350906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FB70A-3468-4F4E-A3FA-ADF8424AA721}" type="datetimeFigureOut">
              <a:rPr lang="en-US" smtClean="0"/>
              <a:t>5/4/2021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352867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EFB70A-3468-4F4E-A3FA-ADF8424AA721}" type="datetimeFigureOut">
              <a:rPr lang="en-US" smtClean="0"/>
              <a:t>5/4/2021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258229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9915-E594-4C06-9FC8-D15CE76527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F6DE9D-AEF9-4EEF-94E3-D4C8A4C634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CAF2B-6B22-412F-9ED9-5FFF3BBE9F41}"/>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5" name="Footer Placeholder 4">
            <a:extLst>
              <a:ext uri="{FF2B5EF4-FFF2-40B4-BE49-F238E27FC236}">
                <a16:creationId xmlns:a16="http://schemas.microsoft.com/office/drawing/2014/main" id="{79A86EF8-2284-4CD9-AF48-E76A2C077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E3DA5-E416-46A9-9EA8-6ED20BD04493}"/>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520932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EFB70A-3468-4F4E-A3FA-ADF8424AA721}" type="datetimeFigureOut">
              <a:rPr lang="en-US" smtClean="0"/>
              <a:t>5/4/2021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2609790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EFB70A-3468-4F4E-A3FA-ADF8424AA721}"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214302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EFB70A-3468-4F4E-A3FA-ADF8424AA721}"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B1165-157D-4304-A13C-D4007DB63BEE}" type="slidenum">
              <a:rPr lang="en-US" smtClean="0"/>
              <a:t>‹#›</a:t>
            </a:fld>
            <a:endParaRPr lang="en-US"/>
          </a:p>
        </p:txBody>
      </p:sp>
    </p:spTree>
    <p:extLst>
      <p:ext uri="{BB962C8B-B14F-4D97-AF65-F5344CB8AC3E}">
        <p14:creationId xmlns:p14="http://schemas.microsoft.com/office/powerpoint/2010/main" val="57192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C104-AE88-4AD0-9AB5-FE2FF7D9E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D86EA5-B2A6-414F-89CF-8473EAB4A3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5B2B7B-9180-41A0-AF86-5FC126FD2CAC}"/>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5" name="Footer Placeholder 4">
            <a:extLst>
              <a:ext uri="{FF2B5EF4-FFF2-40B4-BE49-F238E27FC236}">
                <a16:creationId xmlns:a16="http://schemas.microsoft.com/office/drawing/2014/main" id="{8B7E52FB-6034-43F2-B454-94003B7A5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7B942-66E1-4D5A-A7CD-22B28B0AB85C}"/>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3836182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159C-56E0-44DA-B7BC-ABEEFCF52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A5E766-C3DF-41EE-BD0D-9BD15EE712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B6331C-0091-427D-B1D0-668F87479B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EBFAB2-35D0-49EC-98B7-ED343CBB9946}"/>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6" name="Footer Placeholder 5">
            <a:extLst>
              <a:ext uri="{FF2B5EF4-FFF2-40B4-BE49-F238E27FC236}">
                <a16:creationId xmlns:a16="http://schemas.microsoft.com/office/drawing/2014/main" id="{FE242940-8293-400D-812A-4F3784DA2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819966-A848-4A5D-9F26-7739A9B7C9B2}"/>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165795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0E726-B056-4BAC-A78B-937B4E0BBB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B9BC70-A259-428E-8BBB-7ED101372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7E3C71-D8AE-47E7-843B-DF42512C5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1A1414-AAE4-4734-8323-4EB78BABFD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B56B6C-0E4E-4786-9DE7-44CFF63838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4E408-D4ED-400F-9905-55EA8A9A072A}"/>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8" name="Footer Placeholder 7">
            <a:extLst>
              <a:ext uri="{FF2B5EF4-FFF2-40B4-BE49-F238E27FC236}">
                <a16:creationId xmlns:a16="http://schemas.microsoft.com/office/drawing/2014/main" id="{ED50952A-4B86-4FFD-BB29-CFDBB8CEF0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170DF-96C0-44D6-9F84-E711F00634D7}"/>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73495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9F94-78D1-4D90-B65E-57FB4F0AA5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989B77-2554-41CB-8954-1693F5F355A6}"/>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4" name="Footer Placeholder 3">
            <a:extLst>
              <a:ext uri="{FF2B5EF4-FFF2-40B4-BE49-F238E27FC236}">
                <a16:creationId xmlns:a16="http://schemas.microsoft.com/office/drawing/2014/main" id="{12918D2C-96BB-46F3-BB9F-F44F4037AB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4757E1-0FB4-459F-864A-C65D2C98363E}"/>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9212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9C572-289A-4242-8045-A80E1CCF44B7}"/>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3" name="Footer Placeholder 2">
            <a:extLst>
              <a:ext uri="{FF2B5EF4-FFF2-40B4-BE49-F238E27FC236}">
                <a16:creationId xmlns:a16="http://schemas.microsoft.com/office/drawing/2014/main" id="{FB17182A-8EEC-44F5-B70D-665B28807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3A38BE-4603-40A8-A66F-0C1A44CAAC37}"/>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164369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7886-32B2-43D6-8B1B-175D22C4D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15E683-D97D-45D1-A8F0-A89D80995B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848D23-EA6D-4F88-9868-6477CE559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9115C-D30B-4210-A9FB-28CDA076FC8F}"/>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6" name="Footer Placeholder 5">
            <a:extLst>
              <a:ext uri="{FF2B5EF4-FFF2-40B4-BE49-F238E27FC236}">
                <a16:creationId xmlns:a16="http://schemas.microsoft.com/office/drawing/2014/main" id="{6E6E7EC9-E872-4C2D-B0FD-4AB2098C3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6AC3A-F8EC-438D-8756-86EE92DBEDDC}"/>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1640381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F2DA-94C7-4867-887A-8C0178B0D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126C99-059B-4C50-8685-7A21C8A269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F3274F-3D3C-4C90-AEA3-5CB428FEE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17654-A40C-4ABA-BC9C-F3ABF4FE9EC7}"/>
              </a:ext>
            </a:extLst>
          </p:cNvPr>
          <p:cNvSpPr>
            <a:spLocks noGrp="1"/>
          </p:cNvSpPr>
          <p:nvPr>
            <p:ph type="dt" sz="half" idx="10"/>
          </p:nvPr>
        </p:nvSpPr>
        <p:spPr/>
        <p:txBody>
          <a:bodyPr/>
          <a:lstStyle/>
          <a:p>
            <a:fld id="{444987A6-70CE-409E-89BB-742004028642}" type="datetimeFigureOut">
              <a:rPr lang="en-US" smtClean="0"/>
              <a:t>5/4/2021</a:t>
            </a:fld>
            <a:endParaRPr lang="en-US"/>
          </a:p>
        </p:txBody>
      </p:sp>
      <p:sp>
        <p:nvSpPr>
          <p:cNvPr id="6" name="Footer Placeholder 5">
            <a:extLst>
              <a:ext uri="{FF2B5EF4-FFF2-40B4-BE49-F238E27FC236}">
                <a16:creationId xmlns:a16="http://schemas.microsoft.com/office/drawing/2014/main" id="{E1FF5A4F-9A22-4CAC-9A23-922BBD531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7129C-E085-4321-8289-C37C9F92EF8B}"/>
              </a:ext>
            </a:extLst>
          </p:cNvPr>
          <p:cNvSpPr>
            <a:spLocks noGrp="1"/>
          </p:cNvSpPr>
          <p:nvPr>
            <p:ph type="sldNum" sz="quarter" idx="12"/>
          </p:nvPr>
        </p:nvSpPr>
        <p:spPr/>
        <p:txBody>
          <a:bodyPr/>
          <a:lstStyle/>
          <a:p>
            <a:fld id="{16042A38-C41C-4EEA-8638-B67226B3073E}" type="slidenum">
              <a:rPr lang="en-US" smtClean="0"/>
              <a:t>‹#›</a:t>
            </a:fld>
            <a:endParaRPr lang="en-US"/>
          </a:p>
        </p:txBody>
      </p:sp>
    </p:spTree>
    <p:extLst>
      <p:ext uri="{BB962C8B-B14F-4D97-AF65-F5344CB8AC3E}">
        <p14:creationId xmlns:p14="http://schemas.microsoft.com/office/powerpoint/2010/main" val="3730246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C3F1E8-BDD3-425F-9117-437990BDAC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C42F62-1A36-4B73-8D87-E9DB314686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27582-CDBD-4E5B-B8B4-5677A225FE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987A6-70CE-409E-89BB-742004028642}" type="datetimeFigureOut">
              <a:rPr lang="en-US" smtClean="0"/>
              <a:t>5/4/2021</a:t>
            </a:fld>
            <a:endParaRPr lang="en-US"/>
          </a:p>
        </p:txBody>
      </p:sp>
      <p:sp>
        <p:nvSpPr>
          <p:cNvPr id="5" name="Footer Placeholder 4">
            <a:extLst>
              <a:ext uri="{FF2B5EF4-FFF2-40B4-BE49-F238E27FC236}">
                <a16:creationId xmlns:a16="http://schemas.microsoft.com/office/drawing/2014/main" id="{A99588E9-045F-4B12-A86D-1709CEA32B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A7E2CE-494D-4B2D-BE98-AEDD449335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42A38-C41C-4EEA-8638-B67226B3073E}" type="slidenum">
              <a:rPr lang="en-US" smtClean="0"/>
              <a:t>‹#›</a:t>
            </a:fld>
            <a:endParaRPr lang="en-US"/>
          </a:p>
        </p:txBody>
      </p:sp>
    </p:spTree>
    <p:extLst>
      <p:ext uri="{BB962C8B-B14F-4D97-AF65-F5344CB8AC3E}">
        <p14:creationId xmlns:p14="http://schemas.microsoft.com/office/powerpoint/2010/main" val="425458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EFB70A-3468-4F4E-A3FA-ADF8424AA721}" type="datetimeFigureOut">
              <a:rPr lang="en-US" smtClean="0"/>
              <a:t>5/4/2021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B1165-157D-4304-A13C-D4007DB63BEE}" type="slidenum">
              <a:rPr lang="en-US" smtClean="0"/>
              <a:t>‹#›</a:t>
            </a:fld>
            <a:endParaRPr lang="en-US"/>
          </a:p>
        </p:txBody>
      </p:sp>
    </p:spTree>
    <p:extLst>
      <p:ext uri="{BB962C8B-B14F-4D97-AF65-F5344CB8AC3E}">
        <p14:creationId xmlns:p14="http://schemas.microsoft.com/office/powerpoint/2010/main" val="1159608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w4C74cu6dk&amp;feature=youtu.be&amp;t=30"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youtu.be/SvA1s5S9rQ0"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learn.genetics.utah.edu/content/cells/scale/"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2">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1" y="986696"/>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9" y="2692908"/>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rPr>
              <a:t>Introduction to Microbiology &amp; Viruses</a:t>
            </a:r>
          </a:p>
        </p:txBody>
      </p:sp>
    </p:spTree>
    <p:extLst>
      <p:ext uri="{BB962C8B-B14F-4D97-AF65-F5344CB8AC3E}">
        <p14:creationId xmlns:p14="http://schemas.microsoft.com/office/powerpoint/2010/main" val="1097948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71157-CBE2-48AE-9A74-06ABB0E135F4}"/>
              </a:ext>
            </a:extLst>
          </p:cNvPr>
          <p:cNvPicPr>
            <a:picLocks noChangeAspect="1"/>
          </p:cNvPicPr>
          <p:nvPr/>
        </p:nvPicPr>
        <p:blipFill rotWithShape="1">
          <a:blip r:embed="rId3"/>
          <a:srcRect b="6939"/>
          <a:stretch/>
        </p:blipFill>
        <p:spPr>
          <a:xfrm>
            <a:off x="200526" y="0"/>
            <a:ext cx="11790947" cy="6858000"/>
          </a:xfrm>
          <a:prstGeom prst="rect">
            <a:avLst/>
          </a:prstGeom>
        </p:spPr>
      </p:pic>
    </p:spTree>
    <p:extLst>
      <p:ext uri="{BB962C8B-B14F-4D97-AF65-F5344CB8AC3E}">
        <p14:creationId xmlns:p14="http://schemas.microsoft.com/office/powerpoint/2010/main" val="285353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3">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0" y="993227"/>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8" y="3057688"/>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prstClr val="white"/>
                </a:solidFill>
                <a:latin typeface="Century Schoolbook" panose="02040604050505020304"/>
              </a:rPr>
              <a:t>Viruses</a:t>
            </a:r>
            <a:endPar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endParaRPr>
          </a:p>
        </p:txBody>
      </p:sp>
    </p:spTree>
    <p:extLst>
      <p:ext uri="{BB962C8B-B14F-4D97-AF65-F5344CB8AC3E}">
        <p14:creationId xmlns:p14="http://schemas.microsoft.com/office/powerpoint/2010/main" val="4052652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9F2280-F0DA-4489-A483-B32A1723F92C}"/>
              </a:ext>
            </a:extLst>
          </p:cNvPr>
          <p:cNvPicPr>
            <a:picLocks noChangeAspect="1"/>
          </p:cNvPicPr>
          <p:nvPr/>
        </p:nvPicPr>
        <p:blipFill>
          <a:blip r:embed="rId3"/>
          <a:stretch>
            <a:fillRect/>
          </a:stretch>
        </p:blipFill>
        <p:spPr>
          <a:xfrm>
            <a:off x="687198" y="643467"/>
            <a:ext cx="10817603" cy="5571066"/>
          </a:xfrm>
          <a:prstGeom prst="rect">
            <a:avLst/>
          </a:prstGeom>
        </p:spPr>
      </p:pic>
    </p:spTree>
    <p:extLst>
      <p:ext uri="{BB962C8B-B14F-4D97-AF65-F5344CB8AC3E}">
        <p14:creationId xmlns:p14="http://schemas.microsoft.com/office/powerpoint/2010/main" val="3362925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6B2BC1-D9D9-4E63-B958-48D02B99510F}"/>
              </a:ext>
            </a:extLst>
          </p:cNvPr>
          <p:cNvSpPr txBox="1"/>
          <p:nvPr/>
        </p:nvSpPr>
        <p:spPr>
          <a:xfrm>
            <a:off x="5023945" y="5502193"/>
            <a:ext cx="24646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Watch Me!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218" name="Picture 2" descr="Bacteriophages to the Rescue: A Possible Approach to Antibiotic Resistance  | BioSpace">
            <a:extLst>
              <a:ext uri="{FF2B5EF4-FFF2-40B4-BE49-F238E27FC236}">
                <a16:creationId xmlns:a16="http://schemas.microsoft.com/office/drawing/2014/main" id="{F5A514FD-8B9C-4161-90A0-828A8CE88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554" y="390524"/>
            <a:ext cx="8198891" cy="459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788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2">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0" y="993227"/>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8" y="3057688"/>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prstClr val="white"/>
                </a:solidFill>
                <a:latin typeface="Century Schoolbook" panose="02040604050505020304"/>
              </a:rPr>
              <a:t>Let’s Build a Virus!</a:t>
            </a:r>
            <a:endPar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endParaRPr>
          </a:p>
        </p:txBody>
      </p:sp>
    </p:spTree>
    <p:extLst>
      <p:ext uri="{BB962C8B-B14F-4D97-AF65-F5344CB8AC3E}">
        <p14:creationId xmlns:p14="http://schemas.microsoft.com/office/powerpoint/2010/main" val="4067191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A8116D9-B0A7-44A9-8876-8757AB3400FC}"/>
              </a:ext>
            </a:extLst>
          </p:cNvPr>
          <p:cNvPicPr>
            <a:picLocks noChangeAspect="1"/>
          </p:cNvPicPr>
          <p:nvPr/>
        </p:nvPicPr>
        <p:blipFill rotWithShape="1">
          <a:blip r:embed="rId3"/>
          <a:srcRect t="13412" b="7656"/>
          <a:stretch/>
        </p:blipFill>
        <p:spPr>
          <a:xfrm>
            <a:off x="20" y="1282"/>
            <a:ext cx="12191980" cy="6856718"/>
          </a:xfrm>
          <a:prstGeom prst="rect">
            <a:avLst/>
          </a:prstGeom>
        </p:spPr>
      </p:pic>
    </p:spTree>
    <p:extLst>
      <p:ext uri="{BB962C8B-B14F-4D97-AF65-F5344CB8AC3E}">
        <p14:creationId xmlns:p14="http://schemas.microsoft.com/office/powerpoint/2010/main" val="519119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F5979-ADB2-4FEE-AF48-12FE1392BE6A}"/>
              </a:ext>
            </a:extLst>
          </p:cNvPr>
          <p:cNvPicPr>
            <a:picLocks noChangeAspect="1"/>
          </p:cNvPicPr>
          <p:nvPr/>
        </p:nvPicPr>
        <p:blipFill>
          <a:blip r:embed="rId3"/>
          <a:stretch>
            <a:fillRect/>
          </a:stretch>
        </p:blipFill>
        <p:spPr>
          <a:xfrm>
            <a:off x="2415379" y="104568"/>
            <a:ext cx="7361242" cy="6648863"/>
          </a:xfrm>
          <a:prstGeom prst="rect">
            <a:avLst/>
          </a:prstGeom>
        </p:spPr>
      </p:pic>
    </p:spTree>
    <p:extLst>
      <p:ext uri="{BB962C8B-B14F-4D97-AF65-F5344CB8AC3E}">
        <p14:creationId xmlns:p14="http://schemas.microsoft.com/office/powerpoint/2010/main" val="67244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2">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0" y="993227"/>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8" y="2487634"/>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prstClr val="white"/>
                </a:solidFill>
                <a:latin typeface="Century Schoolbook" panose="02040604050505020304"/>
              </a:rPr>
              <a:t>Predict: What happens when the SARS-CoV-2 virus enters the body?</a:t>
            </a:r>
            <a:endPar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endParaRPr>
          </a:p>
        </p:txBody>
      </p:sp>
    </p:spTree>
    <p:extLst>
      <p:ext uri="{BB962C8B-B14F-4D97-AF65-F5344CB8AC3E}">
        <p14:creationId xmlns:p14="http://schemas.microsoft.com/office/powerpoint/2010/main" val="2507565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6B2BC1-D9D9-4E63-B958-48D02B99510F}"/>
              </a:ext>
            </a:extLst>
          </p:cNvPr>
          <p:cNvSpPr txBox="1"/>
          <p:nvPr/>
        </p:nvSpPr>
        <p:spPr>
          <a:xfrm>
            <a:off x="4863661" y="5782110"/>
            <a:ext cx="24646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Watch Me!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Mapping SARS-CoV-2 Infections in the Respiratory Tract">
            <a:extLst>
              <a:ext uri="{FF2B5EF4-FFF2-40B4-BE49-F238E27FC236}">
                <a16:creationId xmlns:a16="http://schemas.microsoft.com/office/drawing/2014/main" id="{435672DE-5DA5-4675-9052-D0EA42A80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192" y="429559"/>
            <a:ext cx="7799614" cy="5199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165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3">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0" y="993227"/>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8" y="3057688"/>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rPr>
              <a:t>What is a </a:t>
            </a:r>
            <a:r>
              <a:rPr kumimoji="0" lang="en-US" sz="4400" b="1" i="1" u="none" strike="noStrike" kern="1200" cap="none" spc="-50" normalizeH="0" baseline="0" noProof="0" dirty="0">
                <a:ln>
                  <a:noFill/>
                </a:ln>
                <a:solidFill>
                  <a:prstClr val="white"/>
                </a:solidFill>
                <a:effectLst/>
                <a:uLnTx/>
                <a:uFillTx/>
                <a:latin typeface="Century Schoolbook" panose="02040604050505020304"/>
                <a:ea typeface="+mj-ea"/>
                <a:cs typeface="+mj-cs"/>
              </a:rPr>
              <a:t>mutation</a:t>
            </a:r>
            <a:r>
              <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rPr>
              <a:t>?</a:t>
            </a:r>
          </a:p>
        </p:txBody>
      </p:sp>
    </p:spTree>
    <p:extLst>
      <p:ext uri="{BB962C8B-B14F-4D97-AF65-F5344CB8AC3E}">
        <p14:creationId xmlns:p14="http://schemas.microsoft.com/office/powerpoint/2010/main" val="2010033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2">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1" y="986696"/>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9" y="3057688"/>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rPr>
              <a:t>What are microbes?</a:t>
            </a:r>
          </a:p>
        </p:txBody>
      </p:sp>
    </p:spTree>
    <p:extLst>
      <p:ext uri="{BB962C8B-B14F-4D97-AF65-F5344CB8AC3E}">
        <p14:creationId xmlns:p14="http://schemas.microsoft.com/office/powerpoint/2010/main" val="33497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The &quot;Ocker Aussie&quot; Australian Glossary for Work">
            <a:extLst>
              <a:ext uri="{FF2B5EF4-FFF2-40B4-BE49-F238E27FC236}">
                <a16:creationId xmlns:a16="http://schemas.microsoft.com/office/drawing/2014/main" id="{5CF112E8-5465-48C1-AAC4-4875F94BC5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48"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714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3">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0" y="993227"/>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8" y="2494166"/>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rPr>
              <a:t>Viruses make a lot of mistakes, leading to </a:t>
            </a:r>
            <a:r>
              <a:rPr kumimoji="0" lang="en-US" sz="4400" b="1" i="1" u="none" strike="noStrike" kern="1200" cap="none" spc="-50" normalizeH="0" baseline="0" noProof="0" dirty="0">
                <a:ln>
                  <a:noFill/>
                </a:ln>
                <a:solidFill>
                  <a:prstClr val="white"/>
                </a:solidFill>
                <a:effectLst/>
                <a:uLnTx/>
                <a:uFillTx/>
                <a:latin typeface="Century Schoolbook" panose="02040604050505020304"/>
                <a:ea typeface="+mj-ea"/>
                <a:cs typeface="+mj-cs"/>
              </a:rPr>
              <a:t>mutation</a:t>
            </a:r>
            <a:r>
              <a:rPr lang="en-US" b="1" dirty="0">
                <a:solidFill>
                  <a:prstClr val="white"/>
                </a:solidFill>
                <a:latin typeface="Century Schoolbook" panose="02040604050505020304"/>
              </a:rPr>
              <a:t>s</a:t>
            </a:r>
            <a:endPar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endParaRPr>
          </a:p>
        </p:txBody>
      </p:sp>
    </p:spTree>
    <p:extLst>
      <p:ext uri="{BB962C8B-B14F-4D97-AF65-F5344CB8AC3E}">
        <p14:creationId xmlns:p14="http://schemas.microsoft.com/office/powerpoint/2010/main" val="3374424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a virus mutates_Trim">
            <a:hlinkClick r:id="" action="ppaction://media"/>
            <a:extLst>
              <a:ext uri="{FF2B5EF4-FFF2-40B4-BE49-F238E27FC236}">
                <a16:creationId xmlns:a16="http://schemas.microsoft.com/office/drawing/2014/main" id="{5F098F03-DE56-4A62-A1DF-1D4CB25AEA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9120" y="595604"/>
            <a:ext cx="8913844" cy="5014038"/>
          </a:xfrm>
          <a:prstGeom prst="rect">
            <a:avLst/>
          </a:prstGeom>
        </p:spPr>
      </p:pic>
      <p:pic>
        <p:nvPicPr>
          <p:cNvPr id="4" name="Picture 3">
            <a:extLst>
              <a:ext uri="{FF2B5EF4-FFF2-40B4-BE49-F238E27FC236}">
                <a16:creationId xmlns:a16="http://schemas.microsoft.com/office/drawing/2014/main" id="{6AF7C76B-310D-4020-9206-F0CE61F10176}"/>
              </a:ext>
            </a:extLst>
          </p:cNvPr>
          <p:cNvPicPr>
            <a:picLocks noChangeAspect="1"/>
          </p:cNvPicPr>
          <p:nvPr/>
        </p:nvPicPr>
        <p:blipFill>
          <a:blip r:embed="rId6"/>
          <a:stretch>
            <a:fillRect/>
          </a:stretch>
        </p:blipFill>
        <p:spPr>
          <a:xfrm>
            <a:off x="1499120" y="6208939"/>
            <a:ext cx="2390775" cy="333375"/>
          </a:xfrm>
          <a:prstGeom prst="rect">
            <a:avLst/>
          </a:prstGeom>
        </p:spPr>
      </p:pic>
    </p:spTree>
    <p:extLst>
      <p:ext uri="{BB962C8B-B14F-4D97-AF65-F5344CB8AC3E}">
        <p14:creationId xmlns:p14="http://schemas.microsoft.com/office/powerpoint/2010/main" val="57899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C2BAC-E10C-46F3-93C2-CA91885C9873}"/>
              </a:ext>
            </a:extLst>
          </p:cNvPr>
          <p:cNvPicPr>
            <a:picLocks noChangeAspect="1"/>
          </p:cNvPicPr>
          <p:nvPr/>
        </p:nvPicPr>
        <p:blipFill>
          <a:blip r:embed="rId3"/>
          <a:stretch>
            <a:fillRect/>
          </a:stretch>
        </p:blipFill>
        <p:spPr>
          <a:xfrm>
            <a:off x="339012" y="61040"/>
            <a:ext cx="11513976" cy="6796960"/>
          </a:xfrm>
          <a:prstGeom prst="rect">
            <a:avLst/>
          </a:prstGeom>
        </p:spPr>
      </p:pic>
      <p:sp>
        <p:nvSpPr>
          <p:cNvPr id="2" name="Rectangle 1">
            <a:extLst>
              <a:ext uri="{FF2B5EF4-FFF2-40B4-BE49-F238E27FC236}">
                <a16:creationId xmlns:a16="http://schemas.microsoft.com/office/drawing/2014/main" id="{0DA49BE0-F3D0-42EA-9127-1B26BE8F7388}"/>
              </a:ext>
            </a:extLst>
          </p:cNvPr>
          <p:cNvSpPr/>
          <p:nvPr/>
        </p:nvSpPr>
        <p:spPr>
          <a:xfrm>
            <a:off x="4329404" y="61040"/>
            <a:ext cx="6307494" cy="249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367223-23B8-4AEF-8DE8-3A25DA64F27E}"/>
              </a:ext>
            </a:extLst>
          </p:cNvPr>
          <p:cNvSpPr/>
          <p:nvPr/>
        </p:nvSpPr>
        <p:spPr>
          <a:xfrm>
            <a:off x="4739951" y="4362452"/>
            <a:ext cx="4795935" cy="249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058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5B0E09-31B0-40CB-B550-6B500B1683E7}"/>
              </a:ext>
            </a:extLst>
          </p:cNvPr>
          <p:cNvPicPr>
            <a:picLocks noChangeAspect="1"/>
          </p:cNvPicPr>
          <p:nvPr/>
        </p:nvPicPr>
        <p:blipFill>
          <a:blip r:embed="rId3"/>
          <a:stretch>
            <a:fillRect/>
          </a:stretch>
        </p:blipFill>
        <p:spPr>
          <a:xfrm>
            <a:off x="161730" y="129546"/>
            <a:ext cx="11868539" cy="6598908"/>
          </a:xfrm>
          <a:prstGeom prst="rect">
            <a:avLst/>
          </a:prstGeom>
        </p:spPr>
      </p:pic>
      <p:sp>
        <p:nvSpPr>
          <p:cNvPr id="4" name="TextBox 3">
            <a:extLst>
              <a:ext uri="{FF2B5EF4-FFF2-40B4-BE49-F238E27FC236}">
                <a16:creationId xmlns:a16="http://schemas.microsoft.com/office/drawing/2014/main" id="{DD57E0A9-00B6-4865-AD36-B5022827C936}"/>
              </a:ext>
            </a:extLst>
          </p:cNvPr>
          <p:cNvSpPr txBox="1"/>
          <p:nvPr/>
        </p:nvSpPr>
        <p:spPr>
          <a:xfrm>
            <a:off x="653143" y="391886"/>
            <a:ext cx="5038530" cy="523220"/>
          </a:xfrm>
          <a:prstGeom prst="rect">
            <a:avLst/>
          </a:prstGeom>
          <a:noFill/>
        </p:spPr>
        <p:txBody>
          <a:bodyPr wrap="square" rtlCol="0">
            <a:spAutoFit/>
          </a:bodyPr>
          <a:lstStyle/>
          <a:p>
            <a:r>
              <a:rPr lang="en-US" sz="2800" dirty="0">
                <a:latin typeface="Merriweather Sans" panose="02000503060000020004" pitchFamily="50" charset="0"/>
              </a:rPr>
              <a:t>Viruses make mistakes!</a:t>
            </a:r>
          </a:p>
        </p:txBody>
      </p:sp>
    </p:spTree>
    <p:extLst>
      <p:ext uri="{BB962C8B-B14F-4D97-AF65-F5344CB8AC3E}">
        <p14:creationId xmlns:p14="http://schemas.microsoft.com/office/powerpoint/2010/main" val="2914370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7F18903-7E8F-455A-94FF-4FBD565616FD}"/>
              </a:ext>
            </a:extLst>
          </p:cNvPr>
          <p:cNvPicPr>
            <a:picLocks noChangeAspect="1"/>
          </p:cNvPicPr>
          <p:nvPr/>
        </p:nvPicPr>
        <p:blipFill rotWithShape="1">
          <a:blip r:embed="rId3">
            <a:extLst>
              <a:ext uri="{28A0092B-C50C-407E-A947-70E740481C1C}">
                <a14:useLocalDpi xmlns:a14="http://schemas.microsoft.com/office/drawing/2010/main" val="0"/>
              </a:ext>
            </a:extLst>
          </a:blip>
          <a:srcRect l="15023" r="30046" b="2857"/>
          <a:stretch/>
        </p:blipFill>
        <p:spPr>
          <a:xfrm>
            <a:off x="335902" y="877073"/>
            <a:ext cx="4617766" cy="5103845"/>
          </a:xfrm>
          <a:prstGeom prst="rect">
            <a:avLst/>
          </a:prstGeom>
        </p:spPr>
      </p:pic>
      <p:sp>
        <p:nvSpPr>
          <p:cNvPr id="2" name="TextBox 1">
            <a:extLst>
              <a:ext uri="{FF2B5EF4-FFF2-40B4-BE49-F238E27FC236}">
                <a16:creationId xmlns:a16="http://schemas.microsoft.com/office/drawing/2014/main" id="{D0463E54-1646-4FBD-9A4B-355883462739}"/>
              </a:ext>
            </a:extLst>
          </p:cNvPr>
          <p:cNvSpPr txBox="1"/>
          <p:nvPr/>
        </p:nvSpPr>
        <p:spPr>
          <a:xfrm>
            <a:off x="5451300" y="1700665"/>
            <a:ext cx="6158204" cy="769441"/>
          </a:xfrm>
          <a:prstGeom prst="rect">
            <a:avLst/>
          </a:prstGeom>
          <a:noFill/>
        </p:spPr>
        <p:txBody>
          <a:bodyPr wrap="square" rtlCol="0">
            <a:spAutoFit/>
          </a:bodyPr>
          <a:lstStyle/>
          <a:p>
            <a:r>
              <a:rPr lang="en-US" sz="4400" b="1" dirty="0">
                <a:latin typeface="Merriweather Sans" panose="02000503060000020004" pitchFamily="50" charset="0"/>
              </a:rPr>
              <a:t>Virus Mutation Game</a:t>
            </a:r>
          </a:p>
        </p:txBody>
      </p:sp>
    </p:spTree>
    <p:extLst>
      <p:ext uri="{BB962C8B-B14F-4D97-AF65-F5344CB8AC3E}">
        <p14:creationId xmlns:p14="http://schemas.microsoft.com/office/powerpoint/2010/main" val="52309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BAC125EF-EB6A-4FBA-BA13-251C09275DC9}"/>
              </a:ext>
            </a:extLst>
          </p:cNvPr>
          <p:cNvPicPr>
            <a:picLocks noChangeAspect="1"/>
          </p:cNvPicPr>
          <p:nvPr/>
        </p:nvPicPr>
        <p:blipFill rotWithShape="1">
          <a:blip r:embed="rId2">
            <a:extLst>
              <a:ext uri="{28A0092B-C50C-407E-A947-70E740481C1C}">
                <a14:useLocalDpi xmlns:a14="http://schemas.microsoft.com/office/drawing/2010/main" val="0"/>
              </a:ext>
            </a:extLst>
          </a:blip>
          <a:srcRect t="6803" b="13470"/>
          <a:stretch/>
        </p:blipFill>
        <p:spPr>
          <a:xfrm>
            <a:off x="-17755" y="396551"/>
            <a:ext cx="12171197" cy="6064898"/>
          </a:xfrm>
          <a:prstGeom prst="rect">
            <a:avLst/>
          </a:prstGeom>
        </p:spPr>
      </p:pic>
    </p:spTree>
    <p:extLst>
      <p:ext uri="{BB962C8B-B14F-4D97-AF65-F5344CB8AC3E}">
        <p14:creationId xmlns:p14="http://schemas.microsoft.com/office/powerpoint/2010/main" val="2802310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7F18903-7E8F-455A-94FF-4FBD565616FD}"/>
              </a:ext>
            </a:extLst>
          </p:cNvPr>
          <p:cNvPicPr>
            <a:picLocks noChangeAspect="1"/>
          </p:cNvPicPr>
          <p:nvPr/>
        </p:nvPicPr>
        <p:blipFill rotWithShape="1">
          <a:blip r:embed="rId2">
            <a:extLst>
              <a:ext uri="{28A0092B-C50C-407E-A947-70E740481C1C}">
                <a14:useLocalDpi xmlns:a14="http://schemas.microsoft.com/office/drawing/2010/main" val="0"/>
              </a:ext>
            </a:extLst>
          </a:blip>
          <a:srcRect l="15023" r="30046" b="2857"/>
          <a:stretch/>
        </p:blipFill>
        <p:spPr>
          <a:xfrm>
            <a:off x="0" y="877077"/>
            <a:ext cx="4617766" cy="5103845"/>
          </a:xfrm>
          <a:prstGeom prst="rect">
            <a:avLst/>
          </a:prstGeom>
        </p:spPr>
      </p:pic>
      <p:sp>
        <p:nvSpPr>
          <p:cNvPr id="3" name="TextBox 2">
            <a:extLst>
              <a:ext uri="{FF2B5EF4-FFF2-40B4-BE49-F238E27FC236}">
                <a16:creationId xmlns:a16="http://schemas.microsoft.com/office/drawing/2014/main" id="{C48A3022-0B44-4D1D-8FC1-CE7EEB40B182}"/>
              </a:ext>
            </a:extLst>
          </p:cNvPr>
          <p:cNvSpPr txBox="1"/>
          <p:nvPr/>
        </p:nvSpPr>
        <p:spPr>
          <a:xfrm>
            <a:off x="5131837" y="612843"/>
            <a:ext cx="6830008" cy="5632311"/>
          </a:xfrm>
          <a:prstGeom prst="rect">
            <a:avLst/>
          </a:prstGeom>
          <a:noFill/>
        </p:spPr>
        <p:txBody>
          <a:bodyPr wrap="square" rtlCol="0">
            <a:spAutoFit/>
          </a:bodyPr>
          <a:lstStyle/>
          <a:p>
            <a:r>
              <a:rPr lang="en-US" sz="3600" b="1" dirty="0">
                <a:latin typeface="Merriweather Sans" panose="02000503060000020004" pitchFamily="50" charset="0"/>
              </a:rPr>
              <a:t>Reflection Questions:</a:t>
            </a:r>
          </a:p>
          <a:p>
            <a:endParaRPr lang="en-US" sz="3600" dirty="0">
              <a:latin typeface="Merriweather Sans" panose="02000503060000020004" pitchFamily="50" charset="0"/>
            </a:endParaRPr>
          </a:p>
          <a:p>
            <a:pPr marL="514350" indent="-514350">
              <a:buFont typeface="+mj-lt"/>
              <a:buAutoNum type="arabicPeriod"/>
            </a:pPr>
            <a:r>
              <a:rPr lang="en-US" sz="3200" dirty="0">
                <a:latin typeface="Merriweather Sans" panose="02000503060000020004" pitchFamily="50" charset="0"/>
              </a:rPr>
              <a:t>How does your virus compare to others in your class? </a:t>
            </a:r>
          </a:p>
          <a:p>
            <a:pPr marL="514350" indent="-514350">
              <a:buFont typeface="+mj-lt"/>
              <a:buAutoNum type="arabicPeriod"/>
            </a:pPr>
            <a:endParaRPr lang="en-US" sz="3200" dirty="0">
              <a:latin typeface="Merriweather Sans" panose="02000503060000020004" pitchFamily="50" charset="0"/>
            </a:endParaRPr>
          </a:p>
          <a:p>
            <a:pPr marL="514350" indent="-514350">
              <a:buFont typeface="+mj-lt"/>
              <a:buAutoNum type="arabicPeriod"/>
            </a:pPr>
            <a:r>
              <a:rPr lang="en-US" sz="3200" dirty="0">
                <a:latin typeface="Merriweather Sans" panose="02000503060000020004" pitchFamily="50" charset="0"/>
              </a:rPr>
              <a:t>What are the most common mutations you saw?</a:t>
            </a:r>
          </a:p>
          <a:p>
            <a:pPr marL="514350" indent="-514350">
              <a:buFont typeface="+mj-lt"/>
              <a:buAutoNum type="arabicPeriod"/>
            </a:pPr>
            <a:endParaRPr lang="en-US" sz="3200" dirty="0">
              <a:latin typeface="Merriweather Sans" panose="02000503060000020004" pitchFamily="50" charset="0"/>
            </a:endParaRPr>
          </a:p>
          <a:p>
            <a:pPr marL="514350" indent="-514350">
              <a:buFont typeface="+mj-lt"/>
              <a:buAutoNum type="arabicPeriod"/>
            </a:pPr>
            <a:r>
              <a:rPr lang="en-US" sz="3200" dirty="0">
                <a:latin typeface="Merriweather Sans" panose="02000503060000020004" pitchFamily="50" charset="0"/>
              </a:rPr>
              <a:t>How do different mutations change the way a virus spreads during an outbreak? </a:t>
            </a:r>
          </a:p>
        </p:txBody>
      </p:sp>
    </p:spTree>
    <p:extLst>
      <p:ext uri="{BB962C8B-B14F-4D97-AF65-F5344CB8AC3E}">
        <p14:creationId xmlns:p14="http://schemas.microsoft.com/office/powerpoint/2010/main" val="2387938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2">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0" y="993227"/>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8" y="3057688"/>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prstClr val="white"/>
                </a:solidFill>
                <a:latin typeface="Century Schoolbook" panose="02040604050505020304"/>
              </a:rPr>
              <a:t>Multiplying Mutations</a:t>
            </a:r>
            <a:endPar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endParaRPr>
          </a:p>
        </p:txBody>
      </p:sp>
    </p:spTree>
    <p:extLst>
      <p:ext uri="{BB962C8B-B14F-4D97-AF65-F5344CB8AC3E}">
        <p14:creationId xmlns:p14="http://schemas.microsoft.com/office/powerpoint/2010/main" val="2219270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AC03-B0E3-47CE-A88F-C68E02BF95F5}"/>
              </a:ext>
            </a:extLst>
          </p:cNvPr>
          <p:cNvSpPr>
            <a:spLocks noGrp="1"/>
          </p:cNvSpPr>
          <p:nvPr>
            <p:ph type="title"/>
          </p:nvPr>
        </p:nvSpPr>
        <p:spPr/>
        <p:txBody>
          <a:bodyPr>
            <a:normAutofit/>
          </a:bodyPr>
          <a:lstStyle/>
          <a:p>
            <a:pPr algn="ctr"/>
            <a:r>
              <a:rPr lang="en-US" sz="3600" dirty="0">
                <a:latin typeface="Merriweather Sans" panose="02000503060000020004" pitchFamily="50" charset="0"/>
              </a:rPr>
              <a:t>How many new mutations come from an infection of a single cell?</a:t>
            </a:r>
          </a:p>
        </p:txBody>
      </p:sp>
      <p:sp>
        <p:nvSpPr>
          <p:cNvPr id="4" name="Content Placeholder 3">
            <a:extLst>
              <a:ext uri="{FF2B5EF4-FFF2-40B4-BE49-F238E27FC236}">
                <a16:creationId xmlns:a16="http://schemas.microsoft.com/office/drawing/2014/main" id="{02262692-3F86-4D1F-8E15-7F161C467842}"/>
              </a:ext>
            </a:extLst>
          </p:cNvPr>
          <p:cNvSpPr>
            <a:spLocks noGrp="1"/>
          </p:cNvSpPr>
          <p:nvPr>
            <p:ph sz="half" idx="2"/>
          </p:nvPr>
        </p:nvSpPr>
        <p:spPr>
          <a:xfrm>
            <a:off x="838200" y="2898692"/>
            <a:ext cx="5181600" cy="2205200"/>
          </a:xfrm>
        </p:spPr>
        <p:txBody>
          <a:bodyPr>
            <a:noAutofit/>
          </a:bodyPr>
          <a:lstStyle/>
          <a:p>
            <a:pPr marL="514350" indent="-514350">
              <a:buAutoNum type="alphaUcPeriod"/>
            </a:pPr>
            <a:r>
              <a:rPr lang="en-US" sz="3200" dirty="0">
                <a:latin typeface="Merriweather Sans" panose="02000503060000020004" pitchFamily="50" charset="0"/>
              </a:rPr>
              <a:t>30 Mutations</a:t>
            </a:r>
          </a:p>
          <a:p>
            <a:pPr marL="514350" indent="-514350">
              <a:buAutoNum type="alphaUcPeriod"/>
            </a:pPr>
            <a:r>
              <a:rPr lang="en-US" sz="3200" dirty="0">
                <a:latin typeface="Merriweather Sans" panose="02000503060000020004" pitchFamily="50" charset="0"/>
              </a:rPr>
              <a:t>300 Mutations </a:t>
            </a:r>
          </a:p>
          <a:p>
            <a:pPr marL="514350" indent="-514350">
              <a:buAutoNum type="alphaUcPeriod"/>
            </a:pPr>
            <a:r>
              <a:rPr lang="en-US" sz="3200" dirty="0">
                <a:latin typeface="Merriweather Sans" panose="02000503060000020004" pitchFamily="50" charset="0"/>
              </a:rPr>
              <a:t>3,000 Mutations </a:t>
            </a:r>
          </a:p>
          <a:p>
            <a:pPr marL="514350" indent="-514350">
              <a:buAutoNum type="alphaUcPeriod"/>
            </a:pPr>
            <a:r>
              <a:rPr lang="en-US" sz="3200" dirty="0">
                <a:latin typeface="Merriweather Sans" panose="02000503060000020004" pitchFamily="50" charset="0"/>
              </a:rPr>
              <a:t>3,000,000  Mutations</a:t>
            </a:r>
          </a:p>
        </p:txBody>
      </p:sp>
      <p:pic>
        <p:nvPicPr>
          <p:cNvPr id="5" name="Content Placeholder 4">
            <a:extLst>
              <a:ext uri="{FF2B5EF4-FFF2-40B4-BE49-F238E27FC236}">
                <a16:creationId xmlns:a16="http://schemas.microsoft.com/office/drawing/2014/main" id="{0D6AE089-43CB-4BBA-8C61-9561A7A49B7B}"/>
              </a:ext>
            </a:extLst>
          </p:cNvPr>
          <p:cNvPicPr>
            <a:picLocks noGrp="1" noChangeAspect="1"/>
          </p:cNvPicPr>
          <p:nvPr>
            <p:ph sz="half" idx="1"/>
          </p:nvPr>
        </p:nvPicPr>
        <p:blipFill>
          <a:blip r:embed="rId2"/>
          <a:stretch>
            <a:fillRect/>
          </a:stretch>
        </p:blipFill>
        <p:spPr>
          <a:xfrm>
            <a:off x="6226629" y="2414252"/>
            <a:ext cx="5708780" cy="3174081"/>
          </a:xfrm>
          <a:prstGeom prst="rect">
            <a:avLst/>
          </a:prstGeom>
        </p:spPr>
      </p:pic>
    </p:spTree>
    <p:extLst>
      <p:ext uri="{BB962C8B-B14F-4D97-AF65-F5344CB8AC3E}">
        <p14:creationId xmlns:p14="http://schemas.microsoft.com/office/powerpoint/2010/main" val="3244966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0080" y="1162930"/>
            <a:ext cx="3336255" cy="492443"/>
          </a:xfrm>
          <a:prstGeom prst="rect">
            <a:avLst/>
          </a:prstGeom>
          <a:noFill/>
        </p:spPr>
        <p:txBody>
          <a:bodyPr wrap="square" rtlCol="0">
            <a:spAutoFit/>
          </a:bodyPr>
          <a:lstStyle/>
          <a:p>
            <a:r>
              <a:rPr lang="en-US" sz="2600" b="1" dirty="0"/>
              <a:t>What are microbes? </a:t>
            </a:r>
          </a:p>
        </p:txBody>
      </p:sp>
      <p:sp>
        <p:nvSpPr>
          <p:cNvPr id="9" name="TextBox 8"/>
          <p:cNvSpPr txBox="1"/>
          <p:nvPr/>
        </p:nvSpPr>
        <p:spPr>
          <a:xfrm>
            <a:off x="4419215" y="1162930"/>
            <a:ext cx="7358961" cy="2893100"/>
          </a:xfrm>
          <a:prstGeom prst="rect">
            <a:avLst/>
          </a:prstGeom>
          <a:noFill/>
        </p:spPr>
        <p:txBody>
          <a:bodyPr wrap="square" rtlCol="0">
            <a:spAutoFit/>
          </a:bodyPr>
          <a:lstStyle/>
          <a:p>
            <a:r>
              <a:rPr lang="en-US" sz="2600" dirty="0"/>
              <a:t>A microbe is any organism that is too small to be seen by the eyes alone.  </a:t>
            </a:r>
          </a:p>
          <a:p>
            <a:endParaRPr lang="en-US" sz="2600" dirty="0"/>
          </a:p>
          <a:p>
            <a:endParaRPr lang="en-US" sz="2600" dirty="0"/>
          </a:p>
          <a:p>
            <a:r>
              <a:rPr lang="en-US" sz="2600" dirty="0"/>
              <a:t>This includes helminths, protozoans, fungi, mold, algae, bacteria, and viruses!</a:t>
            </a:r>
          </a:p>
          <a:p>
            <a:endParaRPr lang="en-US" sz="2600" dirty="0"/>
          </a:p>
        </p:txBody>
      </p:sp>
      <p:pic>
        <p:nvPicPr>
          <p:cNvPr id="1026" name="Picture 2" descr="Research — Dodd Lab Stanford">
            <a:extLst>
              <a:ext uri="{FF2B5EF4-FFF2-40B4-BE49-F238E27FC236}">
                <a16:creationId xmlns:a16="http://schemas.microsoft.com/office/drawing/2014/main" id="{04A97CA1-DA79-4FEE-95B0-E07737468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01225">
            <a:off x="457419" y="2768197"/>
            <a:ext cx="5443083" cy="4095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86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AC03-B0E3-47CE-A88F-C68E02BF95F5}"/>
              </a:ext>
            </a:extLst>
          </p:cNvPr>
          <p:cNvSpPr>
            <a:spLocks noGrp="1"/>
          </p:cNvSpPr>
          <p:nvPr>
            <p:ph type="title"/>
          </p:nvPr>
        </p:nvSpPr>
        <p:spPr/>
        <p:txBody>
          <a:bodyPr>
            <a:normAutofit/>
          </a:bodyPr>
          <a:lstStyle/>
          <a:p>
            <a:pPr algn="ctr"/>
            <a:r>
              <a:rPr lang="en-US" sz="3600" dirty="0">
                <a:latin typeface="Merriweather Sans" panose="02000503060000020004" pitchFamily="50" charset="0"/>
              </a:rPr>
              <a:t>How many new mutations come from an infection of a single cell?</a:t>
            </a:r>
          </a:p>
        </p:txBody>
      </p:sp>
      <p:sp>
        <p:nvSpPr>
          <p:cNvPr id="4" name="Content Placeholder 3">
            <a:extLst>
              <a:ext uri="{FF2B5EF4-FFF2-40B4-BE49-F238E27FC236}">
                <a16:creationId xmlns:a16="http://schemas.microsoft.com/office/drawing/2014/main" id="{02262692-3F86-4D1F-8E15-7F161C467842}"/>
              </a:ext>
            </a:extLst>
          </p:cNvPr>
          <p:cNvSpPr>
            <a:spLocks noGrp="1"/>
          </p:cNvSpPr>
          <p:nvPr>
            <p:ph sz="half" idx="2"/>
          </p:nvPr>
        </p:nvSpPr>
        <p:spPr>
          <a:xfrm>
            <a:off x="783772" y="3192630"/>
            <a:ext cx="5181600" cy="1617324"/>
          </a:xfrm>
        </p:spPr>
        <p:txBody>
          <a:bodyPr>
            <a:noAutofit/>
          </a:bodyPr>
          <a:lstStyle/>
          <a:p>
            <a:pPr marL="0" indent="0" algn="ctr">
              <a:buNone/>
            </a:pPr>
            <a:r>
              <a:rPr lang="en-US" sz="3200" dirty="0">
                <a:latin typeface="Merriweather Sans" panose="02000503060000020004" pitchFamily="50" charset="0"/>
              </a:rPr>
              <a:t>Calculate the answer using the Multiplying Mutations worksheet!</a:t>
            </a:r>
          </a:p>
        </p:txBody>
      </p:sp>
      <p:pic>
        <p:nvPicPr>
          <p:cNvPr id="5" name="Content Placeholder 4">
            <a:extLst>
              <a:ext uri="{FF2B5EF4-FFF2-40B4-BE49-F238E27FC236}">
                <a16:creationId xmlns:a16="http://schemas.microsoft.com/office/drawing/2014/main" id="{0D6AE089-43CB-4BBA-8C61-9561A7A49B7B}"/>
              </a:ext>
            </a:extLst>
          </p:cNvPr>
          <p:cNvPicPr>
            <a:picLocks noGrp="1" noChangeAspect="1"/>
          </p:cNvPicPr>
          <p:nvPr>
            <p:ph sz="half" idx="1"/>
          </p:nvPr>
        </p:nvPicPr>
        <p:blipFill>
          <a:blip r:embed="rId2"/>
          <a:stretch>
            <a:fillRect/>
          </a:stretch>
        </p:blipFill>
        <p:spPr>
          <a:xfrm>
            <a:off x="6226629" y="2414252"/>
            <a:ext cx="5708780" cy="3174081"/>
          </a:xfrm>
          <a:prstGeom prst="rect">
            <a:avLst/>
          </a:prstGeom>
        </p:spPr>
      </p:pic>
    </p:spTree>
    <p:extLst>
      <p:ext uri="{BB962C8B-B14F-4D97-AF65-F5344CB8AC3E}">
        <p14:creationId xmlns:p14="http://schemas.microsoft.com/office/powerpoint/2010/main" val="1818721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AC03-B0E3-47CE-A88F-C68E02BF95F5}"/>
              </a:ext>
            </a:extLst>
          </p:cNvPr>
          <p:cNvSpPr>
            <a:spLocks noGrp="1"/>
          </p:cNvSpPr>
          <p:nvPr>
            <p:ph type="title"/>
          </p:nvPr>
        </p:nvSpPr>
        <p:spPr/>
        <p:txBody>
          <a:bodyPr>
            <a:normAutofit/>
          </a:bodyPr>
          <a:lstStyle/>
          <a:p>
            <a:pPr algn="ctr"/>
            <a:r>
              <a:rPr lang="en-US" sz="3600" dirty="0">
                <a:latin typeface="Merriweather Sans" panose="02000503060000020004" pitchFamily="50" charset="0"/>
              </a:rPr>
              <a:t>How many new mutations come from an infection of a single cell?</a:t>
            </a:r>
          </a:p>
        </p:txBody>
      </p:sp>
      <p:cxnSp>
        <p:nvCxnSpPr>
          <p:cNvPr id="11" name="Straight Connector 10">
            <a:extLst>
              <a:ext uri="{FF2B5EF4-FFF2-40B4-BE49-F238E27FC236}">
                <a16:creationId xmlns:a16="http://schemas.microsoft.com/office/drawing/2014/main" id="{FB263E57-FE33-4442-B228-9A897CF57A9D}"/>
              </a:ext>
            </a:extLst>
          </p:cNvPr>
          <p:cNvCxnSpPr>
            <a:cxnSpLocks/>
          </p:cNvCxnSpPr>
          <p:nvPr/>
        </p:nvCxnSpPr>
        <p:spPr>
          <a:xfrm>
            <a:off x="942401" y="3340359"/>
            <a:ext cx="1064621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24D1BF0-5C26-419F-BB9B-9CC4BCD610D5}"/>
              </a:ext>
            </a:extLst>
          </p:cNvPr>
          <p:cNvCxnSpPr>
            <a:cxnSpLocks/>
          </p:cNvCxnSpPr>
          <p:nvPr/>
        </p:nvCxnSpPr>
        <p:spPr>
          <a:xfrm flipV="1">
            <a:off x="3576744" y="2452396"/>
            <a:ext cx="0" cy="1775926"/>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0706248D-2F22-4AE8-8122-4DD9A1177EC9}"/>
              </a:ext>
            </a:extLst>
          </p:cNvPr>
          <p:cNvCxnSpPr>
            <a:cxnSpLocks/>
          </p:cNvCxnSpPr>
          <p:nvPr/>
        </p:nvCxnSpPr>
        <p:spPr>
          <a:xfrm flipV="1">
            <a:off x="7465272" y="2434866"/>
            <a:ext cx="0" cy="1775926"/>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F5311EA5-B3FA-45C1-A196-4AB960922833}"/>
              </a:ext>
            </a:extLst>
          </p:cNvPr>
          <p:cNvSpPr txBox="1"/>
          <p:nvPr/>
        </p:nvSpPr>
        <p:spPr>
          <a:xfrm>
            <a:off x="869312" y="2634768"/>
            <a:ext cx="2576803" cy="523220"/>
          </a:xfrm>
          <a:prstGeom prst="rect">
            <a:avLst/>
          </a:prstGeom>
          <a:noFill/>
        </p:spPr>
        <p:txBody>
          <a:bodyPr wrap="square" rtlCol="0">
            <a:spAutoFit/>
          </a:bodyPr>
          <a:lstStyle/>
          <a:p>
            <a:r>
              <a:rPr lang="en-US" sz="2800" dirty="0">
                <a:latin typeface="Merriweather Sans" panose="02000503060000020004" pitchFamily="50" charset="0"/>
              </a:rPr>
              <a:t>30,000 bases</a:t>
            </a:r>
          </a:p>
        </p:txBody>
      </p:sp>
      <p:sp>
        <p:nvSpPr>
          <p:cNvPr id="19" name="TextBox 18">
            <a:extLst>
              <a:ext uri="{FF2B5EF4-FFF2-40B4-BE49-F238E27FC236}">
                <a16:creationId xmlns:a16="http://schemas.microsoft.com/office/drawing/2014/main" id="{37036875-3AA4-4B90-AA84-B2AF3C8D7CDB}"/>
              </a:ext>
            </a:extLst>
          </p:cNvPr>
          <p:cNvSpPr txBox="1"/>
          <p:nvPr/>
        </p:nvSpPr>
        <p:spPr>
          <a:xfrm>
            <a:off x="3707373" y="2634768"/>
            <a:ext cx="3951509" cy="523220"/>
          </a:xfrm>
          <a:prstGeom prst="rect">
            <a:avLst/>
          </a:prstGeom>
          <a:noFill/>
        </p:spPr>
        <p:txBody>
          <a:bodyPr wrap="square" rtlCol="0">
            <a:spAutoFit/>
          </a:bodyPr>
          <a:lstStyle/>
          <a:p>
            <a:r>
              <a:rPr lang="en-US" sz="2800" dirty="0">
                <a:latin typeface="Merriweather Sans" panose="02000503060000020004" pitchFamily="50" charset="0"/>
              </a:rPr>
              <a:t>1.0 x 10</a:t>
            </a:r>
            <a:r>
              <a:rPr lang="en-US" sz="2800" baseline="30000" dirty="0">
                <a:latin typeface="Merriweather Sans" panose="02000503060000020004" pitchFamily="50" charset="0"/>
              </a:rPr>
              <a:t>-5</a:t>
            </a:r>
            <a:r>
              <a:rPr lang="en-US" sz="2800" dirty="0">
                <a:latin typeface="Merriweather Sans" panose="02000503060000020004" pitchFamily="50" charset="0"/>
              </a:rPr>
              <a:t> mutations</a:t>
            </a:r>
          </a:p>
        </p:txBody>
      </p:sp>
      <p:sp>
        <p:nvSpPr>
          <p:cNvPr id="20" name="TextBox 19">
            <a:extLst>
              <a:ext uri="{FF2B5EF4-FFF2-40B4-BE49-F238E27FC236}">
                <a16:creationId xmlns:a16="http://schemas.microsoft.com/office/drawing/2014/main" id="{57E40001-93F4-4D00-95C1-BE090469FDE6}"/>
              </a:ext>
            </a:extLst>
          </p:cNvPr>
          <p:cNvSpPr txBox="1"/>
          <p:nvPr/>
        </p:nvSpPr>
        <p:spPr>
          <a:xfrm>
            <a:off x="3707373" y="3431545"/>
            <a:ext cx="3951509" cy="523220"/>
          </a:xfrm>
          <a:prstGeom prst="rect">
            <a:avLst/>
          </a:prstGeom>
          <a:noFill/>
        </p:spPr>
        <p:txBody>
          <a:bodyPr wrap="square" rtlCol="0">
            <a:spAutoFit/>
          </a:bodyPr>
          <a:lstStyle/>
          <a:p>
            <a:pPr algn="ctr"/>
            <a:r>
              <a:rPr lang="en-US" sz="2800" dirty="0">
                <a:latin typeface="Merriweather Sans" panose="02000503060000020004" pitchFamily="50" charset="0"/>
              </a:rPr>
              <a:t>base</a:t>
            </a:r>
          </a:p>
        </p:txBody>
      </p:sp>
      <p:sp>
        <p:nvSpPr>
          <p:cNvPr id="22" name="TextBox 21">
            <a:extLst>
              <a:ext uri="{FF2B5EF4-FFF2-40B4-BE49-F238E27FC236}">
                <a16:creationId xmlns:a16="http://schemas.microsoft.com/office/drawing/2014/main" id="{E7237137-2131-4BB1-B8D6-99152203CF8C}"/>
              </a:ext>
            </a:extLst>
          </p:cNvPr>
          <p:cNvSpPr txBox="1"/>
          <p:nvPr/>
        </p:nvSpPr>
        <p:spPr>
          <a:xfrm>
            <a:off x="7789510" y="2634768"/>
            <a:ext cx="3564290" cy="523220"/>
          </a:xfrm>
          <a:prstGeom prst="rect">
            <a:avLst/>
          </a:prstGeom>
          <a:noFill/>
        </p:spPr>
        <p:txBody>
          <a:bodyPr wrap="square" rtlCol="0">
            <a:spAutoFit/>
          </a:bodyPr>
          <a:lstStyle/>
          <a:p>
            <a:r>
              <a:rPr lang="en-US" sz="2800" dirty="0">
                <a:latin typeface="Merriweather Sans" panose="02000503060000020004" pitchFamily="50" charset="0"/>
              </a:rPr>
              <a:t>10,000 replications</a:t>
            </a:r>
          </a:p>
        </p:txBody>
      </p:sp>
      <p:sp>
        <p:nvSpPr>
          <p:cNvPr id="25" name="TextBox 24">
            <a:extLst>
              <a:ext uri="{FF2B5EF4-FFF2-40B4-BE49-F238E27FC236}">
                <a16:creationId xmlns:a16="http://schemas.microsoft.com/office/drawing/2014/main" id="{EF9C49D2-754F-4EF7-A687-EBC7E4AE1DE2}"/>
              </a:ext>
            </a:extLst>
          </p:cNvPr>
          <p:cNvSpPr txBox="1"/>
          <p:nvPr/>
        </p:nvSpPr>
        <p:spPr>
          <a:xfrm>
            <a:off x="3707373" y="4990029"/>
            <a:ext cx="5138044" cy="1323439"/>
          </a:xfrm>
          <a:prstGeom prst="rect">
            <a:avLst/>
          </a:prstGeom>
          <a:noFill/>
        </p:spPr>
        <p:txBody>
          <a:bodyPr wrap="square" rtlCol="0">
            <a:spAutoFit/>
          </a:bodyPr>
          <a:lstStyle/>
          <a:p>
            <a:pPr algn="ctr"/>
            <a:r>
              <a:rPr lang="en-US" sz="4000" b="1" dirty="0">
                <a:latin typeface="Merriweather Sans" panose="02000503060000020004" pitchFamily="50" charset="0"/>
              </a:rPr>
              <a:t>3,000 new mutations!</a:t>
            </a:r>
          </a:p>
        </p:txBody>
      </p:sp>
    </p:spTree>
    <p:extLst>
      <p:ext uri="{BB962C8B-B14F-4D97-AF65-F5344CB8AC3E}">
        <p14:creationId xmlns:p14="http://schemas.microsoft.com/office/powerpoint/2010/main" val="2085790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AC03-B0E3-47CE-A88F-C68E02BF95F5}"/>
              </a:ext>
            </a:extLst>
          </p:cNvPr>
          <p:cNvSpPr>
            <a:spLocks noGrp="1"/>
          </p:cNvSpPr>
          <p:nvPr>
            <p:ph type="title"/>
          </p:nvPr>
        </p:nvSpPr>
        <p:spPr/>
        <p:txBody>
          <a:bodyPr>
            <a:normAutofit/>
          </a:bodyPr>
          <a:lstStyle/>
          <a:p>
            <a:pPr algn="ctr"/>
            <a:r>
              <a:rPr lang="en-US" sz="3600" dirty="0">
                <a:latin typeface="Merriweather Sans" panose="02000503060000020004" pitchFamily="50" charset="0"/>
              </a:rPr>
              <a:t>How many new mutations come from an infection of a single cell?</a:t>
            </a:r>
          </a:p>
        </p:txBody>
      </p:sp>
      <p:sp>
        <p:nvSpPr>
          <p:cNvPr id="4" name="Content Placeholder 3">
            <a:extLst>
              <a:ext uri="{FF2B5EF4-FFF2-40B4-BE49-F238E27FC236}">
                <a16:creationId xmlns:a16="http://schemas.microsoft.com/office/drawing/2014/main" id="{02262692-3F86-4D1F-8E15-7F161C467842}"/>
              </a:ext>
            </a:extLst>
          </p:cNvPr>
          <p:cNvSpPr>
            <a:spLocks noGrp="1"/>
          </p:cNvSpPr>
          <p:nvPr>
            <p:ph sz="half" idx="2"/>
          </p:nvPr>
        </p:nvSpPr>
        <p:spPr>
          <a:xfrm>
            <a:off x="838200" y="2898692"/>
            <a:ext cx="5181600" cy="2205200"/>
          </a:xfrm>
        </p:spPr>
        <p:txBody>
          <a:bodyPr>
            <a:noAutofit/>
          </a:bodyPr>
          <a:lstStyle/>
          <a:p>
            <a:pPr marL="514350" indent="-514350">
              <a:buAutoNum type="alphaUcPeriod"/>
            </a:pPr>
            <a:r>
              <a:rPr lang="en-US" sz="3200" dirty="0">
                <a:latin typeface="Merriweather Sans" panose="02000503060000020004" pitchFamily="50" charset="0"/>
              </a:rPr>
              <a:t>30 Mutations</a:t>
            </a:r>
          </a:p>
          <a:p>
            <a:pPr marL="514350" indent="-514350">
              <a:buAutoNum type="alphaUcPeriod"/>
            </a:pPr>
            <a:r>
              <a:rPr lang="en-US" sz="3200" dirty="0">
                <a:latin typeface="Merriweather Sans" panose="02000503060000020004" pitchFamily="50" charset="0"/>
              </a:rPr>
              <a:t>300 Mutations </a:t>
            </a:r>
          </a:p>
          <a:p>
            <a:pPr marL="514350" indent="-514350">
              <a:buAutoNum type="alphaUcPeriod"/>
            </a:pPr>
            <a:r>
              <a:rPr lang="en-US" sz="3200" b="1" dirty="0">
                <a:latin typeface="Merriweather Sans" panose="02000503060000020004" pitchFamily="50" charset="0"/>
              </a:rPr>
              <a:t>3,000 Mutations </a:t>
            </a:r>
          </a:p>
          <a:p>
            <a:pPr marL="514350" indent="-514350">
              <a:buAutoNum type="alphaUcPeriod"/>
            </a:pPr>
            <a:r>
              <a:rPr lang="en-US" sz="3200" dirty="0">
                <a:latin typeface="Merriweather Sans" panose="02000503060000020004" pitchFamily="50" charset="0"/>
              </a:rPr>
              <a:t>3,000,000  Mutations</a:t>
            </a:r>
          </a:p>
        </p:txBody>
      </p:sp>
      <p:pic>
        <p:nvPicPr>
          <p:cNvPr id="5" name="Content Placeholder 4">
            <a:extLst>
              <a:ext uri="{FF2B5EF4-FFF2-40B4-BE49-F238E27FC236}">
                <a16:creationId xmlns:a16="http://schemas.microsoft.com/office/drawing/2014/main" id="{0D6AE089-43CB-4BBA-8C61-9561A7A49B7B}"/>
              </a:ext>
            </a:extLst>
          </p:cNvPr>
          <p:cNvPicPr>
            <a:picLocks noGrp="1" noChangeAspect="1"/>
          </p:cNvPicPr>
          <p:nvPr>
            <p:ph sz="half" idx="1"/>
          </p:nvPr>
        </p:nvPicPr>
        <p:blipFill>
          <a:blip r:embed="rId2"/>
          <a:stretch>
            <a:fillRect/>
          </a:stretch>
        </p:blipFill>
        <p:spPr>
          <a:xfrm>
            <a:off x="6226629" y="2414252"/>
            <a:ext cx="5708780" cy="3174081"/>
          </a:xfrm>
          <a:prstGeom prst="rect">
            <a:avLst/>
          </a:prstGeom>
        </p:spPr>
      </p:pic>
    </p:spTree>
    <p:extLst>
      <p:ext uri="{BB962C8B-B14F-4D97-AF65-F5344CB8AC3E}">
        <p14:creationId xmlns:p14="http://schemas.microsoft.com/office/powerpoint/2010/main" val="3547235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AC03-B0E3-47CE-A88F-C68E02BF95F5}"/>
              </a:ext>
            </a:extLst>
          </p:cNvPr>
          <p:cNvSpPr>
            <a:spLocks noGrp="1"/>
          </p:cNvSpPr>
          <p:nvPr>
            <p:ph type="title"/>
          </p:nvPr>
        </p:nvSpPr>
        <p:spPr/>
        <p:txBody>
          <a:bodyPr>
            <a:normAutofit fontScale="90000"/>
          </a:bodyPr>
          <a:lstStyle/>
          <a:p>
            <a:r>
              <a:rPr lang="en-US" sz="3600" b="1" dirty="0">
                <a:latin typeface="Merriweather Sans" panose="02000503060000020004" pitchFamily="50" charset="0"/>
              </a:rPr>
              <a:t>Reflection Question: </a:t>
            </a:r>
            <a:r>
              <a:rPr lang="en-US" sz="3600" dirty="0">
                <a:latin typeface="Merriweather Sans" panose="02000503060000020004" pitchFamily="50" charset="0"/>
              </a:rPr>
              <a:t>Consider the number of new mutations from the infection of a single cell. </a:t>
            </a:r>
          </a:p>
        </p:txBody>
      </p:sp>
      <p:sp>
        <p:nvSpPr>
          <p:cNvPr id="4" name="Content Placeholder 3">
            <a:extLst>
              <a:ext uri="{FF2B5EF4-FFF2-40B4-BE49-F238E27FC236}">
                <a16:creationId xmlns:a16="http://schemas.microsoft.com/office/drawing/2014/main" id="{02262692-3F86-4D1F-8E15-7F161C467842}"/>
              </a:ext>
            </a:extLst>
          </p:cNvPr>
          <p:cNvSpPr>
            <a:spLocks noGrp="1"/>
          </p:cNvSpPr>
          <p:nvPr>
            <p:ph sz="half" idx="2"/>
          </p:nvPr>
        </p:nvSpPr>
        <p:spPr>
          <a:xfrm>
            <a:off x="914400" y="1522739"/>
            <a:ext cx="5050972" cy="2205200"/>
          </a:xfrm>
        </p:spPr>
        <p:txBody>
          <a:bodyPr>
            <a:noAutofit/>
          </a:bodyPr>
          <a:lstStyle/>
          <a:p>
            <a:pPr marL="0" indent="0">
              <a:buNone/>
            </a:pPr>
            <a:endParaRPr lang="en-US" sz="3200" dirty="0">
              <a:latin typeface="Merriweather Sans" panose="02000503060000020004" pitchFamily="50" charset="0"/>
            </a:endParaRPr>
          </a:p>
          <a:p>
            <a:pPr marL="0" indent="0">
              <a:buNone/>
            </a:pPr>
            <a:r>
              <a:rPr lang="en-US" sz="3200" dirty="0">
                <a:latin typeface="Merriweather Sans" panose="02000503060000020004" pitchFamily="50" charset="0"/>
              </a:rPr>
              <a:t>Why do you think it is difficult to make vaccines against viruses, like influenza or HIV?</a:t>
            </a:r>
          </a:p>
          <a:p>
            <a:pPr marL="0" indent="0">
              <a:buNone/>
            </a:pPr>
            <a:endParaRPr lang="en-US" sz="3200" dirty="0">
              <a:latin typeface="Merriweather Sans" panose="02000503060000020004" pitchFamily="50" charset="0"/>
            </a:endParaRPr>
          </a:p>
          <a:p>
            <a:pPr marL="0" indent="0">
              <a:buNone/>
            </a:pPr>
            <a:r>
              <a:rPr lang="en-US" sz="3200" dirty="0">
                <a:latin typeface="Merriweather Sans" panose="02000503060000020004" pitchFamily="50" charset="0"/>
              </a:rPr>
              <a:t>Why do you think you need to get a new flu shot each year?</a:t>
            </a:r>
          </a:p>
        </p:txBody>
      </p:sp>
      <p:pic>
        <p:nvPicPr>
          <p:cNvPr id="5" name="Content Placeholder 4">
            <a:extLst>
              <a:ext uri="{FF2B5EF4-FFF2-40B4-BE49-F238E27FC236}">
                <a16:creationId xmlns:a16="http://schemas.microsoft.com/office/drawing/2014/main" id="{0D6AE089-43CB-4BBA-8C61-9561A7A49B7B}"/>
              </a:ext>
            </a:extLst>
          </p:cNvPr>
          <p:cNvPicPr>
            <a:picLocks noGrp="1" noChangeAspect="1"/>
          </p:cNvPicPr>
          <p:nvPr>
            <p:ph sz="half" idx="1"/>
          </p:nvPr>
        </p:nvPicPr>
        <p:blipFill>
          <a:blip r:embed="rId2"/>
          <a:stretch>
            <a:fillRect/>
          </a:stretch>
        </p:blipFill>
        <p:spPr>
          <a:xfrm>
            <a:off x="6226629" y="2414252"/>
            <a:ext cx="5708780" cy="3174081"/>
          </a:xfrm>
          <a:prstGeom prst="rect">
            <a:avLst/>
          </a:prstGeom>
        </p:spPr>
      </p:pic>
    </p:spTree>
    <p:extLst>
      <p:ext uri="{BB962C8B-B14F-4D97-AF65-F5344CB8AC3E}">
        <p14:creationId xmlns:p14="http://schemas.microsoft.com/office/powerpoint/2010/main" val="2049570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2">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1" y="986696"/>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9" y="2699439"/>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rPr>
              <a:t>What are some microbes that you already know?</a:t>
            </a:r>
          </a:p>
        </p:txBody>
      </p:sp>
    </p:spTree>
    <p:extLst>
      <p:ext uri="{BB962C8B-B14F-4D97-AF65-F5344CB8AC3E}">
        <p14:creationId xmlns:p14="http://schemas.microsoft.com/office/powerpoint/2010/main" val="284816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5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with medium confidence">
            <a:extLst>
              <a:ext uri="{FF2B5EF4-FFF2-40B4-BE49-F238E27FC236}">
                <a16:creationId xmlns:a16="http://schemas.microsoft.com/office/drawing/2014/main" id="{0C6C7B0E-5B0B-4709-BF0E-AACC07292C6F}"/>
              </a:ext>
            </a:extLst>
          </p:cNvPr>
          <p:cNvPicPr>
            <a:picLocks noChangeAspect="1"/>
          </p:cNvPicPr>
          <p:nvPr/>
        </p:nvPicPr>
        <p:blipFill>
          <a:blip r:embed="rId2"/>
          <a:stretch>
            <a:fillRect/>
          </a:stretch>
        </p:blipFill>
        <p:spPr>
          <a:xfrm>
            <a:off x="1121834" y="643467"/>
            <a:ext cx="9948331" cy="5571066"/>
          </a:xfrm>
          <a:prstGeom prst="rect">
            <a:avLst/>
          </a:prstGeom>
        </p:spPr>
      </p:pic>
    </p:spTree>
    <p:extLst>
      <p:ext uri="{BB962C8B-B14F-4D97-AF65-F5344CB8AC3E}">
        <p14:creationId xmlns:p14="http://schemas.microsoft.com/office/powerpoint/2010/main" val="3321225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31632" y="808989"/>
            <a:ext cx="10718408"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Let’s see how small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microbes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really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Make a prediction.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List the following items from largest to smallest: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38" marR="0" lvl="0" indent="-514338" algn="l" defTabSz="914400" rtl="0" eaLnBrk="1" fontAlgn="auto" latinLnBrk="0" hangingPunct="1">
              <a:lnSpc>
                <a:spcPct val="100000"/>
              </a:lnSpc>
              <a:spcBef>
                <a:spcPts val="0"/>
              </a:spcBef>
              <a:spcAft>
                <a:spcPts val="0"/>
              </a:spcAft>
              <a:buClrTx/>
              <a:buSzTx/>
              <a:buFontTx/>
              <a:buAutoNum type="alphaUcPeriod"/>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Coffee Bean </a:t>
            </a:r>
          </a:p>
          <a:p>
            <a:pPr marL="514338" marR="0" lvl="0" indent="-514338" algn="l" defTabSz="914400" rtl="0" eaLnBrk="1" fontAlgn="auto" latinLnBrk="0" hangingPunct="1">
              <a:lnSpc>
                <a:spcPct val="100000"/>
              </a:lnSpc>
              <a:spcBef>
                <a:spcPts val="0"/>
              </a:spcBef>
              <a:spcAft>
                <a:spcPts val="0"/>
              </a:spcAft>
              <a:buClrTx/>
              <a:buSzTx/>
              <a:buFontTx/>
              <a:buAutoNum type="alphaUcPeriod"/>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E. coli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Bacteria</a:t>
            </a:r>
          </a:p>
          <a:p>
            <a:pPr marL="514338" marR="0" lvl="0" indent="-514338" algn="l" defTabSz="914400" rtl="0" eaLnBrk="1" fontAlgn="auto" latinLnBrk="0" hangingPunct="1">
              <a:lnSpc>
                <a:spcPct val="100000"/>
              </a:lnSpc>
              <a:spcBef>
                <a:spcPts val="0"/>
              </a:spcBef>
              <a:spcAft>
                <a:spcPts val="0"/>
              </a:spcAft>
              <a:buClrTx/>
              <a:buSzTx/>
              <a:buFontTx/>
              <a:buAutoNum type="alphaUcPeriod" startAt="3"/>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Skin Cell</a:t>
            </a:r>
          </a:p>
          <a:p>
            <a:pPr marL="514338" marR="0" lvl="0" indent="-514338" algn="l" defTabSz="914400" rtl="0" eaLnBrk="1" fontAlgn="auto" latinLnBrk="0" hangingPunct="1">
              <a:lnSpc>
                <a:spcPct val="100000"/>
              </a:lnSpc>
              <a:spcBef>
                <a:spcPts val="0"/>
              </a:spcBef>
              <a:spcAft>
                <a:spcPts val="0"/>
              </a:spcAft>
              <a:buClrTx/>
              <a:buSzTx/>
              <a:buFontTx/>
              <a:buAutoNum type="alphaUcPeriod" startAt="3"/>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Viruses</a:t>
            </a:r>
          </a:p>
          <a:p>
            <a:pPr marL="514338" marR="0" lvl="0" indent="-514338" algn="l" defTabSz="914400" rtl="0" eaLnBrk="1" fontAlgn="auto" latinLnBrk="0" hangingPunct="1">
              <a:lnSpc>
                <a:spcPct val="100000"/>
              </a:lnSpc>
              <a:spcBef>
                <a:spcPts val="0"/>
              </a:spcBef>
              <a:spcAft>
                <a:spcPts val="0"/>
              </a:spcAft>
              <a:buClrTx/>
              <a:buSzTx/>
              <a:buFontTx/>
              <a:buAutoNum type="alphaUcPeriod" startAt="3"/>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Grain of Salt</a:t>
            </a:r>
          </a:p>
        </p:txBody>
      </p:sp>
      <p:pic>
        <p:nvPicPr>
          <p:cNvPr id="2" name="Picture 1">
            <a:extLst>
              <a:ext uri="{FF2B5EF4-FFF2-40B4-BE49-F238E27FC236}">
                <a16:creationId xmlns:a16="http://schemas.microsoft.com/office/drawing/2014/main" id="{B4670E92-D960-4CED-BEB1-9B98D9B12659}"/>
              </a:ext>
            </a:extLst>
          </p:cNvPr>
          <p:cNvPicPr>
            <a:picLocks noChangeAspect="1"/>
          </p:cNvPicPr>
          <p:nvPr/>
        </p:nvPicPr>
        <p:blipFill>
          <a:blip r:embed="rId3"/>
          <a:stretch>
            <a:fillRect/>
          </a:stretch>
        </p:blipFill>
        <p:spPr>
          <a:xfrm rot="398939">
            <a:off x="6843442" y="2287056"/>
            <a:ext cx="5047434" cy="5494549"/>
          </a:xfrm>
          <a:prstGeom prst="rect">
            <a:avLst/>
          </a:prstGeom>
        </p:spPr>
      </p:pic>
    </p:spTree>
    <p:extLst>
      <p:ext uri="{BB962C8B-B14F-4D97-AF65-F5344CB8AC3E}">
        <p14:creationId xmlns:p14="http://schemas.microsoft.com/office/powerpoint/2010/main" val="1642021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31632" y="808989"/>
            <a:ext cx="10718408"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From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largest to smallest: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38" marR="0" lvl="0" indent="-514338" algn="l" defTabSz="914400" rtl="0" eaLnBrk="1" fontAlgn="auto" latinLnBrk="0" hangingPunct="1">
              <a:lnSpc>
                <a:spcPct val="100000"/>
              </a:lnSpc>
              <a:spcBef>
                <a:spcPts val="0"/>
              </a:spcBef>
              <a:spcAft>
                <a:spcPts val="0"/>
              </a:spcAft>
              <a:buClrTx/>
              <a:buSzTx/>
              <a:buFontTx/>
              <a:buAutoNum type="alphaUcPeriod"/>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Coffee Bean </a:t>
            </a:r>
          </a:p>
          <a:p>
            <a:pPr marL="514338" marR="0" lvl="0" indent="-514338" algn="l" defTabSz="914400" rtl="0" eaLnBrk="1" fontAlgn="auto" latinLnBrk="0" hangingPunct="1">
              <a:lnSpc>
                <a:spcPct val="100000"/>
              </a:lnSpc>
              <a:spcBef>
                <a:spcPts val="0"/>
              </a:spcBef>
              <a:spcAft>
                <a:spcPts val="0"/>
              </a:spcAft>
              <a:buClrTx/>
              <a:buSzTx/>
              <a:buFontTx/>
              <a:buAutoNum type="alphaUcPeriod"/>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Grain of Salt</a:t>
            </a:r>
          </a:p>
          <a:p>
            <a:pPr marL="514338" marR="0" lvl="0" indent="-514338" algn="l" defTabSz="914400" rtl="0" eaLnBrk="1" fontAlgn="auto" latinLnBrk="0" hangingPunct="1">
              <a:lnSpc>
                <a:spcPct val="100000"/>
              </a:lnSpc>
              <a:spcBef>
                <a:spcPts val="0"/>
              </a:spcBef>
              <a:spcAft>
                <a:spcPts val="0"/>
              </a:spcAft>
              <a:buClrTx/>
              <a:buSzTx/>
              <a:buFontTx/>
              <a:buAutoNum type="alphaUcPeriod"/>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Skin Cell </a:t>
            </a:r>
          </a:p>
          <a:p>
            <a:pPr marL="514338" marR="0" lvl="0" indent="-514338" algn="l" defTabSz="914400" rtl="0" eaLnBrk="1" fontAlgn="auto" latinLnBrk="0" hangingPunct="1">
              <a:lnSpc>
                <a:spcPct val="100000"/>
              </a:lnSpc>
              <a:spcBef>
                <a:spcPts val="0"/>
              </a:spcBef>
              <a:spcAft>
                <a:spcPts val="0"/>
              </a:spcAft>
              <a:buClrTx/>
              <a:buSzTx/>
              <a:buFontTx/>
              <a:buAutoNum type="alphaUcPeriod"/>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E. coli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Bacteria</a:t>
            </a:r>
          </a:p>
          <a:p>
            <a:pPr marL="514338" marR="0" lvl="0" indent="-514338" algn="l" defTabSz="914400" rtl="0" eaLnBrk="1" fontAlgn="auto" latinLnBrk="0" hangingPunct="1">
              <a:lnSpc>
                <a:spcPct val="100000"/>
              </a:lnSpc>
              <a:spcBef>
                <a:spcPts val="0"/>
              </a:spcBef>
              <a:spcAft>
                <a:spcPts val="0"/>
              </a:spcAft>
              <a:buClrTx/>
              <a:buSzTx/>
              <a:buFontTx/>
              <a:buAutoNum type="alphaUcPeriod"/>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Viruses</a:t>
            </a:r>
          </a:p>
        </p:txBody>
      </p:sp>
      <p:pic>
        <p:nvPicPr>
          <p:cNvPr id="3" name="Picture 2">
            <a:extLst>
              <a:ext uri="{FF2B5EF4-FFF2-40B4-BE49-F238E27FC236}">
                <a16:creationId xmlns:a16="http://schemas.microsoft.com/office/drawing/2014/main" id="{2737CC10-B39D-4242-8E61-C4AF6B04E1E5}"/>
              </a:ext>
            </a:extLst>
          </p:cNvPr>
          <p:cNvPicPr>
            <a:picLocks noChangeAspect="1"/>
          </p:cNvPicPr>
          <p:nvPr/>
        </p:nvPicPr>
        <p:blipFill>
          <a:blip r:embed="rId2"/>
          <a:stretch>
            <a:fillRect/>
          </a:stretch>
        </p:blipFill>
        <p:spPr>
          <a:xfrm rot="398939">
            <a:off x="6843442" y="2287056"/>
            <a:ext cx="5047434" cy="5494549"/>
          </a:xfrm>
          <a:prstGeom prst="rect">
            <a:avLst/>
          </a:prstGeom>
        </p:spPr>
      </p:pic>
    </p:spTree>
    <p:extLst>
      <p:ext uri="{BB962C8B-B14F-4D97-AF65-F5344CB8AC3E}">
        <p14:creationId xmlns:p14="http://schemas.microsoft.com/office/powerpoint/2010/main" val="3361000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5">
                <a:shade val="45000"/>
                <a:satMod val="135000"/>
              </a:schemeClr>
              <a:prstClr val="white"/>
            </a:duotone>
          </a:blip>
          <a:srcRect b="33460"/>
          <a:stretch/>
        </p:blipFill>
        <p:spPr>
          <a:xfrm>
            <a:off x="0" y="1"/>
            <a:ext cx="9525000" cy="6844937"/>
          </a:xfrm>
          <a:prstGeom prst="rect">
            <a:avLst/>
          </a:prstGeom>
        </p:spPr>
      </p:pic>
      <p:pic>
        <p:nvPicPr>
          <p:cNvPr id="8" name="Picture 7"/>
          <p:cNvPicPr>
            <a:picLocks noChangeAspect="1"/>
          </p:cNvPicPr>
          <p:nvPr/>
        </p:nvPicPr>
        <p:blipFill rotWithShape="1">
          <a:blip r:embed="rId2">
            <a:duotone>
              <a:schemeClr val="accent5">
                <a:shade val="45000"/>
                <a:satMod val="135000"/>
              </a:schemeClr>
              <a:prstClr val="white"/>
            </a:duotone>
          </a:blip>
          <a:srcRect r="72094" b="33460"/>
          <a:stretch/>
        </p:blipFill>
        <p:spPr>
          <a:xfrm>
            <a:off x="9525001" y="1"/>
            <a:ext cx="2658035" cy="6844937"/>
          </a:xfrm>
          <a:prstGeom prst="rect">
            <a:avLst/>
          </a:prstGeom>
        </p:spPr>
      </p:pic>
      <p:sp>
        <p:nvSpPr>
          <p:cNvPr id="11" name="Rounded Rectangle 10"/>
          <p:cNvSpPr/>
          <p:nvPr/>
        </p:nvSpPr>
        <p:spPr>
          <a:xfrm>
            <a:off x="1080981" y="986696"/>
            <a:ext cx="10030037" cy="4871546"/>
          </a:xfrm>
          <a:prstGeom prst="roundRect">
            <a:avLst/>
          </a:prstGeom>
          <a:solidFill>
            <a:schemeClr val="accent1">
              <a:lumMod val="50000"/>
            </a:schemeClr>
          </a:solidFill>
          <a:ln w="13970" cap="flat" cmpd="sng" algn="ctr">
            <a:solidFill>
              <a:srgbClr val="418AB3">
                <a:shade val="50000"/>
              </a:srgbClr>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2" name="Title 1"/>
          <p:cNvSpPr txBox="1">
            <a:spLocks/>
          </p:cNvSpPr>
          <p:nvPr/>
        </p:nvSpPr>
        <p:spPr>
          <a:xfrm>
            <a:off x="1981199" y="3057688"/>
            <a:ext cx="8229600" cy="729561"/>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a:noFill/>
                </a:ln>
                <a:solidFill>
                  <a:prstClr val="white"/>
                </a:solidFill>
                <a:effectLst/>
                <a:uLnTx/>
                <a:uFillTx/>
                <a:latin typeface="Century Schoolbook" panose="02040604050505020304"/>
                <a:ea typeface="+mj-ea"/>
                <a:cs typeface="+mj-cs"/>
              </a:rPr>
              <a:t>Are microbes good or bad?</a:t>
            </a:r>
          </a:p>
        </p:txBody>
      </p:sp>
    </p:spTree>
    <p:extLst>
      <p:ext uri="{BB962C8B-B14F-4D97-AF65-F5344CB8AC3E}">
        <p14:creationId xmlns:p14="http://schemas.microsoft.com/office/powerpoint/2010/main" val="3568339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834E8-C237-43DF-BC62-A0C6903DF68C}"/>
              </a:ext>
            </a:extLst>
          </p:cNvPr>
          <p:cNvPicPr>
            <a:picLocks noChangeAspect="1"/>
          </p:cNvPicPr>
          <p:nvPr/>
        </p:nvPicPr>
        <p:blipFill>
          <a:blip r:embed="rId3"/>
          <a:stretch>
            <a:fillRect/>
          </a:stretch>
        </p:blipFill>
        <p:spPr>
          <a:xfrm>
            <a:off x="643467" y="675470"/>
            <a:ext cx="10905066" cy="5507059"/>
          </a:xfrm>
          <a:prstGeom prst="rect">
            <a:avLst/>
          </a:prstGeom>
        </p:spPr>
      </p:pic>
      <p:sp>
        <p:nvSpPr>
          <p:cNvPr id="4" name="Rectangle: Rounded Corners 3">
            <a:extLst>
              <a:ext uri="{FF2B5EF4-FFF2-40B4-BE49-F238E27FC236}">
                <a16:creationId xmlns:a16="http://schemas.microsoft.com/office/drawing/2014/main" id="{5F8CFC1A-5305-4E5B-BF1D-52441412B656}"/>
              </a:ext>
            </a:extLst>
          </p:cNvPr>
          <p:cNvSpPr/>
          <p:nvPr/>
        </p:nvSpPr>
        <p:spPr>
          <a:xfrm>
            <a:off x="9890449" y="3769567"/>
            <a:ext cx="1306286" cy="25752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EE70CA-E364-4BD6-AE86-58B31275F19D}"/>
              </a:ext>
            </a:extLst>
          </p:cNvPr>
          <p:cNvPicPr>
            <a:picLocks noChangeAspect="1"/>
          </p:cNvPicPr>
          <p:nvPr/>
        </p:nvPicPr>
        <p:blipFill rotWithShape="1">
          <a:blip r:embed="rId4"/>
          <a:srcRect t="13333" b="19456"/>
          <a:stretch/>
        </p:blipFill>
        <p:spPr>
          <a:xfrm>
            <a:off x="9106224" y="3918856"/>
            <a:ext cx="2442309" cy="1772817"/>
          </a:xfrm>
          <a:prstGeom prst="rect">
            <a:avLst/>
          </a:prstGeom>
        </p:spPr>
      </p:pic>
    </p:spTree>
    <p:extLst>
      <p:ext uri="{BB962C8B-B14F-4D97-AF65-F5344CB8AC3E}">
        <p14:creationId xmlns:p14="http://schemas.microsoft.com/office/powerpoint/2010/main" val="901125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6760</TotalTime>
  <Words>1049</Words>
  <Application>Microsoft Office PowerPoint</Application>
  <PresentationFormat>Widescreen</PresentationFormat>
  <Paragraphs>100</Paragraphs>
  <Slides>33</Slides>
  <Notes>14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Calibri Light</vt:lpstr>
      <vt:lpstr>Cambria</vt:lpstr>
      <vt:lpstr>Century Schoolbook</vt:lpstr>
      <vt:lpstr>Merriweather Sans</vt:lpstr>
      <vt:lpstr>Source Sans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new mutations come from an infection of a single cell?</vt:lpstr>
      <vt:lpstr>How many new mutations come from an infection of a single cell?</vt:lpstr>
      <vt:lpstr>How many new mutations come from an infection of a single cell?</vt:lpstr>
      <vt:lpstr>How many new mutations come from an infection of a single cell?</vt:lpstr>
      <vt:lpstr>Reflection Question: Consider the number of new mutations from the infection of a single cell.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Lott</dc:creator>
  <cp:lastModifiedBy>Megan Lott</cp:lastModifiedBy>
  <cp:revision>34</cp:revision>
  <dcterms:created xsi:type="dcterms:W3CDTF">2021-03-02T17:47:30Z</dcterms:created>
  <dcterms:modified xsi:type="dcterms:W3CDTF">2021-05-04T19:11:51Z</dcterms:modified>
</cp:coreProperties>
</file>