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4"/>
  </p:notesMasterIdLst>
  <p:sldIdLst>
    <p:sldId id="399" r:id="rId2"/>
    <p:sldId id="405" r:id="rId3"/>
    <p:sldId id="315" r:id="rId4"/>
    <p:sldId id="401" r:id="rId5"/>
    <p:sldId id="423" r:id="rId6"/>
    <p:sldId id="316" r:id="rId7"/>
    <p:sldId id="318" r:id="rId8"/>
    <p:sldId id="424" r:id="rId9"/>
    <p:sldId id="314" r:id="rId10"/>
    <p:sldId id="425" r:id="rId11"/>
    <p:sldId id="393" r:id="rId12"/>
    <p:sldId id="409" r:id="rId13"/>
    <p:sldId id="410" r:id="rId14"/>
    <p:sldId id="426" r:id="rId15"/>
    <p:sldId id="411" r:id="rId16"/>
    <p:sldId id="412" r:id="rId17"/>
    <p:sldId id="413" r:id="rId18"/>
    <p:sldId id="395" r:id="rId19"/>
    <p:sldId id="323" r:id="rId20"/>
    <p:sldId id="332" r:id="rId21"/>
    <p:sldId id="352" r:id="rId22"/>
    <p:sldId id="331" r:id="rId23"/>
    <p:sldId id="334" r:id="rId24"/>
    <p:sldId id="407" r:id="rId25"/>
    <p:sldId id="414" r:id="rId26"/>
    <p:sldId id="427" r:id="rId27"/>
    <p:sldId id="404" r:id="rId28"/>
    <p:sldId id="422" r:id="rId29"/>
    <p:sldId id="403" r:id="rId30"/>
    <p:sldId id="421" r:id="rId31"/>
    <p:sldId id="418" r:id="rId32"/>
    <p:sldId id="419" r:id="rId33"/>
  </p:sldIdLst>
  <p:sldSz cx="9144000" cy="5143500" type="screen16x9"/>
  <p:notesSz cx="6858000" cy="9144000"/>
  <p:embeddedFontLst>
    <p:embeddedFont>
      <p:font typeface="Jost" panose="020B0604020202020204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CCE7D3-CBA8-4800-A421-B70F1B9967C5}">
  <a:tblStyle styleId="{C5CCE7D3-CBA8-4800-A421-B70F1B9967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 autoAdjust="0"/>
    <p:restoredTop sz="94915" autoAdjust="0"/>
  </p:normalViewPr>
  <p:slideViewPr>
    <p:cSldViewPr snapToGrid="0">
      <p:cViewPr varScale="1">
        <p:scale>
          <a:sx n="141" d="100"/>
          <a:sy n="141" d="100"/>
        </p:scale>
        <p:origin x="9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049BC-71FE-4164-865B-C4242EBE3A79}" type="doc">
      <dgm:prSet loTypeId="urn:microsoft.com/office/officeart/2005/8/layout/bProcess3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FFA18743-A8E0-4C79-8E29-5BCC205B3DCA}">
      <dgm:prSet phldrT="[Text]"/>
      <dgm:spPr/>
      <dgm:t>
        <a:bodyPr/>
        <a:lstStyle/>
        <a:p>
          <a:r>
            <a:rPr lang="en-US" dirty="0"/>
            <a:t>Part</a:t>
          </a:r>
        </a:p>
      </dgm:t>
    </dgm:pt>
    <dgm:pt modelId="{261D8750-1461-4670-B3DB-E5E1C2B6D194}" type="parTrans" cxnId="{8A663399-C672-4167-AE58-146B82125E65}">
      <dgm:prSet/>
      <dgm:spPr/>
      <dgm:t>
        <a:bodyPr/>
        <a:lstStyle/>
        <a:p>
          <a:endParaRPr lang="en-US"/>
        </a:p>
      </dgm:t>
    </dgm:pt>
    <dgm:pt modelId="{A9BD36B6-7641-4BD3-8E9B-B47D1522AE5E}" type="sibTrans" cxnId="{8A663399-C672-4167-AE58-146B82125E65}">
      <dgm:prSet/>
      <dgm:spPr/>
      <dgm:t>
        <a:bodyPr/>
        <a:lstStyle/>
        <a:p>
          <a:endParaRPr lang="en-US"/>
        </a:p>
      </dgm:t>
    </dgm:pt>
    <dgm:pt modelId="{6EEE87F7-E74A-41EE-A1EC-94559E9C6A72}">
      <dgm:prSet phldrT="[Text]"/>
      <dgm:spPr/>
      <dgm:t>
        <a:bodyPr/>
        <a:lstStyle/>
        <a:p>
          <a:r>
            <a:rPr lang="en-US" dirty="0"/>
            <a:t>Devices</a:t>
          </a:r>
        </a:p>
      </dgm:t>
    </dgm:pt>
    <dgm:pt modelId="{9931F0C6-E669-4C55-AF72-67987D181DA6}" type="parTrans" cxnId="{0AA278EA-8075-4D2E-8BDC-9C3EF046B08C}">
      <dgm:prSet/>
      <dgm:spPr/>
      <dgm:t>
        <a:bodyPr/>
        <a:lstStyle/>
        <a:p>
          <a:endParaRPr lang="en-US"/>
        </a:p>
      </dgm:t>
    </dgm:pt>
    <dgm:pt modelId="{C9AFD748-0C9E-4F48-9202-F036D6EED95C}" type="sibTrans" cxnId="{0AA278EA-8075-4D2E-8BDC-9C3EF046B08C}">
      <dgm:prSet/>
      <dgm:spPr/>
      <dgm:t>
        <a:bodyPr/>
        <a:lstStyle/>
        <a:p>
          <a:endParaRPr lang="en-US"/>
        </a:p>
      </dgm:t>
    </dgm:pt>
    <dgm:pt modelId="{A1ED9A38-9867-48C6-AF61-C2F561056E52}">
      <dgm:prSet/>
      <dgm:spPr/>
      <dgm:t>
        <a:bodyPr/>
        <a:lstStyle/>
        <a:p>
          <a:r>
            <a:rPr lang="en-US" dirty="0"/>
            <a:t>System</a:t>
          </a:r>
        </a:p>
      </dgm:t>
    </dgm:pt>
    <dgm:pt modelId="{85E74F9E-F7F4-4261-B356-7BC2739F235D}" type="parTrans" cxnId="{6D7996BA-9BE6-4706-A82B-1B26D7A47D2A}">
      <dgm:prSet/>
      <dgm:spPr/>
      <dgm:t>
        <a:bodyPr/>
        <a:lstStyle/>
        <a:p>
          <a:endParaRPr lang="en-US"/>
        </a:p>
      </dgm:t>
    </dgm:pt>
    <dgm:pt modelId="{AFE61003-AEEC-4640-9109-FDAAC427C853}" type="sibTrans" cxnId="{6D7996BA-9BE6-4706-A82B-1B26D7A47D2A}">
      <dgm:prSet/>
      <dgm:spPr/>
      <dgm:t>
        <a:bodyPr/>
        <a:lstStyle/>
        <a:p>
          <a:endParaRPr lang="en-US"/>
        </a:p>
      </dgm:t>
    </dgm:pt>
    <dgm:pt modelId="{58E75800-632B-4C52-8956-B64F9E8695E2}">
      <dgm:prSet phldrT="[Text]"/>
      <dgm:spPr/>
      <dgm:t>
        <a:bodyPr/>
        <a:lstStyle/>
        <a:p>
          <a:r>
            <a:rPr lang="en-US" dirty="0"/>
            <a:t>Physical</a:t>
          </a:r>
        </a:p>
      </dgm:t>
    </dgm:pt>
    <dgm:pt modelId="{8307B7A5-07C8-433F-8536-7A6761837FB8}" type="sibTrans" cxnId="{5CEC0ED4-5C84-4848-8118-50CFC0066EAA}">
      <dgm:prSet/>
      <dgm:spPr/>
      <dgm:t>
        <a:bodyPr/>
        <a:lstStyle/>
        <a:p>
          <a:endParaRPr lang="en-US"/>
        </a:p>
      </dgm:t>
    </dgm:pt>
    <dgm:pt modelId="{5E8BEC6D-6C8E-4D95-A7CD-2E725013CA91}" type="parTrans" cxnId="{5CEC0ED4-5C84-4848-8118-50CFC0066EAA}">
      <dgm:prSet/>
      <dgm:spPr/>
      <dgm:t>
        <a:bodyPr/>
        <a:lstStyle/>
        <a:p>
          <a:endParaRPr lang="en-US"/>
        </a:p>
      </dgm:t>
    </dgm:pt>
    <dgm:pt modelId="{3C0D80DD-E652-47E3-BA71-582BC3A314C6}" type="pres">
      <dgm:prSet presAssocID="{67D049BC-71FE-4164-865B-C4242EBE3A79}" presName="Name0" presStyleCnt="0">
        <dgm:presLayoutVars>
          <dgm:dir/>
          <dgm:resizeHandles val="exact"/>
        </dgm:presLayoutVars>
      </dgm:prSet>
      <dgm:spPr/>
    </dgm:pt>
    <dgm:pt modelId="{C5C22397-E6BA-4B04-97EA-F867BE2432BA}" type="pres">
      <dgm:prSet presAssocID="{58E75800-632B-4C52-8956-B64F9E8695E2}" presName="node" presStyleLbl="node1" presStyleIdx="0" presStyleCnt="4">
        <dgm:presLayoutVars>
          <dgm:bulletEnabled val="1"/>
        </dgm:presLayoutVars>
      </dgm:prSet>
      <dgm:spPr/>
    </dgm:pt>
    <dgm:pt modelId="{0C9DADA7-CC61-4DB8-BC28-8B6E3EF5DF6F}" type="pres">
      <dgm:prSet presAssocID="{8307B7A5-07C8-433F-8536-7A6761837FB8}" presName="sibTrans" presStyleLbl="sibTrans1D1" presStyleIdx="0" presStyleCnt="3"/>
      <dgm:spPr/>
    </dgm:pt>
    <dgm:pt modelId="{7C8B5CCD-009C-4F22-8090-E51F67B82207}" type="pres">
      <dgm:prSet presAssocID="{8307B7A5-07C8-433F-8536-7A6761837FB8}" presName="connectorText" presStyleLbl="sibTrans1D1" presStyleIdx="0" presStyleCnt="3"/>
      <dgm:spPr/>
    </dgm:pt>
    <dgm:pt modelId="{7CAC8634-EC46-4A9B-BE99-767AD1D34949}" type="pres">
      <dgm:prSet presAssocID="{FFA18743-A8E0-4C79-8E29-5BCC205B3DCA}" presName="node" presStyleLbl="node1" presStyleIdx="1" presStyleCnt="4">
        <dgm:presLayoutVars>
          <dgm:bulletEnabled val="1"/>
        </dgm:presLayoutVars>
      </dgm:prSet>
      <dgm:spPr/>
    </dgm:pt>
    <dgm:pt modelId="{5E37244C-88CC-451D-9D79-0A8CAC7C486E}" type="pres">
      <dgm:prSet presAssocID="{A9BD36B6-7641-4BD3-8E9B-B47D1522AE5E}" presName="sibTrans" presStyleLbl="sibTrans1D1" presStyleIdx="1" presStyleCnt="3"/>
      <dgm:spPr/>
    </dgm:pt>
    <dgm:pt modelId="{C3F0FC72-0464-4C81-BDC0-5AED41A69490}" type="pres">
      <dgm:prSet presAssocID="{A9BD36B6-7641-4BD3-8E9B-B47D1522AE5E}" presName="connectorText" presStyleLbl="sibTrans1D1" presStyleIdx="1" presStyleCnt="3"/>
      <dgm:spPr/>
    </dgm:pt>
    <dgm:pt modelId="{928157B5-DF6A-46BD-9073-C917AE173886}" type="pres">
      <dgm:prSet presAssocID="{6EEE87F7-E74A-41EE-A1EC-94559E9C6A72}" presName="node" presStyleLbl="node1" presStyleIdx="2" presStyleCnt="4">
        <dgm:presLayoutVars>
          <dgm:bulletEnabled val="1"/>
        </dgm:presLayoutVars>
      </dgm:prSet>
      <dgm:spPr/>
    </dgm:pt>
    <dgm:pt modelId="{DD810931-C859-49B5-A70E-D0CB19AC0431}" type="pres">
      <dgm:prSet presAssocID="{C9AFD748-0C9E-4F48-9202-F036D6EED95C}" presName="sibTrans" presStyleLbl="sibTrans1D1" presStyleIdx="2" presStyleCnt="3"/>
      <dgm:spPr/>
    </dgm:pt>
    <dgm:pt modelId="{86DB2C78-3150-45D4-B573-CC66117076AD}" type="pres">
      <dgm:prSet presAssocID="{C9AFD748-0C9E-4F48-9202-F036D6EED95C}" presName="connectorText" presStyleLbl="sibTrans1D1" presStyleIdx="2" presStyleCnt="3"/>
      <dgm:spPr/>
    </dgm:pt>
    <dgm:pt modelId="{172427B6-362B-4E77-BEAB-5D0274C30EAF}" type="pres">
      <dgm:prSet presAssocID="{A1ED9A38-9867-48C6-AF61-C2F561056E52}" presName="node" presStyleLbl="node1" presStyleIdx="3" presStyleCnt="4">
        <dgm:presLayoutVars>
          <dgm:bulletEnabled val="1"/>
        </dgm:presLayoutVars>
      </dgm:prSet>
      <dgm:spPr/>
    </dgm:pt>
  </dgm:ptLst>
  <dgm:cxnLst>
    <dgm:cxn modelId="{4AB63A0A-14C0-41C0-B3E8-7F9C2055034A}" type="presOf" srcId="{6EEE87F7-E74A-41EE-A1EC-94559E9C6A72}" destId="{928157B5-DF6A-46BD-9073-C917AE173886}" srcOrd="0" destOrd="0" presId="urn:microsoft.com/office/officeart/2005/8/layout/bProcess3"/>
    <dgm:cxn modelId="{6EBEF912-9485-41FA-9A7F-DEA083D36D5B}" type="presOf" srcId="{A9BD36B6-7641-4BD3-8E9B-B47D1522AE5E}" destId="{C3F0FC72-0464-4C81-BDC0-5AED41A69490}" srcOrd="1" destOrd="0" presId="urn:microsoft.com/office/officeart/2005/8/layout/bProcess3"/>
    <dgm:cxn modelId="{BD8CD420-9121-4738-A1C6-A8A395284704}" type="presOf" srcId="{C9AFD748-0C9E-4F48-9202-F036D6EED95C}" destId="{86DB2C78-3150-45D4-B573-CC66117076AD}" srcOrd="1" destOrd="0" presId="urn:microsoft.com/office/officeart/2005/8/layout/bProcess3"/>
    <dgm:cxn modelId="{CC1B0326-B4EE-49F4-B25E-B00607E089FD}" type="presOf" srcId="{67D049BC-71FE-4164-865B-C4242EBE3A79}" destId="{3C0D80DD-E652-47E3-BA71-582BC3A314C6}" srcOrd="0" destOrd="0" presId="urn:microsoft.com/office/officeart/2005/8/layout/bProcess3"/>
    <dgm:cxn modelId="{4362385B-2DB1-4078-94EF-9DF5DAF781CB}" type="presOf" srcId="{58E75800-632B-4C52-8956-B64F9E8695E2}" destId="{C5C22397-E6BA-4B04-97EA-F867BE2432BA}" srcOrd="0" destOrd="0" presId="urn:microsoft.com/office/officeart/2005/8/layout/bProcess3"/>
    <dgm:cxn modelId="{01B34E48-366D-4BB5-884D-2E77697DFFEB}" type="presOf" srcId="{FFA18743-A8E0-4C79-8E29-5BCC205B3DCA}" destId="{7CAC8634-EC46-4A9B-BE99-767AD1D34949}" srcOrd="0" destOrd="0" presId="urn:microsoft.com/office/officeart/2005/8/layout/bProcess3"/>
    <dgm:cxn modelId="{0B45124B-2476-40B9-96A0-E7BADA1E1B9F}" type="presOf" srcId="{C9AFD748-0C9E-4F48-9202-F036D6EED95C}" destId="{DD810931-C859-49B5-A70E-D0CB19AC0431}" srcOrd="0" destOrd="0" presId="urn:microsoft.com/office/officeart/2005/8/layout/bProcess3"/>
    <dgm:cxn modelId="{8A663399-C672-4167-AE58-146B82125E65}" srcId="{67D049BC-71FE-4164-865B-C4242EBE3A79}" destId="{FFA18743-A8E0-4C79-8E29-5BCC205B3DCA}" srcOrd="1" destOrd="0" parTransId="{261D8750-1461-4670-B3DB-E5E1C2B6D194}" sibTransId="{A9BD36B6-7641-4BD3-8E9B-B47D1522AE5E}"/>
    <dgm:cxn modelId="{6D7996BA-9BE6-4706-A82B-1B26D7A47D2A}" srcId="{67D049BC-71FE-4164-865B-C4242EBE3A79}" destId="{A1ED9A38-9867-48C6-AF61-C2F561056E52}" srcOrd="3" destOrd="0" parTransId="{85E74F9E-F7F4-4261-B356-7BC2739F235D}" sibTransId="{AFE61003-AEEC-4640-9109-FDAAC427C853}"/>
    <dgm:cxn modelId="{8A6CDCCC-C4F5-47CA-BC74-035031284A16}" type="presOf" srcId="{A9BD36B6-7641-4BD3-8E9B-B47D1522AE5E}" destId="{5E37244C-88CC-451D-9D79-0A8CAC7C486E}" srcOrd="0" destOrd="0" presId="urn:microsoft.com/office/officeart/2005/8/layout/bProcess3"/>
    <dgm:cxn modelId="{5CEC0ED4-5C84-4848-8118-50CFC0066EAA}" srcId="{67D049BC-71FE-4164-865B-C4242EBE3A79}" destId="{58E75800-632B-4C52-8956-B64F9E8695E2}" srcOrd="0" destOrd="0" parTransId="{5E8BEC6D-6C8E-4D95-A7CD-2E725013CA91}" sibTransId="{8307B7A5-07C8-433F-8536-7A6761837FB8}"/>
    <dgm:cxn modelId="{0AA278EA-8075-4D2E-8BDC-9C3EF046B08C}" srcId="{67D049BC-71FE-4164-865B-C4242EBE3A79}" destId="{6EEE87F7-E74A-41EE-A1EC-94559E9C6A72}" srcOrd="2" destOrd="0" parTransId="{9931F0C6-E669-4C55-AF72-67987D181DA6}" sibTransId="{C9AFD748-0C9E-4F48-9202-F036D6EED95C}"/>
    <dgm:cxn modelId="{C5D345EB-86A2-42CF-AB90-735D8D057656}" type="presOf" srcId="{8307B7A5-07C8-433F-8536-7A6761837FB8}" destId="{7C8B5CCD-009C-4F22-8090-E51F67B82207}" srcOrd="1" destOrd="0" presId="urn:microsoft.com/office/officeart/2005/8/layout/bProcess3"/>
    <dgm:cxn modelId="{0572F8EE-163F-405B-AB50-B46312D94509}" type="presOf" srcId="{8307B7A5-07C8-433F-8536-7A6761837FB8}" destId="{0C9DADA7-CC61-4DB8-BC28-8B6E3EF5DF6F}" srcOrd="0" destOrd="0" presId="urn:microsoft.com/office/officeart/2005/8/layout/bProcess3"/>
    <dgm:cxn modelId="{6B3917F3-BB7E-4063-99FD-421AB65154A1}" type="presOf" srcId="{A1ED9A38-9867-48C6-AF61-C2F561056E52}" destId="{172427B6-362B-4E77-BEAB-5D0274C30EAF}" srcOrd="0" destOrd="0" presId="urn:microsoft.com/office/officeart/2005/8/layout/bProcess3"/>
    <dgm:cxn modelId="{834095A6-5F27-4D42-9058-DDAB0AB29D2A}" type="presParOf" srcId="{3C0D80DD-E652-47E3-BA71-582BC3A314C6}" destId="{C5C22397-E6BA-4B04-97EA-F867BE2432BA}" srcOrd="0" destOrd="0" presId="urn:microsoft.com/office/officeart/2005/8/layout/bProcess3"/>
    <dgm:cxn modelId="{7293D803-A32D-49F3-9A27-35E9F8674FDD}" type="presParOf" srcId="{3C0D80DD-E652-47E3-BA71-582BC3A314C6}" destId="{0C9DADA7-CC61-4DB8-BC28-8B6E3EF5DF6F}" srcOrd="1" destOrd="0" presId="urn:microsoft.com/office/officeart/2005/8/layout/bProcess3"/>
    <dgm:cxn modelId="{19F33111-B990-4B1F-8A3E-0DC322A4F245}" type="presParOf" srcId="{0C9DADA7-CC61-4DB8-BC28-8B6E3EF5DF6F}" destId="{7C8B5CCD-009C-4F22-8090-E51F67B82207}" srcOrd="0" destOrd="0" presId="urn:microsoft.com/office/officeart/2005/8/layout/bProcess3"/>
    <dgm:cxn modelId="{FCF2D1EC-7EF3-48BE-8266-8511C5A9B866}" type="presParOf" srcId="{3C0D80DD-E652-47E3-BA71-582BC3A314C6}" destId="{7CAC8634-EC46-4A9B-BE99-767AD1D34949}" srcOrd="2" destOrd="0" presId="urn:microsoft.com/office/officeart/2005/8/layout/bProcess3"/>
    <dgm:cxn modelId="{AD476518-C521-41EF-B29F-5B2318A337ED}" type="presParOf" srcId="{3C0D80DD-E652-47E3-BA71-582BC3A314C6}" destId="{5E37244C-88CC-451D-9D79-0A8CAC7C486E}" srcOrd="3" destOrd="0" presId="urn:microsoft.com/office/officeart/2005/8/layout/bProcess3"/>
    <dgm:cxn modelId="{D6E2DA0C-42AD-43C1-B01F-6A9AEE4D146B}" type="presParOf" srcId="{5E37244C-88CC-451D-9D79-0A8CAC7C486E}" destId="{C3F0FC72-0464-4C81-BDC0-5AED41A69490}" srcOrd="0" destOrd="0" presId="urn:microsoft.com/office/officeart/2005/8/layout/bProcess3"/>
    <dgm:cxn modelId="{B24E2F81-384D-4129-BF53-E7A2E886E5C2}" type="presParOf" srcId="{3C0D80DD-E652-47E3-BA71-582BC3A314C6}" destId="{928157B5-DF6A-46BD-9073-C917AE173886}" srcOrd="4" destOrd="0" presId="urn:microsoft.com/office/officeart/2005/8/layout/bProcess3"/>
    <dgm:cxn modelId="{FF919725-13EB-4F5C-9D95-3B9E9E8A41CB}" type="presParOf" srcId="{3C0D80DD-E652-47E3-BA71-582BC3A314C6}" destId="{DD810931-C859-49B5-A70E-D0CB19AC0431}" srcOrd="5" destOrd="0" presId="urn:microsoft.com/office/officeart/2005/8/layout/bProcess3"/>
    <dgm:cxn modelId="{2A3FC6FD-B7D7-449C-B90B-53A4F183545B}" type="presParOf" srcId="{DD810931-C859-49B5-A70E-D0CB19AC0431}" destId="{86DB2C78-3150-45D4-B573-CC66117076AD}" srcOrd="0" destOrd="0" presId="urn:microsoft.com/office/officeart/2005/8/layout/bProcess3"/>
    <dgm:cxn modelId="{CB06093A-A8C6-4721-A996-93963F88A304}" type="presParOf" srcId="{3C0D80DD-E652-47E3-BA71-582BC3A314C6}" destId="{172427B6-362B-4E77-BEAB-5D0274C30EA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DADA7-CC61-4DB8-BC28-8B6E3EF5DF6F}">
      <dsp:nvSpPr>
        <dsp:cNvPr id="0" name=""/>
        <dsp:cNvSpPr/>
      </dsp:nvSpPr>
      <dsp:spPr>
        <a:xfrm>
          <a:off x="1741847" y="637653"/>
          <a:ext cx="370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064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16862" y="681369"/>
        <a:ext cx="20033" cy="4006"/>
      </dsp:txXfrm>
    </dsp:sp>
    <dsp:sp modelId="{C5C22397-E6BA-4B04-97EA-F867BE2432BA}">
      <dsp:nvSpPr>
        <dsp:cNvPr id="0" name=""/>
        <dsp:cNvSpPr/>
      </dsp:nvSpPr>
      <dsp:spPr>
        <a:xfrm>
          <a:off x="1626" y="160766"/>
          <a:ext cx="1742020" cy="104521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Physical</a:t>
          </a:r>
        </a:p>
      </dsp:txBody>
      <dsp:txXfrm>
        <a:off x="1626" y="160766"/>
        <a:ext cx="1742020" cy="1045212"/>
      </dsp:txXfrm>
    </dsp:sp>
    <dsp:sp modelId="{5E37244C-88CC-451D-9D79-0A8CAC7C486E}">
      <dsp:nvSpPr>
        <dsp:cNvPr id="0" name=""/>
        <dsp:cNvSpPr/>
      </dsp:nvSpPr>
      <dsp:spPr>
        <a:xfrm>
          <a:off x="3884532" y="637653"/>
          <a:ext cx="370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064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-136277"/>
              <a:satOff val="-15"/>
              <a:lumOff val="1003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9548" y="681369"/>
        <a:ext cx="20033" cy="4006"/>
      </dsp:txXfrm>
    </dsp:sp>
    <dsp:sp modelId="{7CAC8634-EC46-4A9B-BE99-767AD1D34949}">
      <dsp:nvSpPr>
        <dsp:cNvPr id="0" name=""/>
        <dsp:cNvSpPr/>
      </dsp:nvSpPr>
      <dsp:spPr>
        <a:xfrm>
          <a:off x="2144311" y="160766"/>
          <a:ext cx="1742020" cy="1045212"/>
        </a:xfrm>
        <a:prstGeom prst="rect">
          <a:avLst/>
        </a:prstGeom>
        <a:solidFill>
          <a:schemeClr val="accent3">
            <a:shade val="80000"/>
            <a:hueOff val="-90827"/>
            <a:satOff val="2084"/>
            <a:lumOff val="7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</a:t>
          </a:r>
        </a:p>
      </dsp:txBody>
      <dsp:txXfrm>
        <a:off x="2144311" y="160766"/>
        <a:ext cx="1742020" cy="1045212"/>
      </dsp:txXfrm>
    </dsp:sp>
    <dsp:sp modelId="{DD810931-C859-49B5-A70E-D0CB19AC0431}">
      <dsp:nvSpPr>
        <dsp:cNvPr id="0" name=""/>
        <dsp:cNvSpPr/>
      </dsp:nvSpPr>
      <dsp:spPr>
        <a:xfrm>
          <a:off x="6027218" y="637653"/>
          <a:ext cx="370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064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-272555"/>
              <a:satOff val="-29"/>
              <a:lumOff val="200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02233" y="681369"/>
        <a:ext cx="20033" cy="4006"/>
      </dsp:txXfrm>
    </dsp:sp>
    <dsp:sp modelId="{928157B5-DF6A-46BD-9073-C917AE173886}">
      <dsp:nvSpPr>
        <dsp:cNvPr id="0" name=""/>
        <dsp:cNvSpPr/>
      </dsp:nvSpPr>
      <dsp:spPr>
        <a:xfrm>
          <a:off x="4286997" y="160766"/>
          <a:ext cx="1742020" cy="1045212"/>
        </a:xfrm>
        <a:prstGeom prst="rect">
          <a:avLst/>
        </a:prstGeom>
        <a:solidFill>
          <a:schemeClr val="accent3">
            <a:shade val="80000"/>
            <a:hueOff val="-181655"/>
            <a:satOff val="4167"/>
            <a:lumOff val="15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Devices</a:t>
          </a:r>
        </a:p>
      </dsp:txBody>
      <dsp:txXfrm>
        <a:off x="4286997" y="160766"/>
        <a:ext cx="1742020" cy="1045212"/>
      </dsp:txXfrm>
    </dsp:sp>
    <dsp:sp modelId="{172427B6-362B-4E77-BEAB-5D0274C30EAF}">
      <dsp:nvSpPr>
        <dsp:cNvPr id="0" name=""/>
        <dsp:cNvSpPr/>
      </dsp:nvSpPr>
      <dsp:spPr>
        <a:xfrm>
          <a:off x="6429682" y="160766"/>
          <a:ext cx="1742020" cy="1045212"/>
        </a:xfrm>
        <a:prstGeom prst="rect">
          <a:avLst/>
        </a:prstGeom>
        <a:solidFill>
          <a:schemeClr val="accent3">
            <a:shade val="80000"/>
            <a:hueOff val="-272482"/>
            <a:satOff val="6251"/>
            <a:lumOff val="23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System</a:t>
          </a:r>
        </a:p>
      </dsp:txBody>
      <dsp:txXfrm>
        <a:off x="6429682" y="160766"/>
        <a:ext cx="1742020" cy="104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1.1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52.3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0 101 24575,'4'0'0,"1"-3"0,3-2 0,0-3 0,3 0 0,2 1 0,3 2 0,2-2 0,2-3 0,0 0 0,1 2 0,0 2 0,1 2 0,-5-1 0,-1-1 0,1 1 0,-3 2-8191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56.9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69 24575,'-1'1'0,"-1"-1"0,1 1 0,-1 0 0,1 0 0,-1 0 0,1 0 0,0 0 0,-1 0 0,1 0 0,0 1 0,0-1 0,0 0 0,0 1 0,0-1 0,0 1 0,0-1 0,0 1 0,1-1 0,-2 4 0,-11 32 0,10-18 0,0 0 0,1 0 0,1 0 0,3 31 0,-2-44 0,0 1 0,1-1 0,0 0 0,0 0 0,1-1 0,-1 1 0,1 0 0,0 0 0,1-1 0,0 1 0,0-1 0,0 0 0,0 0 0,1 0 0,-1 0 0,1-1 0,1 1 0,6 5 0,-6-8 0,0 1 0,0-2 0,0 1 0,0 0 0,1-1 0,-1 0 0,0 0 0,1-1 0,-1 0 0,0 0 0,1 0 0,-1 0 0,1-1 0,-1 0 0,0 0 0,0 0 0,1-1 0,-1 1 0,7-5 0,7-3 0,0 0 0,0-2 0,26-19 0,-40 26 0,-1 0 0,0 0 0,0 0 0,0 0 0,-1 0 0,1-1 0,-1 1 0,0-1 0,0 0 0,-1 0 0,1 0 0,-1 0 0,0-1 0,-1 1 0,1-1 0,-1 1 0,0-1 0,0 1 0,-1-1 0,0 0 0,0 1 0,0-1 0,-1 0 0,0 1 0,0-1 0,0 1 0,0-1 0,-1 1 0,-3-7 0,2 4 0,0 1 0,-1-1 0,0 1 0,0 0 0,-1 0 0,1 0 0,-1 1 0,-1-1 0,1 1 0,-1 1 0,-1-1 0,1 1 0,-1 0 0,1 0 0,-1 1 0,-1 0 0,1 0 0,-1 1 0,-12-4 0,17 6 0,0 0 0,0 0 0,0 0 0,0 1 0,0 0 0,0-1 0,0 1 0,0 0 0,0 0 0,0 1 0,0-1 0,0 1 0,0-1 0,0 1 0,0 0 0,0 0 0,0 1 0,0-1 0,0 0 0,1 1 0,-1 0 0,1-1 0,-1 1 0,1 0 0,0 1 0,-4 2 0,1 4 0,1-1 0,0 1 0,0 0 0,0 0 0,1 1 0,0-1 0,-1 11 0,-3-80 0,7 58 0,-1-1 0,1 0 0,0 0 0,0 0 0,1 1 0,-1-1 0,1 0 0,-1 0 0,1 1 0,0-1 0,0 0 0,0 1 0,0-1 0,0 1 0,1-1 0,-1 1 0,1-1 0,-1 1 0,1 0 0,0 0 0,0 0 0,0 0 0,0 0 0,1 1 0,-1-1 0,0 0 0,1 1 0,-1 0 0,1 0 0,2-2 0,8 1 0,0 1 0,0 0 0,-1 0 0,1 1 0,0 1 0,0 0 0,0 1 0,0 0 0,-1 1 0,0 0 0,1 1 0,20 10 0,-29-10 0,0-1 0,0 1 0,-1 0 0,1 0 0,-1 0 0,1 1 0,-1 0 0,-1-1 0,1 1 0,-1 0 0,0 0 0,0 0 0,3 10 0,-4-9 0,0-1 0,1 0 0,0 1 0,0-1 0,1 0 0,-1 0 0,1 0 0,0-1 0,1 1 0,-1-1 0,1 1 0,0-1 0,0 0 0,0-1 0,5 5 0,143 64-464,-127-61-437,-10-5-5925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00.6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24575,'1'5'0,"0"0"0,1 0 0,0 1 0,0-1 0,0 0 0,0-1 0,1 1 0,5 6 0,6 14 0,171 362 0,-168-341 0,-2 0 0,-2 1 0,8 54 0,-16-86 0,-1-14 0,1-31 0,-13-210 0,2 160 0,6-115 0,1 191 0,-1 1 0,1 0 0,0-1 0,0 1 0,0 0 0,0 0 0,0 0 0,1 0 0,-1 0 0,1 0 0,0 0 0,0 0 0,0 1 0,0-1 0,1 0 0,-1 1 0,1 0 0,-1 0 0,1 0 0,0 0 0,0 0 0,0 0 0,0 1 0,0 0 0,0-1 0,0 1 0,0 0 0,7-1 0,-6 1 0,1 1 0,-1-1 0,1 1 0,0 0 0,-1 0 0,1 0 0,0 1 0,-1-1 0,1 1 0,-1 0 0,1 1 0,-1-1 0,0 1 0,1-1 0,-1 2 0,0-1 0,0 0 0,0 1 0,-1-1 0,6 6 0,2 6 0,0 0 0,-1 1 0,-1 0 0,9 18 0,9 16 0,-21-36 0,0 0 0,-1 0 0,0 0 0,-1 0 0,3 19 0,9 27 0,-7-30-31,-6-18-303,1 0 1,0 0-1,9 17 1,-5-17-6493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03.2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335 58 24575,'-24'-1'0,"0"2"0,0 0 0,0 2 0,-28 6 0,44-7 0,0 1 0,1-1 0,0 2 0,-1-1 0,2 1 0,-1 0 0,0 0 0,1 1 0,-1 0 0,1 0 0,1 1 0,-1-1 0,1 1 0,0 0 0,0 1 0,-7 12 0,0 2 0,0 1 0,2 1 0,0-1 0,-12 47 0,20-63 0,1 0 0,0 0 0,0 0 0,1 0 0,-1 0 0,1 0 0,0 0 0,1 0 0,-1 0 0,1 0 0,1 0 0,-1 0 0,1 0 0,0-1 0,0 1 0,1 0 0,-1-1 0,1 0 0,1 0 0,-1 0 0,1 0 0,0 0 0,0-1 0,0 1 0,8 5 0,11 6 0,2-1 0,0-2 0,46 19 0,-64-30 0,1 1 0,0-1 0,0-1 0,-1 1 0,1-1 0,0-1 0,0 1 0,0-1 0,0-1 0,0 0 0,0 0 0,0 0 0,0-1 0,-1 0 0,1 0 0,-1-1 0,1 0 0,-1-1 0,0 0 0,10-7 0,-4 2 0,-2 0 0,1-1 0,-1 0 0,-1-1 0,0 0 0,0-1 0,-1 0 0,-1-1 0,0 1 0,7-16 0,-11 18 0,0 0 0,-1-1 0,0 1 0,-1-1 0,0 0 0,0 0 0,-1 0 0,-1 1 0,0-1 0,-1-12 0,-4-16 0,-15-57 0,0-8 0,19 103 0,1 1 0,0-1 0,0 1 0,0-1 0,-1 1 0,1-1 0,0 1 0,0-1 0,0 1 0,0-1 0,0 1 0,0-1 0,0 1 0,0-1 0,0 1 0,0-1 0,0 1 0,1-1 0,-1 1 0,0-1 0,0 1 0,0 0 0,0-1 0,1 1 0,-1-1 0,0 1 0,1-1 0,-1 1 0,0 0 0,1-1 0,11 12 0,13 31 0,-22-37 0,100 161 0,-100-161 0,0 0 0,1-1 0,-1 1 0,1-1 0,0 0 0,0 0 0,1 0 0,-1-1 0,1 0 0,0 0 0,0 0 0,0 0 0,8 2 0,9 3 0,0-1 0,26 5 0,-29-8 0,0 0 0,31 13 0,17 15-1365,-53-29-5461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4.3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 24575,'86'-2'0,"-42"0"0,-1 2 0,0 1 0,61 11 0,-101-12 0,1 1 0,0 0 0,-1 0 0,1 0 0,-1 0 0,1 0 0,-1 1 0,1 0 0,-1 0 0,0 0 0,0 0 0,0 0 0,0 0 0,0 1 0,-1 0 0,1-1 0,-1 1 0,0 0 0,1 0 0,-1 0 0,2 7 0,-1-2 0,-1 1 0,0 0 0,-1 0 0,1 0 0,-2 0 0,0 0 0,-1 17 0,1 14 0,-4 37 0,4-72 0,-1 0 0,0 0 0,-1-1 0,1 1 0,-1-1 0,1 1 0,-1-1 0,-1 0 0,1 1 0,-1-1 0,1 0 0,-1-1 0,-4 5 0,-1 0 0,-1 0 0,0 0 0,0-1 0,-1 0 0,0 0 0,0-1 0,-1-1 0,0 0 0,0 0 0,0-1 0,0 0 0,-1-1 0,1 0 0,-1-1 0,0 0 0,-19-1 0,17-1 0,11-1 0,-1 1 0,1 0 0,0-1 0,-1 1 0,1 0 0,0 1 0,0-1 0,-1 1 0,1-1 0,0 1 0,0 0 0,-1 0 0,1 0 0,-5 3 0,8-3 0,0 0 0,0-1 0,0 1 0,0-1 0,0 1 0,0 0 0,0-1 0,0 1 0,0-1 0,0 1 0,0 0 0,1-1 0,-1 1 0,0-1 0,0 1 0,1-1 0,-1 1 0,0-1 0,1 1 0,-1-1 0,0 1 0,1-1 0,-1 1 0,1-1 0,-1 1 0,1-1 0,-1 0 0,1 1 0,-1-1 0,1 0 0,-1 0 0,1 1 0,-1-1 0,2 0 0,25 13 0,-24-12 0,5 2-49,0 1 1,0 0-1,0 1 0,0-1 0,0 2 1,-1-1-1,0 1 0,-1 0 0,1 0 1,-1 1-1,0 0 0,-1 0 0,1 1 1,-1-1-1,-1 1 0,0 0 0,0 0 1,0 1-1,-1-1 0,0 1 0,-1-1 1,0 1-1,0 0 0,-1 0 0,0 0 0,-1 0 1,0 11-1,0-2-6777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5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25.9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1853 24575,'150'-133'0,"-14"14"0,63-89 0,84-81 0,-223 235 0,2 3 0,1 3 0,75-43 0,-102 70 0,-1-2 0,49-41 0,-70 52 0,0-2 0,-1 0 0,-1 0 0,0-1 0,-1 0 0,0-1 0,14-33 0,-16 34 0,0-1 0,1 1 0,0 0 0,1 1 0,1 0 0,0 1 0,24-20 0,8-3 0,52-32 0,-53 40 0,2 2 0,86-37 0,-121 56 0,0 0 0,0 0 0,-1-1 0,0 0 0,0-1 0,-1 0 0,0 0 0,-1-1 0,0 1 0,7-15 0,14-16 0,5-16 0,-20 30 0,-26 78 0,2-36 0,0 0 0,-1-1 0,-1-1 0,0 0 0,0-1 0,-2 0 0,-27 18 0,22-17 0,1 1 0,1 1 0,0 1 0,-18 23 0,-37 49 0,-113 107 0,115-114 0,54-60 0,0-1 0,-1-1 0,-34 28 0,-45 24 0,46-36 0,1 2 0,-77 78 0,-94 124 0,203-222 0,0 0 0,-1-1 0,-1-1 0,0-1 0,-39 21 0,15-13 0,-92 32 0,119-49 0,1 2 0,0-1 0,1 2 0,0 0 0,0 1 0,-18 16 0,-71 77 0,33-30 0,55-55 0,1 1 0,0 0 0,-18 31 0,-14 20 0,40-61 0,4-4 0,1-1 0,-2 0 0,1 0 0,0 0 0,-1-1 0,0 1 0,0-1 0,-7 5 0,30-38 0,-5 12 0,-1-1 0,0 0 0,13-30 0,-15 28 0,1-1 0,28-37 0,-12 22 0,-22 26 0,1 1 0,1 1 0,0 0 0,14-14 0,107-81 0,366-322 0,-463 395 0,1 2 0,2 1 0,0 2 0,2 2 0,51-26 0,6 5 0,77-43 0,-152 76 0,0-2 0,-1 0 0,0 0 0,-1-2 0,0 0 0,19-26 0,-7-1 0,35-67 0,-49 80 0,1 1 0,2 0 0,0 2 0,2 0 0,1 1 0,30-28 0,-6 13 0,-8 8 0,1 1 0,62-40 0,27-11-1365,-115 78-5461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30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0 24575,'-2'1'0,"1"0"0,0-1 0,-1 1 0,1 0 0,0 0 0,0 0 0,0 0 0,-1 0 0,1 0 0,0 0 0,0 0 0,1 0 0,-1 0 0,0 1 0,0-1 0,0 0 0,1 1 0,-1-1 0,1 1 0,-1-1 0,0 3 0,-9 35 0,10-37 0,-5 23 0,2 0 0,0 1 0,2-1 0,1 1 0,1-1 0,1 1 0,11 48 0,-8-43 0,-1 1 0,-1 0 0,-3 61 0,-1-56 0,1-1 0,9 61 0,5 31 0,-4-24 0,-6-77 0,-2-8 0,0 0 0,1-1 0,1 1 0,1-1 0,1 0 0,0 0 0,13 24 0,-17-39 0,0-1 0,0 1 0,1-1 0,-1 0 0,0 0 0,1 0 0,0 0 0,-1 0 0,1 0 0,0-1 0,0 1 0,0-1 0,0 0 0,4 1 0,50 8 0,2 2 0,-53-9 0,0 0 0,0 1 0,0 0 0,-1 1 0,0-1 0,0 1 0,0 0 0,0 0 0,-1 0 0,0 1 0,0 0 0,0 0 0,-1 0 0,5 12 0,26 36 0,3 3 0,-32-47 0,1 0 0,0-1 0,0 0 0,0 0 0,2 0 0,12 12 0,83 79 0,-65-61 0,-36-37 7,0 0-1,0 0 0,0 1 0,0-1 1,-1 1-1,1-1 0,-1 1 1,1 0-1,-1-1 0,0 1 1,0 0-1,0 0 0,-1 0 0,1 0 1,-1 0-1,1 0 0,-1 0 1,-1 5-1,1-7-44,0 1 0,-1-1 0,1 1 0,-1-1 0,0 0 0,1 1-1,-1-1 1,0 0 0,0 0 0,0 0 0,0 1 0,0-1 0,0 0 0,0 0 0,0-1 0,0 1 0,-1 0 0,1 0 0,0 0-1,-1-1 1,1 1 0,0-1 0,-1 1 0,1-1 0,-1 1 0,1-1 0,-1 0 0,1 0 0,-1 0 0,1 0 0,-1 0 0,1 0-1,-1 0 1,1 0 0,0-1 0,-1 1 0,1 0 0,-2-2 0,-11-1-6788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32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 24575,'3'-3'0,"1"1"0,-1 0 0,1 0 0,-1 0 0,1 0 0,0 0 0,-1 1 0,1 0 0,0 0 0,0 0 0,0 0 0,8 0 0,55 0 0,-46 1 0,-15 0 0,-1 0 0,1 0 0,0 1 0,-1-1 0,1 1 0,-1 1 0,1-1 0,-1 1 0,0 0 0,0 0 0,0 0 0,0 1 0,6 4 0,-8-5 0,-1 0 0,0 1 0,0-1 0,1 1 0,-2 0 0,1 0 0,0 0 0,-1 0 0,1 0 0,-1 0 0,0 0 0,0 1 0,0-1 0,0 0 0,-1 1 0,0-1 0,1 0 0,-1 1 0,0-1 0,-1 1 0,1-1 0,0 0 0,-2 6 0,-1 3 0,0 0 0,0-1 0,-1 1 0,0-1 0,-1 0 0,-1 0 0,0 0 0,-13 18 0,-3-2 0,-45 43 0,48-52 0,18-17 0,1-1 0,-1 0 0,0 1 0,1 0 0,-1-1 0,1 1 0,-1-1 0,1 1 0,-1-1 0,1 1 0,-1 0 0,1 0 0,0-1 0,-1 1 0,1 0 0,0-1 0,0 1 0,-1 0 0,1 0 0,0 0 0,0-1 0,0 1 0,0 0 0,0 0 0,0-1 0,0 1 0,0 0 0,1 0 0,-1 0 0,0-1 0,0 1 0,1 0 0,-1 0 0,0-1 0,1 1 0,-1 0 0,0-1 0,1 1 0,-1-1 0,1 1 0,-1 0 0,1-1 0,0 1 0,-1-1 0,1 1 0,1 0 0,44 19 0,-21-11 0,39 33-1365,-53-35-5461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3:33.0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20.4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0 396 24575,'482'-221'0,"-357"172"0,250-61 0,-357 106 0,-5 1 0,0 0 0,1 1 0,-1 0 0,25 0 0,-36 2 0,1 0 0,0 1 0,0-1 0,0 1 0,-1 0 0,1-1 0,0 1 0,-1 0 0,1 0 0,-1 1 0,1-1 0,-1 1 0,0-1 0,1 1 0,-1 0 0,0-1 0,0 1 0,0 0 0,0 1 0,0-1 0,-1 0 0,1 0 0,-1 1 0,0-1 0,1 1 0,-1-1 0,0 1 0,1 3 0,2 18 0,-1-1 0,0 1 0,-2-1 0,-1 1 0,-1 0 0,0-1 0,-2 1 0,-6 23 0,2-6 0,-1 56 0,8-85 0,0 1 0,-1 0 0,-1 0 0,0 0 0,0-1 0,-1 0 0,-8 19 0,7-22 0,-1 0 0,0-1 0,-1 0 0,1 0 0,-2 0 0,1-1 0,-1 0 0,0 0 0,0-1 0,-14 10 0,-10 3 0,23-14 0,0-1 0,0 1 0,1 0 0,0 1 0,0 0 0,-10 11 0,15-15 0,1 0 0,-1 0 0,1 1 0,0-1 0,0 1 0,0-1 0,0 1 0,1-1 0,-1 1 0,1-1 0,0 1 0,-1-1 0,1 1 0,0 0 0,0-1 0,1 1 0,-1-1 0,0 1 0,1 0 0,0-1 0,0 1 0,-1-1 0,1 0 0,1 1 0,-1-1 0,0 0 0,1 1 0,1 1 0,38 53 0,-27-40 0,-1 1 0,15 27 0,-24-37-61,13 27-200,1-2 0,1 0 0,2-1 1,34 40-1,-45-63-6565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31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24575,'19'12'0,"0"1"0,-1 0 0,-1 1 0,0 1 0,-1 1 0,16 20 0,-16-19 0,23 29 0,-2 3 0,50 86 0,-8-10 0,-62-103 0,1 1 0,2-2 0,0-1 0,1 0 0,0-1 0,42 26 0,-5-9 0,102 46 0,-151-77 0,-1 0 0,0 0 0,-1 1 0,0 0 0,0 0 0,0 1 0,7 9 0,39 54 0,-51-68 0,-1 0 0,0-1 0,1 1 0,-1 0 0,0 0 0,0 0 0,-1 0 0,1 0 0,0 0 0,-1 0 0,1 0 0,-1 0 0,1 0 0,-1 0 0,0 0 0,0 0 0,0 0 0,0 1 0,-1 1 0,0-2 0,0-1 0,1 1 0,-1-1 0,0 1 0,0-1 0,-1 1 0,1-1 0,0 0 0,0 1 0,-1-1 0,1 0 0,0 0 0,-1 0 0,0 0 0,1-1 0,-1 1 0,-3 1 0,-6 1 0,1 0 0,-2-1 0,1 0 0,0-1 0,-19 0 0,-6-1 0,0 0 0,-1-3 0,2-1 0,-1-2 0,0-1 0,1-2 0,1-1 0,-53-23 0,64 22 0,15 9 0,1-2 0,-1 1 0,0-1 0,1 0 0,0 0 0,0-1 0,0 0 0,1 0 0,0-1 0,0 0 0,0 0 0,-5-8 0,11 14 0,-1 0 0,1 0 0,0 0 0,0 0 0,0-1 0,0 1 0,0 0 0,0 0 0,0 0 0,0-1 0,0 1 0,0 0 0,0 0 0,0 0 0,0 0 0,0-1 0,0 1 0,0 0 0,0 0 0,0 0 0,0 0 0,0-1 0,0 1 0,0 0 0,0 0 0,0 0 0,0-1 0,0 1 0,0 0 0,1 0 0,-1 0 0,0 0 0,0 0 0,0-1 0,0 1 0,0 0 0,0 0 0,1 0 0,-1 0 0,0 0 0,0 0 0,0 0 0,0 0 0,1 0 0,-1 0 0,0-1 0,0 1 0,0 0 0,1 0 0,14 0 0,14 6 0,58 25 0,-55-18 0,45 12 0,-66-23 0,0 0 0,0 0 0,0-1 0,1 0 0,-1-1 0,0-1 0,1 0 0,12-2 0,20-4 0,18-4 0,-58 10 0,-1-1 0,1 1 0,-1-1 0,0 0 0,1 0 0,-1 0 0,0 0 0,0 0 0,-1-1 0,1 1 0,0-1 0,-1 0 0,1 0 0,2-4 0,-1 0 0,0 1 0,1 0 0,0 1 0,0-1 0,0 1 0,1 0 0,0 0 0,0 1 0,0 0 0,1 0 0,-1 0 0,1 1 0,0 0 0,0 0 0,0 1 0,12-3 0,-17 4 0,-1 1 0,1-1 0,0 1 0,-1-1 0,1 0 0,-1 0 0,0 1 0,1-1 0,-1 0 0,1 0 0,-1 0 0,0 0 0,0-1 0,0 1 0,0 0 0,0 0 0,0-1 0,0 1 0,0-1 0,0 1 0,-1-1 0,1 1 0,0-1 0,0-2 0,0-1 0,-1-1 0,1 1 0,-1 0 0,0 0 0,0-1 0,-1 1 0,0 0 0,-1-7 0,-2-3 0,-1-1 0,-1 0 0,0 1 0,-13-23 0,8 20 0,1 1 0,0-1 0,2-1 0,0 0 0,1 0 0,1 0 0,-4-25 0,5 18 0,-1-7 0,1 0 0,0-39 0,-4 7 127,1 22-1619,6 27-5334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33.3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24575,'16'0'0,"136"5"0,-133-3 0,0 0 0,0 2 0,0 0 0,-1 2 0,32 12 0,-46-16 0,0 0 0,0 0 0,-1 1 0,1-1 0,-1 1 0,1 0 0,-1 0 0,0 0 0,0 0 0,0 0 0,-1 1 0,1-1 0,-1 1 0,0 0 0,0-1 0,0 1 0,0 0 0,-1 0 0,0 1 0,0-1 0,0 0 0,0 0 0,0 1 0,-1-1 0,0 0 0,0 0 0,-1 8 0,-1 3 0,-1 0 0,0-1 0,-1 1 0,-1-1 0,0 0 0,-11 22 0,-73 122 0,88-157 0,0 0 0,0 0 0,0 0 0,0 0 0,1 1 0,-1-1 0,0 0 0,1 0 0,-1 1 0,1-1 0,-1 0 0,1 1 0,0-1 0,0 1 0,0-1 0,0 0 0,0 1 0,0-1 0,0 1 0,0-1 0,0 0 0,0 1 0,1-1 0,-1 0 0,1 3 0,1-4 0,-1 1 0,0 0 0,1 0 0,-1-1 0,1 1 0,-1-1 0,0 1 0,1-1 0,-1 1 0,1-1 0,0 0 0,-1 0 0,1 0 0,-1 0 0,1 0 0,-1 0 0,1 0 0,1-1 0,13-2 0,0-1 0,28-12 0,-43 16 0,25-8-170,1 0-1,-1 2 0,1 1 1,1 1-1,-1 1 0,0 2 1,38 2-1,-44 0-6655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34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41.0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969 0 24575,'-7'2'0,"0"0"0,0 0 0,0 0 0,1 1 0,-1 0 0,1 1 0,0 0 0,0 0 0,0 0 0,0 0 0,1 1 0,-10 10 0,-6 3 0,-139 106 0,-221 127 0,227-149 0,136-89 0,1 2 0,0 0 0,1 1 0,0 1 0,-25 36 0,35-44 0,1 0 0,1 1 0,0-1 0,0 1 0,1 0 0,0 0 0,0 0 0,1 0 0,1 0 0,-1 15 0,2 3 0,2 0 0,7 40 0,-1-12 0,-7-50 0,2 18 0,11 46 0,-13-63 0,1-1 0,1 0 0,-1 0 0,1 0 0,0 0 0,0-1 0,1 1 0,0-1 0,0 0 0,0 0 0,0 0 0,7 6 0,2-3 0,1-1 0,-1 0 0,1-1 0,0-1 0,0 0 0,1-1 0,0 0 0,0-1 0,24 2 0,40 9 0,-35-6 0,0-2 0,1-3 0,0-1 0,64-6 0,-3 1 0,77-10 0,-98 4 0,-84 9 0,0 0 0,0 0 0,0 1 0,0-1 0,0 0 0,0 0 0,0-1 0,0 1 0,0 0 0,-1 0 0,1 0 0,0 0 0,0-1 0,0 1 0,0-1 0,0 1 0,-1 0 0,1-1 0,0 1 0,0-1 0,-1 0 0,1 1 0,0-1 0,-1 0 0,1 1 0,0-1 0,-1 0 0,1 1 0,-1-1 0,1 0 0,-1 0 0,0 0 0,1-1 0,-2 0 0,1 1 0,-1-1 0,0 0 0,1 0 0,-1 0 0,0 0 0,0 1 0,0-1 0,-1 0 0,1 1 0,0-1 0,-1 1 0,1 0 0,-2-2 0,-59-42 0,27 26 0,-66-23 0,2 1 0,60 20 0,2-1 0,-61-48 0,133 103 0,-13-10 0,2-1 0,1-2 0,0 0 0,41 23 0,-32-28 0,1-1 0,0-1 0,1-2 0,0-2 0,74 10 0,-108-19 0,-1 0 0,1 0 0,0 0 0,-1 0 0,1 1 0,0-1 0,-1 1 0,1-1 0,-1 1 0,1 0 0,-1-1 0,1 1 0,-1 0 0,1 0 0,-1 0 0,0 0 0,1 0 0,-1 1 0,0-1 0,0 0 0,0 1 0,0-1 0,0 0 0,0 1 0,0 1 0,0 0 0,-1 0 0,0-1 0,0 1 0,0 0 0,0-1 0,0 1 0,-1 0 0,1-1 0,-1 1 0,0-1 0,1 1 0,-1-1 0,0 1 0,-2 2 0,-5 9 0,-1 0 0,0-1 0,-1 0 0,-12 12 0,-160 158 0,173-173-273,0 1 0,1 0 0,0 0 0,-10 20 0,14-19-6553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46.0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129 1 24575,'24'3'0,"0"2"0,0 1 0,0 1 0,-1 1 0,0 2 0,0 0 0,-1 2 0,27 18 0,-26-14 0,-1 0 0,-1 2 0,0 0 0,-1 2 0,-1 1 0,0 0 0,25 40 0,-19-19 0,-1 1 0,-2 1 0,29 79 0,-19-39 0,-13-39 0,-2 0 0,-1 2 0,-3 0 0,-1 1 0,9 69 0,-21-113 0,1 0 0,-1 1 0,0-1 0,0 1 0,0-1 0,-1 0 0,0 1 0,1-1 0,-1 0 0,0 0 0,-1 1 0,1-1 0,-1 0 0,0 0 0,1-1 0,-2 1 0,1 0 0,0-1 0,-1 1 0,-2 2 0,0-2 0,0 0 0,0 0 0,0-1 0,0 0 0,-1 0 0,1 0 0,-1-1 0,1 0 0,-1 0 0,0-1 0,-11 2 0,-10-2 0,-1-1 0,1-1 0,-1-2 0,-37-9 0,29 5 0,-10-3 0,-1 2 0,-59-1 0,91 9 0,0 0 0,0 2 0,0 0 0,0 1 0,0 1 0,1 0 0,-1 2 0,1 0 0,0 0 0,0 1 0,-15 12 0,13-7 0,0-1 0,-1 0 0,0-2 0,-21 9 0,51-58 0,-2 17 0,0-2 0,-2 1 0,11-43 0,-16 55 0,33-84 0,-44 129 0,1 1 0,1-1 0,2 1 0,1 0 0,1 0 0,5 55 0,-3-87 0,-1-1 0,0 1 0,1 0 0,-1 0 0,1-1 0,-1 1 0,1-1 0,0 1 0,-1-1 0,1 1 0,0-1 0,0 1 0,0-1 0,0 0 0,0 1 0,0-1 0,1 0 0,-1 0 0,0 0 0,0 0 0,1 0 0,-1 0 0,1-1 0,-1 1 0,0 0 0,1-1 0,-1 1 0,1-1 0,-1 0 0,1 0 0,0 1 0,2-1 0,65-6 0,-25 1 0,-36 7-76,-1 0 1,0 0-1,0 1 0,0 0 0,0 0 0,0 1 0,0 0 0,-1 1 1,0 0-1,0 0 0,0 0 0,0 1 0,-1 0 0,0 0 1,0 0-1,0 1 0,6 11 0,-4-6-6750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48.0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24575,'1'6'0,"0"0"0,1 0 0,0 0 0,0-1 0,0 1 0,1 0 0,0-1 0,4 7 0,3 6 0,18 38 0,-2 2 0,-3 1 0,-3 0 0,-2 2 0,10 63 0,44 289 0,-62-371-1365,-5-28-5461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01:52:50.8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24575,'60'215'0,"-25"-119"0,49 94 0,-43-104 0,44 134 0,-47-130-1365,-33-76-5461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7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5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Underlying all of biology is chemistry and physics at a much smaller scale. Relevant to </a:t>
            </a:r>
            <a:r>
              <a:rPr lang="en-US" dirty="0" err="1"/>
              <a:t>SynBio</a:t>
            </a:r>
            <a:r>
              <a:rPr lang="en-US" dirty="0"/>
              <a:t>, the literal, physical component of life is atoms and chemicals. But this is too small of a scale to worry about; it is much too difficult at the moment to redesign life by worrying about where every atom needs to go. But these atoms and chemicals still make life.</a:t>
            </a:r>
          </a:p>
        </p:txBody>
      </p:sp>
    </p:spTree>
    <p:extLst>
      <p:ext uri="{BB962C8B-B14F-4D97-AF65-F5344CB8AC3E}">
        <p14:creationId xmlns:p14="http://schemas.microsoft.com/office/powerpoint/2010/main" val="79573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Parts are the most basic </a:t>
            </a:r>
            <a:r>
              <a:rPr lang="en-US" b="1" dirty="0"/>
              <a:t>biologically relevant </a:t>
            </a:r>
            <a:r>
              <a:rPr lang="en-US" b="0" dirty="0"/>
              <a:t>building blocks of life. Going back to the </a:t>
            </a:r>
            <a:r>
              <a:rPr lang="en-US" b="0" dirty="0" err="1"/>
              <a:t>lego</a:t>
            </a:r>
            <a:r>
              <a:rPr lang="en-US" b="0" dirty="0"/>
              <a:t> example, if you want to build a </a:t>
            </a:r>
            <a:r>
              <a:rPr lang="en-US" b="0" dirty="0" err="1"/>
              <a:t>lego</a:t>
            </a:r>
            <a:r>
              <a:rPr lang="en-US" b="0" dirty="0"/>
              <a:t> tower, you have to work with </a:t>
            </a:r>
            <a:r>
              <a:rPr lang="en-US" b="0" dirty="0" err="1"/>
              <a:t>legos</a:t>
            </a:r>
            <a:r>
              <a:rPr lang="en-US" b="0" dirty="0"/>
              <a:t> at the most basic level. You don’t worry about the atoms arranged </a:t>
            </a:r>
            <a:r>
              <a:rPr lang="en-US" b="0" dirty="0" err="1"/>
              <a:t>ina</a:t>
            </a:r>
            <a:r>
              <a:rPr lang="en-US" b="0" dirty="0"/>
              <a:t>  specific position that create </a:t>
            </a:r>
            <a:r>
              <a:rPr lang="en-US" b="0" dirty="0" err="1"/>
              <a:t>legos</a:t>
            </a:r>
            <a:r>
              <a:rPr lang="en-US" b="0" dirty="0"/>
              <a:t>. A part is an encapsulated function, like how a gene is a stretch of DNA that encodes a protein that performs a function. So then life can be broken down into a collection of genes and proteins. And taken one step further, there are specific functional units that combine to make a gene as shown. These parts can be combined like Legos to build novel functions.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1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is a collection of parts that perform a larger-scale task, like sending a cellular signal. With enough parts doing different individual things, this could be accomplished.</a:t>
            </a:r>
          </a:p>
        </p:txBody>
      </p:sp>
    </p:spTree>
    <p:extLst>
      <p:ext uri="{BB962C8B-B14F-4D97-AF65-F5344CB8AC3E}">
        <p14:creationId xmlns:p14="http://schemas.microsoft.com/office/powerpoint/2010/main" val="2855672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With enough modules, a new system is created!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***Can insert any picture of a system: a cell, a specific person,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8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Using genes/proteins and the “cellular infrastructure” as a template to make life do whatever you want!</a:t>
            </a:r>
          </a:p>
        </p:txBody>
      </p:sp>
    </p:spTree>
    <p:extLst>
      <p:ext uri="{BB962C8B-B14F-4D97-AF65-F5344CB8AC3E}">
        <p14:creationId xmlns:p14="http://schemas.microsoft.com/office/powerpoint/2010/main" val="1097557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Artemisinin cured over 200 million people with malaria and 98% success rate</a:t>
            </a:r>
          </a:p>
          <a:p>
            <a:endParaRPr lang="en-US" dirty="0"/>
          </a:p>
          <a:p>
            <a:r>
              <a:rPr lang="en-US" dirty="0"/>
              <a:t>Include links</a:t>
            </a:r>
          </a:p>
        </p:txBody>
      </p:sp>
    </p:spTree>
    <p:extLst>
      <p:ext uri="{BB962C8B-B14F-4D97-AF65-F5344CB8AC3E}">
        <p14:creationId xmlns:p14="http://schemas.microsoft.com/office/powerpoint/2010/main" val="2929676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https://now.northropgrumman.com/from-antibiotics-to-aliens-the-potential-of-synthetic-biology/ </a:t>
            </a:r>
          </a:p>
        </p:txBody>
      </p:sp>
    </p:spTree>
    <p:extLst>
      <p:ext uri="{BB962C8B-B14F-4D97-AF65-F5344CB8AC3E}">
        <p14:creationId xmlns:p14="http://schemas.microsoft.com/office/powerpoint/2010/main" val="561101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scale is quickly frightening</a:t>
            </a:r>
          </a:p>
          <a:p>
            <a:r>
              <a:rPr lang="en-US" dirty="0"/>
              <a:t>At the heart of synthetic biology is the notion of reprogramming life. When the constraints of genetic engineering platforms and computational abilities fade with time, our imagination becomes our limiting factor. </a:t>
            </a:r>
          </a:p>
          <a:p>
            <a:r>
              <a:rPr lang="en-US" dirty="0"/>
              <a:t>Maybe silicone based life instead of carbon?</a:t>
            </a:r>
          </a:p>
          <a:p>
            <a:endParaRPr lang="en-US" dirty="0"/>
          </a:p>
          <a:p>
            <a:r>
              <a:rPr lang="en-US" dirty="0"/>
              <a:t>30:10—32:10</a:t>
            </a:r>
          </a:p>
          <a:p>
            <a:r>
              <a:rPr lang="en-US" dirty="0"/>
              <a:t>Or 30:50-32:10</a:t>
            </a:r>
          </a:p>
        </p:txBody>
      </p:sp>
    </p:spTree>
    <p:extLst>
      <p:ext uri="{BB962C8B-B14F-4D97-AF65-F5344CB8AC3E}">
        <p14:creationId xmlns:p14="http://schemas.microsoft.com/office/powerpoint/2010/main" val="257481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SynBio</a:t>
            </a:r>
            <a:r>
              <a:rPr lang="en-US" dirty="0"/>
              <a:t> is great, but there are also some potentially negative consequences to all this research and technology.—like a double-edged sword that can help you fight but also hurt you if used improperly!</a:t>
            </a:r>
          </a:p>
        </p:txBody>
      </p:sp>
    </p:spTree>
    <p:extLst>
      <p:ext uri="{BB962C8B-B14F-4D97-AF65-F5344CB8AC3E}">
        <p14:creationId xmlns:p14="http://schemas.microsoft.com/office/powerpoint/2010/main" val="25886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break a rock in two, doesn’t it reproduce?</a:t>
            </a:r>
          </a:p>
          <a:p>
            <a:r>
              <a:rPr lang="en-US" dirty="0"/>
              <a:t>***include </a:t>
            </a:r>
            <a:r>
              <a:rPr lang="en-US" dirty="0" err="1"/>
              <a:t>melodysheep</a:t>
            </a:r>
            <a:r>
              <a:rPr lang="en-US" dirty="0"/>
              <a:t> video???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3F28-B3EE-4682-97A0-08A1A6844C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if I asked you to make a machine that performs all the tasks of one single cell? What would you do?</a:t>
            </a:r>
          </a:p>
          <a:p>
            <a:endParaRPr lang="en-US" dirty="0"/>
          </a:p>
          <a:p>
            <a:r>
              <a:rPr lang="en-US" dirty="0"/>
              <a:t>“This is a list that’s always growing in number and complexity”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53F28-B3EE-4682-97A0-08A1A6844C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is how synthetic biologists ultimately aim to redefine what living systems are capable </a:t>
            </a:r>
            <a:r>
              <a:rPr lang="en-US"/>
              <a:t>of achieving.</a:t>
            </a:r>
          </a:p>
        </p:txBody>
      </p:sp>
    </p:spTree>
    <p:extLst>
      <p:ext uri="{BB962C8B-B14F-4D97-AF65-F5344CB8AC3E}">
        <p14:creationId xmlns:p14="http://schemas.microsoft.com/office/powerpoint/2010/main" val="344147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life as a platform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Engineer’s design and modeling philosophies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Develop tools and platforms to engineer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50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Proteins, which go on to do (essentially) everything in a cell, are ALL coded by DNA. You have a certain sequence of DNA that codes for a specific type of protein, that goes off and performs a certain function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8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Taking out knowledge of biology to engineer it</a:t>
            </a:r>
          </a:p>
        </p:txBody>
      </p:sp>
    </p:spTree>
    <p:extLst>
      <p:ext uri="{BB962C8B-B14F-4D97-AF65-F5344CB8AC3E}">
        <p14:creationId xmlns:p14="http://schemas.microsoft.com/office/powerpoint/2010/main" val="293303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have parts that work together, you can build whatever you want!</a:t>
            </a:r>
          </a:p>
        </p:txBody>
      </p:sp>
    </p:spTree>
    <p:extLst>
      <p:ext uri="{BB962C8B-B14F-4D97-AF65-F5344CB8AC3E}">
        <p14:creationId xmlns:p14="http://schemas.microsoft.com/office/powerpoint/2010/main" val="2495435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Cells give us access to infinite complexity (extraordinary number of interactions, protein shapes, established functions, etc.) and scale (self-replicating robots!) with a somewhat user-friendly interface to achieve some goal (with primarily genetics!)</a:t>
            </a:r>
            <a:br>
              <a:rPr lang="en-US" dirty="0"/>
            </a:br>
            <a:endParaRPr lang="en-US" dirty="0"/>
          </a:p>
          <a:p>
            <a:r>
              <a:rPr lang="en-US" dirty="0"/>
              <a:t>“Cellular chassis”</a:t>
            </a:r>
          </a:p>
          <a:p>
            <a:br>
              <a:rPr lang="en-US" dirty="0"/>
            </a:br>
            <a:r>
              <a:rPr lang="en-US" u="none" dirty="0"/>
              <a:t>Using life, genetics, as a platform… (introduce central dogma)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8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69800" y="1032884"/>
            <a:ext cx="5804400" cy="2502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69800" y="3686500"/>
            <a:ext cx="5804400" cy="40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019232" y="-251858"/>
            <a:ext cx="819341" cy="1426616"/>
            <a:chOff x="5374450" y="937875"/>
            <a:chExt cx="510875" cy="991050"/>
          </a:xfrm>
        </p:grpSpPr>
        <p:sp>
          <p:nvSpPr>
            <p:cNvPr id="12" name="Google Shape;12;p2"/>
            <p:cNvSpPr/>
            <p:nvPr/>
          </p:nvSpPr>
          <p:spPr>
            <a:xfrm>
              <a:off x="5444650" y="937875"/>
              <a:ext cx="370475" cy="185250"/>
            </a:xfrm>
            <a:custGeom>
              <a:avLst/>
              <a:gdLst/>
              <a:ahLst/>
              <a:cxnLst/>
              <a:rect l="l" t="t" r="r" b="b"/>
              <a:pathLst>
                <a:path w="14819" h="7410" extrusionOk="0">
                  <a:moveTo>
                    <a:pt x="1" y="1"/>
                  </a:moveTo>
                  <a:lnTo>
                    <a:pt x="7409" y="7410"/>
                  </a:lnTo>
                  <a:lnTo>
                    <a:pt x="14818" y="1"/>
                  </a:lnTo>
                  <a:lnTo>
                    <a:pt x="13261" y="1"/>
                  </a:lnTo>
                  <a:lnTo>
                    <a:pt x="7409" y="5829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374450" y="1062350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8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374450" y="9455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75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3810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888" y="0"/>
                  </a:moveTo>
                  <a:lnTo>
                    <a:pt x="1" y="1888"/>
                  </a:lnTo>
                  <a:lnTo>
                    <a:pt x="1581" y="1888"/>
                  </a:lnTo>
                  <a:lnTo>
                    <a:pt x="1888" y="1581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21300" y="1764900"/>
              <a:ext cx="164025" cy="164025"/>
            </a:xfrm>
            <a:custGeom>
              <a:avLst/>
              <a:gdLst/>
              <a:ahLst/>
              <a:cxnLst/>
              <a:rect l="l" t="t" r="r" b="b"/>
              <a:pathLst>
                <a:path w="6561" h="6561" extrusionOk="0">
                  <a:moveTo>
                    <a:pt x="6560" y="1"/>
                  </a:moveTo>
                  <a:lnTo>
                    <a:pt x="1" y="6560"/>
                  </a:lnTo>
                  <a:lnTo>
                    <a:pt x="1558" y="6560"/>
                  </a:lnTo>
                  <a:lnTo>
                    <a:pt x="6560" y="1558"/>
                  </a:lnTo>
                  <a:lnTo>
                    <a:pt x="6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62025" y="937875"/>
              <a:ext cx="136300" cy="67875"/>
            </a:xfrm>
            <a:custGeom>
              <a:avLst/>
              <a:gdLst/>
              <a:ahLst/>
              <a:cxnLst/>
              <a:rect l="l" t="t" r="r" b="b"/>
              <a:pathLst>
                <a:path w="5452" h="2715" extrusionOk="0">
                  <a:moveTo>
                    <a:pt x="1" y="1"/>
                  </a:moveTo>
                  <a:lnTo>
                    <a:pt x="2714" y="2714"/>
                  </a:lnTo>
                  <a:lnTo>
                    <a:pt x="5451" y="1"/>
                  </a:lnTo>
                  <a:lnTo>
                    <a:pt x="3894" y="1"/>
                  </a:lnTo>
                  <a:lnTo>
                    <a:pt x="2714" y="1157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374450" y="1648100"/>
              <a:ext cx="510875" cy="280825"/>
            </a:xfrm>
            <a:custGeom>
              <a:avLst/>
              <a:gdLst/>
              <a:ahLst/>
              <a:cxnLst/>
              <a:rect l="l" t="t" r="r" b="b"/>
              <a:pathLst>
                <a:path w="20435" h="11233" extrusionOk="0">
                  <a:moveTo>
                    <a:pt x="1" y="1"/>
                  </a:moveTo>
                  <a:lnTo>
                    <a:pt x="1" y="1558"/>
                  </a:lnTo>
                  <a:lnTo>
                    <a:pt x="9698" y="11232"/>
                  </a:lnTo>
                  <a:lnTo>
                    <a:pt x="10760" y="11232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74450" y="1764900"/>
              <a:ext cx="164600" cy="164025"/>
            </a:xfrm>
            <a:custGeom>
              <a:avLst/>
              <a:gdLst/>
              <a:ahLst/>
              <a:cxnLst/>
              <a:rect l="l" t="t" r="r" b="b"/>
              <a:pathLst>
                <a:path w="6584" h="6561" extrusionOk="0">
                  <a:moveTo>
                    <a:pt x="1" y="1"/>
                  </a:moveTo>
                  <a:lnTo>
                    <a:pt x="1" y="1558"/>
                  </a:lnTo>
                  <a:lnTo>
                    <a:pt x="5003" y="6560"/>
                  </a:lnTo>
                  <a:lnTo>
                    <a:pt x="6584" y="65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445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" y="0"/>
                  </a:moveTo>
                  <a:lnTo>
                    <a:pt x="1" y="1581"/>
                  </a:lnTo>
                  <a:lnTo>
                    <a:pt x="331" y="1888"/>
                  </a:lnTo>
                  <a:lnTo>
                    <a:pt x="1888" y="1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74450" y="11797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7"/>
                  </a:lnTo>
                  <a:lnTo>
                    <a:pt x="10217" y="11774"/>
                  </a:lnTo>
                  <a:lnTo>
                    <a:pt x="20434" y="1557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34431" y="4853638"/>
            <a:ext cx="1944124" cy="289870"/>
            <a:chOff x="2934700" y="6552975"/>
            <a:chExt cx="1084225" cy="201775"/>
          </a:xfrm>
        </p:grpSpPr>
        <p:sp>
          <p:nvSpPr>
            <p:cNvPr id="26" name="Google Shape;26;p2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316566" y="287786"/>
            <a:ext cx="1528122" cy="50749"/>
            <a:chOff x="784630" y="302238"/>
            <a:chExt cx="1032097" cy="34276"/>
          </a:xfrm>
        </p:grpSpPr>
        <p:sp>
          <p:nvSpPr>
            <p:cNvPr id="35" name="Google Shape;35;p2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524413" y="2193800"/>
            <a:ext cx="289873" cy="289873"/>
          </a:xfrm>
          <a:custGeom>
            <a:avLst/>
            <a:gdLst/>
            <a:ahLst/>
            <a:cxnLst/>
            <a:rect l="l" t="t" r="r" b="b"/>
            <a:pathLst>
              <a:path w="3163" h="3163" fill="none" extrusionOk="0">
                <a:moveTo>
                  <a:pt x="3163" y="1"/>
                </a:moveTo>
                <a:lnTo>
                  <a:pt x="3163" y="3163"/>
                </a:lnTo>
                <a:lnTo>
                  <a:pt x="1" y="3163"/>
                </a:lnTo>
                <a:lnTo>
                  <a:pt x="1" y="1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235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A1F46-3F20-AB51-89FA-C8583EF1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5439A-C7CE-EBD7-5F3A-3D2F1BBE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9250B-91C5-7549-A89C-E69280F3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1FBC-910C-4557-A9E1-202A727C0075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3763B-F287-9908-12CF-1C6AC156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4B9F9-B8E4-D603-DECA-EA099B10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2031-F1A8-4669-8D1F-80F91DA6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 rot="-5400000">
            <a:off x="-112445" y="4489488"/>
            <a:ext cx="1032097" cy="34276"/>
            <a:chOff x="784630" y="302238"/>
            <a:chExt cx="1032097" cy="34276"/>
          </a:xfrm>
        </p:grpSpPr>
        <p:sp>
          <p:nvSpPr>
            <p:cNvPr id="75" name="Google Shape;75;p4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4"/>
          <p:cNvSpPr/>
          <p:nvPr/>
        </p:nvSpPr>
        <p:spPr>
          <a:xfrm>
            <a:off x="8644407" y="4591652"/>
            <a:ext cx="197933" cy="197948"/>
          </a:xfrm>
          <a:custGeom>
            <a:avLst/>
            <a:gdLst/>
            <a:ahLst/>
            <a:cxnLst/>
            <a:rect l="l" t="t" r="r" b="b"/>
            <a:pathLst>
              <a:path w="3163" h="3163" fill="none" extrusionOk="0">
                <a:moveTo>
                  <a:pt x="3163" y="1"/>
                </a:moveTo>
                <a:lnTo>
                  <a:pt x="3163" y="3163"/>
                </a:lnTo>
                <a:lnTo>
                  <a:pt x="1" y="3163"/>
                </a:lnTo>
                <a:lnTo>
                  <a:pt x="1" y="1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235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8642425" y="4223650"/>
            <a:ext cx="201900" cy="20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6857206" y="-12"/>
            <a:ext cx="1944124" cy="289870"/>
            <a:chOff x="2934700" y="6552975"/>
            <a:chExt cx="1084225" cy="201775"/>
          </a:xfrm>
        </p:grpSpPr>
        <p:sp>
          <p:nvSpPr>
            <p:cNvPr id="80" name="Google Shape;80;p4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/>
          <p:nvPr/>
        </p:nvSpPr>
        <p:spPr>
          <a:xfrm>
            <a:off x="-151224" y="-222087"/>
            <a:ext cx="866322" cy="734022"/>
          </a:xfrm>
          <a:custGeom>
            <a:avLst/>
            <a:gdLst/>
            <a:ahLst/>
            <a:cxnLst/>
            <a:rect l="l" t="t" r="r" b="b"/>
            <a:pathLst>
              <a:path w="3163" h="3163" fill="none" extrusionOk="0">
                <a:moveTo>
                  <a:pt x="3163" y="1"/>
                </a:moveTo>
                <a:lnTo>
                  <a:pt x="3163" y="3163"/>
                </a:lnTo>
                <a:lnTo>
                  <a:pt x="1" y="3163"/>
                </a:lnTo>
                <a:lnTo>
                  <a:pt x="1" y="1"/>
                </a:ln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235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0" name="Google Shape;120;p6"/>
          <p:cNvGrpSpPr/>
          <p:nvPr/>
        </p:nvGrpSpPr>
        <p:grpSpPr>
          <a:xfrm rot="10800000">
            <a:off x="149680" y="4477396"/>
            <a:ext cx="976793" cy="907088"/>
            <a:chOff x="5374450" y="1296525"/>
            <a:chExt cx="510875" cy="528575"/>
          </a:xfrm>
        </p:grpSpPr>
        <p:sp>
          <p:nvSpPr>
            <p:cNvPr id="121" name="Google Shape;121;p6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8155899" y="-408850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367125" y="226025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8593563" y="4758300"/>
            <a:ext cx="219000" cy="219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21"/>
          <p:cNvGrpSpPr/>
          <p:nvPr/>
        </p:nvGrpSpPr>
        <p:grpSpPr>
          <a:xfrm>
            <a:off x="-178730" y="-208385"/>
            <a:ext cx="1016028" cy="1016069"/>
            <a:chOff x="7060350" y="2511400"/>
            <a:chExt cx="418825" cy="418825"/>
          </a:xfrm>
        </p:grpSpPr>
        <p:sp>
          <p:nvSpPr>
            <p:cNvPr id="476" name="Google Shape;476;p21"/>
            <p:cNvSpPr/>
            <p:nvPr/>
          </p:nvSpPr>
          <p:spPr>
            <a:xfrm>
              <a:off x="7138200" y="2553275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213" y="1"/>
                  </a:moveTo>
                  <a:cubicBezTo>
                    <a:pt x="142" y="71"/>
                    <a:pt x="72" y="119"/>
                    <a:pt x="1" y="166"/>
                  </a:cubicBezTo>
                  <a:lnTo>
                    <a:pt x="11799" y="11963"/>
                  </a:lnTo>
                  <a:cubicBezTo>
                    <a:pt x="11846" y="11893"/>
                    <a:pt x="11893" y="11822"/>
                    <a:pt x="11964" y="1175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7210175" y="251787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284" y="1"/>
                  </a:moveTo>
                  <a:lnTo>
                    <a:pt x="1" y="72"/>
                  </a:lnTo>
                  <a:lnTo>
                    <a:pt x="10430" y="10501"/>
                  </a:lnTo>
                  <a:cubicBezTo>
                    <a:pt x="10453" y="10406"/>
                    <a:pt x="10477" y="10312"/>
                    <a:pt x="10500" y="10218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7159450" y="2539125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236" y="0"/>
                  </a:moveTo>
                  <a:cubicBezTo>
                    <a:pt x="165" y="47"/>
                    <a:pt x="95" y="95"/>
                    <a:pt x="0" y="142"/>
                  </a:cubicBezTo>
                  <a:lnTo>
                    <a:pt x="11538" y="11680"/>
                  </a:lnTo>
                  <a:cubicBezTo>
                    <a:pt x="11586" y="11586"/>
                    <a:pt x="11633" y="11515"/>
                    <a:pt x="11680" y="11444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7183625" y="2527325"/>
              <a:ext cx="280225" cy="279625"/>
            </a:xfrm>
            <a:custGeom>
              <a:avLst/>
              <a:gdLst/>
              <a:ahLst/>
              <a:cxnLst/>
              <a:rect l="l" t="t" r="r" b="b"/>
              <a:pathLst>
                <a:path w="11209" h="11185" extrusionOk="0">
                  <a:moveTo>
                    <a:pt x="260" y="0"/>
                  </a:moveTo>
                  <a:cubicBezTo>
                    <a:pt x="166" y="24"/>
                    <a:pt x="95" y="71"/>
                    <a:pt x="1" y="95"/>
                  </a:cubicBezTo>
                  <a:lnTo>
                    <a:pt x="11091" y="11185"/>
                  </a:lnTo>
                  <a:cubicBezTo>
                    <a:pt x="11114" y="11114"/>
                    <a:pt x="11161" y="11019"/>
                    <a:pt x="11208" y="10925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7240250" y="2512575"/>
              <a:ext cx="237750" cy="237750"/>
            </a:xfrm>
            <a:custGeom>
              <a:avLst/>
              <a:gdLst/>
              <a:ahLst/>
              <a:cxnLst/>
              <a:rect l="l" t="t" r="r" b="b"/>
              <a:pathLst>
                <a:path w="9510" h="9510" extrusionOk="0">
                  <a:moveTo>
                    <a:pt x="331" y="0"/>
                  </a:moveTo>
                  <a:cubicBezTo>
                    <a:pt x="213" y="0"/>
                    <a:pt x="95" y="24"/>
                    <a:pt x="1" y="24"/>
                  </a:cubicBezTo>
                  <a:lnTo>
                    <a:pt x="9486" y="9509"/>
                  </a:lnTo>
                  <a:cubicBezTo>
                    <a:pt x="9486" y="9415"/>
                    <a:pt x="9510" y="9297"/>
                    <a:pt x="9510" y="9179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7119325" y="2570375"/>
              <a:ext cx="300875" cy="300875"/>
            </a:xfrm>
            <a:custGeom>
              <a:avLst/>
              <a:gdLst/>
              <a:ahLst/>
              <a:cxnLst/>
              <a:rect l="l" t="t" r="r" b="b"/>
              <a:pathLst>
                <a:path w="12035" h="12035" extrusionOk="0">
                  <a:moveTo>
                    <a:pt x="190" y="1"/>
                  </a:moveTo>
                  <a:cubicBezTo>
                    <a:pt x="142" y="24"/>
                    <a:pt x="119" y="72"/>
                    <a:pt x="95" y="95"/>
                  </a:cubicBezTo>
                  <a:cubicBezTo>
                    <a:pt x="72" y="119"/>
                    <a:pt x="24" y="142"/>
                    <a:pt x="1" y="190"/>
                  </a:cubicBezTo>
                  <a:lnTo>
                    <a:pt x="11846" y="12034"/>
                  </a:lnTo>
                  <a:cubicBezTo>
                    <a:pt x="11893" y="12011"/>
                    <a:pt x="11916" y="11964"/>
                    <a:pt x="11940" y="11940"/>
                  </a:cubicBezTo>
                  <a:cubicBezTo>
                    <a:pt x="11987" y="11916"/>
                    <a:pt x="12011" y="11869"/>
                    <a:pt x="12034" y="11846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7274475" y="2511400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lnTo>
                    <a:pt x="8188" y="8188"/>
                  </a:lnTo>
                  <a:cubicBezTo>
                    <a:pt x="8188" y="8070"/>
                    <a:pt x="8188" y="7928"/>
                    <a:pt x="8164" y="7810"/>
                  </a:cubicBezTo>
                  <a:lnTo>
                    <a:pt x="378" y="24"/>
                  </a:lnTo>
                  <a:cubicBezTo>
                    <a:pt x="260" y="0"/>
                    <a:pt x="11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7315775" y="2516125"/>
              <a:ext cx="158700" cy="158700"/>
            </a:xfrm>
            <a:custGeom>
              <a:avLst/>
              <a:gdLst/>
              <a:ahLst/>
              <a:cxnLst/>
              <a:rect l="l" t="t" r="r" b="b"/>
              <a:pathLst>
                <a:path w="6348" h="6348" extrusionOk="0">
                  <a:moveTo>
                    <a:pt x="0" y="0"/>
                  </a:moveTo>
                  <a:lnTo>
                    <a:pt x="6347" y="6347"/>
                  </a:lnTo>
                  <a:cubicBezTo>
                    <a:pt x="6300" y="6182"/>
                    <a:pt x="6253" y="6017"/>
                    <a:pt x="6206" y="5828"/>
                  </a:cubicBezTo>
                  <a:lnTo>
                    <a:pt x="519" y="142"/>
                  </a:lnTo>
                  <a:cubicBezTo>
                    <a:pt x="330" y="94"/>
                    <a:pt x="165" y="4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7060350" y="2725525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cubicBezTo>
                    <a:pt x="0" y="118"/>
                    <a:pt x="0" y="260"/>
                    <a:pt x="24" y="378"/>
                  </a:cubicBezTo>
                  <a:lnTo>
                    <a:pt x="7810" y="8164"/>
                  </a:lnTo>
                  <a:cubicBezTo>
                    <a:pt x="7928" y="8188"/>
                    <a:pt x="8070" y="8188"/>
                    <a:pt x="8188" y="81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7061525" y="2690725"/>
              <a:ext cx="238325" cy="238325"/>
            </a:xfrm>
            <a:custGeom>
              <a:avLst/>
              <a:gdLst/>
              <a:ahLst/>
              <a:cxnLst/>
              <a:rect l="l" t="t" r="r" b="b"/>
              <a:pathLst>
                <a:path w="9533" h="9533" extrusionOk="0">
                  <a:moveTo>
                    <a:pt x="24" y="0"/>
                  </a:moveTo>
                  <a:cubicBezTo>
                    <a:pt x="24" y="118"/>
                    <a:pt x="1" y="236"/>
                    <a:pt x="1" y="354"/>
                  </a:cubicBezTo>
                  <a:lnTo>
                    <a:pt x="9179" y="9533"/>
                  </a:lnTo>
                  <a:cubicBezTo>
                    <a:pt x="9297" y="9533"/>
                    <a:pt x="9415" y="9509"/>
                    <a:pt x="9533" y="948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7375925" y="2540300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1" y="0"/>
                  </a:moveTo>
                  <a:lnTo>
                    <a:pt x="2974" y="2973"/>
                  </a:lnTo>
                  <a:cubicBezTo>
                    <a:pt x="2620" y="2360"/>
                    <a:pt x="2195" y="1817"/>
                    <a:pt x="1676" y="1298"/>
                  </a:cubicBezTo>
                  <a:cubicBezTo>
                    <a:pt x="1157" y="779"/>
                    <a:pt x="614" y="35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7065075" y="2766825"/>
              <a:ext cx="158700" cy="158100"/>
            </a:xfrm>
            <a:custGeom>
              <a:avLst/>
              <a:gdLst/>
              <a:ahLst/>
              <a:cxnLst/>
              <a:rect l="l" t="t" r="r" b="b"/>
              <a:pathLst>
                <a:path w="6348" h="6324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5"/>
                    <a:pt x="94" y="330"/>
                    <a:pt x="142" y="496"/>
                  </a:cubicBezTo>
                  <a:lnTo>
                    <a:pt x="5852" y="6206"/>
                  </a:lnTo>
                  <a:cubicBezTo>
                    <a:pt x="6017" y="6253"/>
                    <a:pt x="6182" y="6300"/>
                    <a:pt x="6347" y="63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7089250" y="2826975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0" y="1"/>
                  </a:moveTo>
                  <a:lnTo>
                    <a:pt x="0" y="1"/>
                  </a:lnTo>
                  <a:cubicBezTo>
                    <a:pt x="354" y="614"/>
                    <a:pt x="779" y="1157"/>
                    <a:pt x="1298" y="1676"/>
                  </a:cubicBezTo>
                  <a:cubicBezTo>
                    <a:pt x="1817" y="2195"/>
                    <a:pt x="2360" y="2620"/>
                    <a:pt x="2973" y="297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7088075" y="2610500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142" y="0"/>
                  </a:moveTo>
                  <a:cubicBezTo>
                    <a:pt x="95" y="95"/>
                    <a:pt x="47" y="165"/>
                    <a:pt x="0" y="236"/>
                  </a:cubicBezTo>
                  <a:lnTo>
                    <a:pt x="11444" y="11680"/>
                  </a:lnTo>
                  <a:cubicBezTo>
                    <a:pt x="11515" y="11633"/>
                    <a:pt x="11586" y="11586"/>
                    <a:pt x="11680" y="11538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7102225" y="2589250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166" y="1"/>
                  </a:moveTo>
                  <a:cubicBezTo>
                    <a:pt x="119" y="72"/>
                    <a:pt x="71" y="142"/>
                    <a:pt x="1" y="213"/>
                  </a:cubicBezTo>
                  <a:lnTo>
                    <a:pt x="11751" y="11964"/>
                  </a:lnTo>
                  <a:cubicBezTo>
                    <a:pt x="11822" y="11893"/>
                    <a:pt x="11893" y="11846"/>
                    <a:pt x="11963" y="11799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7066825" y="266122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72" y="0"/>
                  </a:moveTo>
                  <a:cubicBezTo>
                    <a:pt x="48" y="95"/>
                    <a:pt x="24" y="189"/>
                    <a:pt x="1" y="284"/>
                  </a:cubicBezTo>
                  <a:lnTo>
                    <a:pt x="10218" y="10500"/>
                  </a:lnTo>
                  <a:lnTo>
                    <a:pt x="10501" y="1040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7076275" y="2634675"/>
              <a:ext cx="279625" cy="279625"/>
            </a:xfrm>
            <a:custGeom>
              <a:avLst/>
              <a:gdLst/>
              <a:ahLst/>
              <a:cxnLst/>
              <a:rect l="l" t="t" r="r" b="b"/>
              <a:pathLst>
                <a:path w="11185" h="11185" extrusionOk="0">
                  <a:moveTo>
                    <a:pt x="95" y="1"/>
                  </a:moveTo>
                  <a:cubicBezTo>
                    <a:pt x="71" y="71"/>
                    <a:pt x="24" y="166"/>
                    <a:pt x="0" y="260"/>
                  </a:cubicBezTo>
                  <a:lnTo>
                    <a:pt x="10925" y="11185"/>
                  </a:lnTo>
                  <a:cubicBezTo>
                    <a:pt x="11019" y="11161"/>
                    <a:pt x="11114" y="11114"/>
                    <a:pt x="11185" y="11090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1"/>
          <p:cNvGrpSpPr/>
          <p:nvPr/>
        </p:nvGrpSpPr>
        <p:grpSpPr>
          <a:xfrm rot="10800000" flipH="1">
            <a:off x="7187796" y="4721483"/>
            <a:ext cx="1758608" cy="285064"/>
            <a:chOff x="784630" y="302238"/>
            <a:chExt cx="753635" cy="122172"/>
          </a:xfrm>
        </p:grpSpPr>
        <p:sp>
          <p:nvSpPr>
            <p:cNvPr id="494" name="Google Shape;494;p21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1391328" y="368452"/>
              <a:ext cx="146937" cy="55957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21"/>
          <p:cNvSpPr/>
          <p:nvPr/>
        </p:nvSpPr>
        <p:spPr>
          <a:xfrm>
            <a:off x="228338" y="4804650"/>
            <a:ext cx="201900" cy="20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 rot="5400000" flipH="1">
            <a:off x="8217417" y="836716"/>
            <a:ext cx="1023642" cy="79974"/>
          </a:xfrm>
          <a:custGeom>
            <a:avLst/>
            <a:gdLst/>
            <a:ahLst/>
            <a:cxnLst/>
            <a:rect l="l" t="t" r="r" b="b"/>
            <a:pathLst>
              <a:path w="21307" h="969" extrusionOk="0">
                <a:moveTo>
                  <a:pt x="0" y="1"/>
                </a:moveTo>
                <a:lnTo>
                  <a:pt x="0" y="968"/>
                </a:lnTo>
                <a:lnTo>
                  <a:pt x="21307" y="968"/>
                </a:lnTo>
                <a:lnTo>
                  <a:pt x="213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2"/>
          <p:cNvSpPr/>
          <p:nvPr/>
        </p:nvSpPr>
        <p:spPr>
          <a:xfrm flipH="1">
            <a:off x="8331504" y="4267800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22"/>
          <p:cNvGrpSpPr/>
          <p:nvPr/>
        </p:nvGrpSpPr>
        <p:grpSpPr>
          <a:xfrm flipH="1">
            <a:off x="8110388" y="4523112"/>
            <a:ext cx="637033" cy="637033"/>
            <a:chOff x="7060350" y="2511400"/>
            <a:chExt cx="418825" cy="418825"/>
          </a:xfrm>
        </p:grpSpPr>
        <p:sp>
          <p:nvSpPr>
            <p:cNvPr id="502" name="Google Shape;502;p22"/>
            <p:cNvSpPr/>
            <p:nvPr/>
          </p:nvSpPr>
          <p:spPr>
            <a:xfrm>
              <a:off x="7138200" y="2553275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213" y="1"/>
                  </a:moveTo>
                  <a:cubicBezTo>
                    <a:pt x="142" y="71"/>
                    <a:pt x="72" y="119"/>
                    <a:pt x="1" y="166"/>
                  </a:cubicBezTo>
                  <a:lnTo>
                    <a:pt x="11799" y="11963"/>
                  </a:lnTo>
                  <a:cubicBezTo>
                    <a:pt x="11846" y="11893"/>
                    <a:pt x="11893" y="11822"/>
                    <a:pt x="11964" y="1175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7210175" y="251787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284" y="1"/>
                  </a:moveTo>
                  <a:lnTo>
                    <a:pt x="1" y="72"/>
                  </a:lnTo>
                  <a:lnTo>
                    <a:pt x="10430" y="10501"/>
                  </a:lnTo>
                  <a:cubicBezTo>
                    <a:pt x="10453" y="10406"/>
                    <a:pt x="10477" y="10312"/>
                    <a:pt x="10500" y="10218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7159450" y="2539125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236" y="0"/>
                  </a:moveTo>
                  <a:cubicBezTo>
                    <a:pt x="165" y="47"/>
                    <a:pt x="95" y="95"/>
                    <a:pt x="0" y="142"/>
                  </a:cubicBezTo>
                  <a:lnTo>
                    <a:pt x="11538" y="11680"/>
                  </a:lnTo>
                  <a:cubicBezTo>
                    <a:pt x="11586" y="11586"/>
                    <a:pt x="11633" y="11515"/>
                    <a:pt x="11680" y="11444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7183625" y="2527325"/>
              <a:ext cx="280225" cy="279625"/>
            </a:xfrm>
            <a:custGeom>
              <a:avLst/>
              <a:gdLst/>
              <a:ahLst/>
              <a:cxnLst/>
              <a:rect l="l" t="t" r="r" b="b"/>
              <a:pathLst>
                <a:path w="11209" h="11185" extrusionOk="0">
                  <a:moveTo>
                    <a:pt x="260" y="0"/>
                  </a:moveTo>
                  <a:cubicBezTo>
                    <a:pt x="166" y="24"/>
                    <a:pt x="95" y="71"/>
                    <a:pt x="1" y="95"/>
                  </a:cubicBezTo>
                  <a:lnTo>
                    <a:pt x="11091" y="11185"/>
                  </a:lnTo>
                  <a:cubicBezTo>
                    <a:pt x="11114" y="11114"/>
                    <a:pt x="11161" y="11019"/>
                    <a:pt x="11208" y="10925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7240250" y="2512575"/>
              <a:ext cx="237750" cy="237750"/>
            </a:xfrm>
            <a:custGeom>
              <a:avLst/>
              <a:gdLst/>
              <a:ahLst/>
              <a:cxnLst/>
              <a:rect l="l" t="t" r="r" b="b"/>
              <a:pathLst>
                <a:path w="9510" h="9510" extrusionOk="0">
                  <a:moveTo>
                    <a:pt x="331" y="0"/>
                  </a:moveTo>
                  <a:cubicBezTo>
                    <a:pt x="213" y="0"/>
                    <a:pt x="95" y="24"/>
                    <a:pt x="1" y="24"/>
                  </a:cubicBezTo>
                  <a:lnTo>
                    <a:pt x="9486" y="9509"/>
                  </a:lnTo>
                  <a:cubicBezTo>
                    <a:pt x="9486" y="9415"/>
                    <a:pt x="9510" y="9297"/>
                    <a:pt x="9510" y="9179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7119325" y="2570375"/>
              <a:ext cx="300875" cy="300875"/>
            </a:xfrm>
            <a:custGeom>
              <a:avLst/>
              <a:gdLst/>
              <a:ahLst/>
              <a:cxnLst/>
              <a:rect l="l" t="t" r="r" b="b"/>
              <a:pathLst>
                <a:path w="12035" h="12035" extrusionOk="0">
                  <a:moveTo>
                    <a:pt x="190" y="1"/>
                  </a:moveTo>
                  <a:cubicBezTo>
                    <a:pt x="142" y="24"/>
                    <a:pt x="119" y="72"/>
                    <a:pt x="95" y="95"/>
                  </a:cubicBezTo>
                  <a:cubicBezTo>
                    <a:pt x="72" y="119"/>
                    <a:pt x="24" y="142"/>
                    <a:pt x="1" y="190"/>
                  </a:cubicBezTo>
                  <a:lnTo>
                    <a:pt x="11846" y="12034"/>
                  </a:lnTo>
                  <a:cubicBezTo>
                    <a:pt x="11893" y="12011"/>
                    <a:pt x="11916" y="11964"/>
                    <a:pt x="11940" y="11940"/>
                  </a:cubicBezTo>
                  <a:cubicBezTo>
                    <a:pt x="11987" y="11916"/>
                    <a:pt x="12011" y="11869"/>
                    <a:pt x="12034" y="11846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7274475" y="2511400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lnTo>
                    <a:pt x="8188" y="8188"/>
                  </a:lnTo>
                  <a:cubicBezTo>
                    <a:pt x="8188" y="8070"/>
                    <a:pt x="8188" y="7928"/>
                    <a:pt x="8164" y="7810"/>
                  </a:cubicBezTo>
                  <a:lnTo>
                    <a:pt x="378" y="24"/>
                  </a:lnTo>
                  <a:cubicBezTo>
                    <a:pt x="260" y="0"/>
                    <a:pt x="1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7315775" y="2516125"/>
              <a:ext cx="158700" cy="158700"/>
            </a:xfrm>
            <a:custGeom>
              <a:avLst/>
              <a:gdLst/>
              <a:ahLst/>
              <a:cxnLst/>
              <a:rect l="l" t="t" r="r" b="b"/>
              <a:pathLst>
                <a:path w="6348" h="6348" extrusionOk="0">
                  <a:moveTo>
                    <a:pt x="0" y="0"/>
                  </a:moveTo>
                  <a:lnTo>
                    <a:pt x="6347" y="6347"/>
                  </a:lnTo>
                  <a:cubicBezTo>
                    <a:pt x="6300" y="6182"/>
                    <a:pt x="6253" y="6017"/>
                    <a:pt x="6206" y="5828"/>
                  </a:cubicBezTo>
                  <a:lnTo>
                    <a:pt x="519" y="142"/>
                  </a:lnTo>
                  <a:cubicBezTo>
                    <a:pt x="330" y="94"/>
                    <a:pt x="165" y="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7060350" y="2725525"/>
              <a:ext cx="204700" cy="204700"/>
            </a:xfrm>
            <a:custGeom>
              <a:avLst/>
              <a:gdLst/>
              <a:ahLst/>
              <a:cxnLst/>
              <a:rect l="l" t="t" r="r" b="b"/>
              <a:pathLst>
                <a:path w="8188" h="8188" extrusionOk="0">
                  <a:moveTo>
                    <a:pt x="0" y="0"/>
                  </a:moveTo>
                  <a:cubicBezTo>
                    <a:pt x="0" y="118"/>
                    <a:pt x="0" y="260"/>
                    <a:pt x="24" y="378"/>
                  </a:cubicBezTo>
                  <a:lnTo>
                    <a:pt x="7810" y="8164"/>
                  </a:lnTo>
                  <a:cubicBezTo>
                    <a:pt x="7928" y="8188"/>
                    <a:pt x="8070" y="8188"/>
                    <a:pt x="8188" y="81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7061525" y="2690725"/>
              <a:ext cx="238325" cy="238325"/>
            </a:xfrm>
            <a:custGeom>
              <a:avLst/>
              <a:gdLst/>
              <a:ahLst/>
              <a:cxnLst/>
              <a:rect l="l" t="t" r="r" b="b"/>
              <a:pathLst>
                <a:path w="9533" h="9533" extrusionOk="0">
                  <a:moveTo>
                    <a:pt x="24" y="0"/>
                  </a:moveTo>
                  <a:cubicBezTo>
                    <a:pt x="24" y="118"/>
                    <a:pt x="1" y="236"/>
                    <a:pt x="1" y="354"/>
                  </a:cubicBezTo>
                  <a:lnTo>
                    <a:pt x="9179" y="9533"/>
                  </a:lnTo>
                  <a:cubicBezTo>
                    <a:pt x="9297" y="9533"/>
                    <a:pt x="9415" y="9509"/>
                    <a:pt x="9533" y="948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7375925" y="2540300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1" y="0"/>
                  </a:moveTo>
                  <a:lnTo>
                    <a:pt x="2974" y="2973"/>
                  </a:lnTo>
                  <a:cubicBezTo>
                    <a:pt x="2620" y="2360"/>
                    <a:pt x="2195" y="1817"/>
                    <a:pt x="1676" y="1298"/>
                  </a:cubicBezTo>
                  <a:cubicBezTo>
                    <a:pt x="1157" y="779"/>
                    <a:pt x="614" y="35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7065075" y="2766825"/>
              <a:ext cx="158700" cy="158100"/>
            </a:xfrm>
            <a:custGeom>
              <a:avLst/>
              <a:gdLst/>
              <a:ahLst/>
              <a:cxnLst/>
              <a:rect l="l" t="t" r="r" b="b"/>
              <a:pathLst>
                <a:path w="6348" h="6324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5"/>
                    <a:pt x="94" y="330"/>
                    <a:pt x="142" y="496"/>
                  </a:cubicBezTo>
                  <a:lnTo>
                    <a:pt x="5852" y="6206"/>
                  </a:lnTo>
                  <a:cubicBezTo>
                    <a:pt x="6017" y="6253"/>
                    <a:pt x="6182" y="6300"/>
                    <a:pt x="6347" y="63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7089250" y="2826975"/>
              <a:ext cx="74350" cy="74350"/>
            </a:xfrm>
            <a:custGeom>
              <a:avLst/>
              <a:gdLst/>
              <a:ahLst/>
              <a:cxnLst/>
              <a:rect l="l" t="t" r="r" b="b"/>
              <a:pathLst>
                <a:path w="2974" h="2974" extrusionOk="0">
                  <a:moveTo>
                    <a:pt x="0" y="1"/>
                  </a:moveTo>
                  <a:lnTo>
                    <a:pt x="0" y="1"/>
                  </a:lnTo>
                  <a:cubicBezTo>
                    <a:pt x="354" y="614"/>
                    <a:pt x="779" y="1157"/>
                    <a:pt x="1298" y="1676"/>
                  </a:cubicBezTo>
                  <a:cubicBezTo>
                    <a:pt x="1817" y="2195"/>
                    <a:pt x="2360" y="2620"/>
                    <a:pt x="2973" y="297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7088075" y="2610500"/>
              <a:ext cx="292000" cy="292000"/>
            </a:xfrm>
            <a:custGeom>
              <a:avLst/>
              <a:gdLst/>
              <a:ahLst/>
              <a:cxnLst/>
              <a:rect l="l" t="t" r="r" b="b"/>
              <a:pathLst>
                <a:path w="11680" h="11680" extrusionOk="0">
                  <a:moveTo>
                    <a:pt x="142" y="0"/>
                  </a:moveTo>
                  <a:cubicBezTo>
                    <a:pt x="95" y="95"/>
                    <a:pt x="47" y="165"/>
                    <a:pt x="0" y="236"/>
                  </a:cubicBezTo>
                  <a:lnTo>
                    <a:pt x="11444" y="11680"/>
                  </a:lnTo>
                  <a:cubicBezTo>
                    <a:pt x="11515" y="11633"/>
                    <a:pt x="11586" y="11586"/>
                    <a:pt x="11680" y="11538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7102225" y="2589250"/>
              <a:ext cx="299100" cy="299100"/>
            </a:xfrm>
            <a:custGeom>
              <a:avLst/>
              <a:gdLst/>
              <a:ahLst/>
              <a:cxnLst/>
              <a:rect l="l" t="t" r="r" b="b"/>
              <a:pathLst>
                <a:path w="11964" h="11964" extrusionOk="0">
                  <a:moveTo>
                    <a:pt x="166" y="1"/>
                  </a:moveTo>
                  <a:cubicBezTo>
                    <a:pt x="119" y="72"/>
                    <a:pt x="71" y="142"/>
                    <a:pt x="1" y="213"/>
                  </a:cubicBezTo>
                  <a:lnTo>
                    <a:pt x="11751" y="11964"/>
                  </a:lnTo>
                  <a:cubicBezTo>
                    <a:pt x="11822" y="11893"/>
                    <a:pt x="11893" y="11846"/>
                    <a:pt x="11963" y="11799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7066825" y="266122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72" y="0"/>
                  </a:moveTo>
                  <a:cubicBezTo>
                    <a:pt x="48" y="95"/>
                    <a:pt x="24" y="189"/>
                    <a:pt x="1" y="284"/>
                  </a:cubicBezTo>
                  <a:lnTo>
                    <a:pt x="10218" y="10500"/>
                  </a:lnTo>
                  <a:lnTo>
                    <a:pt x="10501" y="1040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7076275" y="2634675"/>
              <a:ext cx="279625" cy="279625"/>
            </a:xfrm>
            <a:custGeom>
              <a:avLst/>
              <a:gdLst/>
              <a:ahLst/>
              <a:cxnLst/>
              <a:rect l="l" t="t" r="r" b="b"/>
              <a:pathLst>
                <a:path w="11185" h="11185" extrusionOk="0">
                  <a:moveTo>
                    <a:pt x="95" y="1"/>
                  </a:moveTo>
                  <a:cubicBezTo>
                    <a:pt x="71" y="71"/>
                    <a:pt x="24" y="166"/>
                    <a:pt x="0" y="260"/>
                  </a:cubicBezTo>
                  <a:lnTo>
                    <a:pt x="10925" y="11185"/>
                  </a:lnTo>
                  <a:cubicBezTo>
                    <a:pt x="11019" y="11161"/>
                    <a:pt x="11114" y="11114"/>
                    <a:pt x="11185" y="11090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2"/>
          <p:cNvGrpSpPr/>
          <p:nvPr/>
        </p:nvGrpSpPr>
        <p:grpSpPr>
          <a:xfrm>
            <a:off x="316566" y="287786"/>
            <a:ext cx="1528122" cy="50749"/>
            <a:chOff x="784630" y="302238"/>
            <a:chExt cx="1032097" cy="34276"/>
          </a:xfrm>
        </p:grpSpPr>
        <p:sp>
          <p:nvSpPr>
            <p:cNvPr id="520" name="Google Shape;520;p22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22"/>
          <p:cNvSpPr/>
          <p:nvPr/>
        </p:nvSpPr>
        <p:spPr>
          <a:xfrm>
            <a:off x="374763" y="4740675"/>
            <a:ext cx="201900" cy="20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2"/>
          <p:cNvSpPr/>
          <p:nvPr/>
        </p:nvSpPr>
        <p:spPr>
          <a:xfrm>
            <a:off x="8622988" y="434050"/>
            <a:ext cx="201900" cy="201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27" name="Google Shape;527;p23"/>
          <p:cNvGrpSpPr/>
          <p:nvPr/>
        </p:nvGrpSpPr>
        <p:grpSpPr>
          <a:xfrm>
            <a:off x="226705" y="-228304"/>
            <a:ext cx="976793" cy="907088"/>
            <a:chOff x="5374450" y="1296525"/>
            <a:chExt cx="510875" cy="528575"/>
          </a:xfrm>
        </p:grpSpPr>
        <p:sp>
          <p:nvSpPr>
            <p:cNvPr id="528" name="Google Shape;528;p23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23"/>
          <p:cNvGrpSpPr/>
          <p:nvPr/>
        </p:nvGrpSpPr>
        <p:grpSpPr>
          <a:xfrm rot="10800000" flipH="1">
            <a:off x="7187796" y="4812849"/>
            <a:ext cx="1758607" cy="193698"/>
            <a:chOff x="784630" y="302238"/>
            <a:chExt cx="753635" cy="83015"/>
          </a:xfrm>
        </p:grpSpPr>
        <p:sp>
          <p:nvSpPr>
            <p:cNvPr id="532" name="Google Shape;532;p23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1391328" y="368452"/>
              <a:ext cx="146937" cy="16800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23"/>
          <p:cNvSpPr/>
          <p:nvPr/>
        </p:nvSpPr>
        <p:spPr>
          <a:xfrm>
            <a:off x="8248174" y="-488050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344050" y="4721475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28"/>
          <p:cNvGrpSpPr/>
          <p:nvPr/>
        </p:nvGrpSpPr>
        <p:grpSpPr>
          <a:xfrm>
            <a:off x="183711" y="1"/>
            <a:ext cx="1722834" cy="256880"/>
            <a:chOff x="2934700" y="6552975"/>
            <a:chExt cx="1084225" cy="201775"/>
          </a:xfrm>
        </p:grpSpPr>
        <p:sp>
          <p:nvSpPr>
            <p:cNvPr id="645" name="Google Shape;645;p28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28"/>
          <p:cNvGrpSpPr/>
          <p:nvPr/>
        </p:nvGrpSpPr>
        <p:grpSpPr>
          <a:xfrm rot="5400000">
            <a:off x="8019232" y="-303633"/>
            <a:ext cx="819341" cy="1426616"/>
            <a:chOff x="5374450" y="937875"/>
            <a:chExt cx="510875" cy="991050"/>
          </a:xfrm>
        </p:grpSpPr>
        <p:sp>
          <p:nvSpPr>
            <p:cNvPr id="654" name="Google Shape;654;p28"/>
            <p:cNvSpPr/>
            <p:nvPr/>
          </p:nvSpPr>
          <p:spPr>
            <a:xfrm>
              <a:off x="5444650" y="937875"/>
              <a:ext cx="370475" cy="185250"/>
            </a:xfrm>
            <a:custGeom>
              <a:avLst/>
              <a:gdLst/>
              <a:ahLst/>
              <a:cxnLst/>
              <a:rect l="l" t="t" r="r" b="b"/>
              <a:pathLst>
                <a:path w="14819" h="7410" extrusionOk="0">
                  <a:moveTo>
                    <a:pt x="1" y="1"/>
                  </a:moveTo>
                  <a:lnTo>
                    <a:pt x="7409" y="7410"/>
                  </a:lnTo>
                  <a:lnTo>
                    <a:pt x="14818" y="1"/>
                  </a:lnTo>
                  <a:lnTo>
                    <a:pt x="13261" y="1"/>
                  </a:lnTo>
                  <a:lnTo>
                    <a:pt x="7409" y="5829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5374450" y="1062350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8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5374450" y="9455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75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5562025" y="937875"/>
              <a:ext cx="136300" cy="67875"/>
            </a:xfrm>
            <a:custGeom>
              <a:avLst/>
              <a:gdLst/>
              <a:ahLst/>
              <a:cxnLst/>
              <a:rect l="l" t="t" r="r" b="b"/>
              <a:pathLst>
                <a:path w="5452" h="2715" extrusionOk="0">
                  <a:moveTo>
                    <a:pt x="1" y="1"/>
                  </a:moveTo>
                  <a:lnTo>
                    <a:pt x="2714" y="2714"/>
                  </a:lnTo>
                  <a:lnTo>
                    <a:pt x="5451" y="1"/>
                  </a:lnTo>
                  <a:lnTo>
                    <a:pt x="3894" y="1"/>
                  </a:lnTo>
                  <a:lnTo>
                    <a:pt x="2714" y="1157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5374450" y="1648100"/>
              <a:ext cx="510875" cy="280825"/>
            </a:xfrm>
            <a:custGeom>
              <a:avLst/>
              <a:gdLst/>
              <a:ahLst/>
              <a:cxnLst/>
              <a:rect l="l" t="t" r="r" b="b"/>
              <a:pathLst>
                <a:path w="20435" h="11233" extrusionOk="0">
                  <a:moveTo>
                    <a:pt x="1" y="1"/>
                  </a:moveTo>
                  <a:lnTo>
                    <a:pt x="1" y="1558"/>
                  </a:lnTo>
                  <a:lnTo>
                    <a:pt x="9698" y="11232"/>
                  </a:lnTo>
                  <a:lnTo>
                    <a:pt x="10760" y="11232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5374450" y="11797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7"/>
                  </a:lnTo>
                  <a:lnTo>
                    <a:pt x="10217" y="11774"/>
                  </a:lnTo>
                  <a:lnTo>
                    <a:pt x="20434" y="1557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583810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888" y="0"/>
                  </a:moveTo>
                  <a:lnTo>
                    <a:pt x="1" y="1888"/>
                  </a:lnTo>
                  <a:lnTo>
                    <a:pt x="1581" y="1888"/>
                  </a:lnTo>
                  <a:lnTo>
                    <a:pt x="1888" y="1581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5374450" y="1764900"/>
              <a:ext cx="164600" cy="164025"/>
            </a:xfrm>
            <a:custGeom>
              <a:avLst/>
              <a:gdLst/>
              <a:ahLst/>
              <a:cxnLst/>
              <a:rect l="l" t="t" r="r" b="b"/>
              <a:pathLst>
                <a:path w="6584" h="6561" extrusionOk="0">
                  <a:moveTo>
                    <a:pt x="1" y="1"/>
                  </a:moveTo>
                  <a:lnTo>
                    <a:pt x="1" y="1558"/>
                  </a:lnTo>
                  <a:lnTo>
                    <a:pt x="5003" y="6560"/>
                  </a:lnTo>
                  <a:lnTo>
                    <a:pt x="6584" y="65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537445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" y="0"/>
                  </a:moveTo>
                  <a:lnTo>
                    <a:pt x="1" y="1581"/>
                  </a:lnTo>
                  <a:lnTo>
                    <a:pt x="331" y="1888"/>
                  </a:lnTo>
                  <a:lnTo>
                    <a:pt x="1888" y="1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5721300" y="1764900"/>
              <a:ext cx="164025" cy="164025"/>
            </a:xfrm>
            <a:custGeom>
              <a:avLst/>
              <a:gdLst/>
              <a:ahLst/>
              <a:cxnLst/>
              <a:rect l="l" t="t" r="r" b="b"/>
              <a:pathLst>
                <a:path w="6561" h="6561" extrusionOk="0">
                  <a:moveTo>
                    <a:pt x="6560" y="1"/>
                  </a:moveTo>
                  <a:lnTo>
                    <a:pt x="1" y="6560"/>
                  </a:lnTo>
                  <a:lnTo>
                    <a:pt x="1558" y="6560"/>
                  </a:lnTo>
                  <a:lnTo>
                    <a:pt x="6560" y="1558"/>
                  </a:lnTo>
                  <a:lnTo>
                    <a:pt x="65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28"/>
          <p:cNvGrpSpPr/>
          <p:nvPr/>
        </p:nvGrpSpPr>
        <p:grpSpPr>
          <a:xfrm rot="-5400000">
            <a:off x="305432" y="4020517"/>
            <a:ext cx="819341" cy="1426616"/>
            <a:chOff x="5374450" y="937875"/>
            <a:chExt cx="510875" cy="991050"/>
          </a:xfrm>
        </p:grpSpPr>
        <p:sp>
          <p:nvSpPr>
            <p:cNvPr id="668" name="Google Shape;668;p28"/>
            <p:cNvSpPr/>
            <p:nvPr/>
          </p:nvSpPr>
          <p:spPr>
            <a:xfrm>
              <a:off x="5444650" y="937875"/>
              <a:ext cx="370475" cy="185250"/>
            </a:xfrm>
            <a:custGeom>
              <a:avLst/>
              <a:gdLst/>
              <a:ahLst/>
              <a:cxnLst/>
              <a:rect l="l" t="t" r="r" b="b"/>
              <a:pathLst>
                <a:path w="14819" h="7410" extrusionOk="0">
                  <a:moveTo>
                    <a:pt x="1" y="1"/>
                  </a:moveTo>
                  <a:lnTo>
                    <a:pt x="7409" y="7410"/>
                  </a:lnTo>
                  <a:lnTo>
                    <a:pt x="14818" y="1"/>
                  </a:lnTo>
                  <a:lnTo>
                    <a:pt x="13261" y="1"/>
                  </a:lnTo>
                  <a:lnTo>
                    <a:pt x="7409" y="5829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5374450" y="1062350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8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5374450" y="9455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75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5562025" y="937875"/>
              <a:ext cx="136300" cy="67875"/>
            </a:xfrm>
            <a:custGeom>
              <a:avLst/>
              <a:gdLst/>
              <a:ahLst/>
              <a:cxnLst/>
              <a:rect l="l" t="t" r="r" b="b"/>
              <a:pathLst>
                <a:path w="5452" h="2715" extrusionOk="0">
                  <a:moveTo>
                    <a:pt x="1" y="1"/>
                  </a:moveTo>
                  <a:lnTo>
                    <a:pt x="2714" y="2714"/>
                  </a:lnTo>
                  <a:lnTo>
                    <a:pt x="5451" y="1"/>
                  </a:lnTo>
                  <a:lnTo>
                    <a:pt x="3894" y="1"/>
                  </a:lnTo>
                  <a:lnTo>
                    <a:pt x="2714" y="1157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5374450" y="1648100"/>
              <a:ext cx="510875" cy="280825"/>
            </a:xfrm>
            <a:custGeom>
              <a:avLst/>
              <a:gdLst/>
              <a:ahLst/>
              <a:cxnLst/>
              <a:rect l="l" t="t" r="r" b="b"/>
              <a:pathLst>
                <a:path w="20435" h="11233" extrusionOk="0">
                  <a:moveTo>
                    <a:pt x="1" y="1"/>
                  </a:moveTo>
                  <a:lnTo>
                    <a:pt x="1" y="1558"/>
                  </a:lnTo>
                  <a:lnTo>
                    <a:pt x="9698" y="11232"/>
                  </a:lnTo>
                  <a:lnTo>
                    <a:pt x="10760" y="11232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5374450" y="1179750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7"/>
                  </a:lnTo>
                  <a:lnTo>
                    <a:pt x="10217" y="11774"/>
                  </a:lnTo>
                  <a:lnTo>
                    <a:pt x="20434" y="1557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583810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888" y="0"/>
                  </a:moveTo>
                  <a:lnTo>
                    <a:pt x="1" y="1888"/>
                  </a:lnTo>
                  <a:lnTo>
                    <a:pt x="1581" y="1888"/>
                  </a:lnTo>
                  <a:lnTo>
                    <a:pt x="1888" y="1581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5374450" y="1764900"/>
              <a:ext cx="164600" cy="164025"/>
            </a:xfrm>
            <a:custGeom>
              <a:avLst/>
              <a:gdLst/>
              <a:ahLst/>
              <a:cxnLst/>
              <a:rect l="l" t="t" r="r" b="b"/>
              <a:pathLst>
                <a:path w="6584" h="6561" extrusionOk="0">
                  <a:moveTo>
                    <a:pt x="1" y="1"/>
                  </a:moveTo>
                  <a:lnTo>
                    <a:pt x="1" y="1558"/>
                  </a:lnTo>
                  <a:lnTo>
                    <a:pt x="5003" y="6560"/>
                  </a:lnTo>
                  <a:lnTo>
                    <a:pt x="6584" y="65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5374450" y="1881700"/>
              <a:ext cx="47225" cy="4722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1" y="0"/>
                  </a:moveTo>
                  <a:lnTo>
                    <a:pt x="1" y="1581"/>
                  </a:lnTo>
                  <a:lnTo>
                    <a:pt x="331" y="1888"/>
                  </a:lnTo>
                  <a:lnTo>
                    <a:pt x="1888" y="1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5721300" y="1764900"/>
              <a:ext cx="164025" cy="164025"/>
            </a:xfrm>
            <a:custGeom>
              <a:avLst/>
              <a:gdLst/>
              <a:ahLst/>
              <a:cxnLst/>
              <a:rect l="l" t="t" r="r" b="b"/>
              <a:pathLst>
                <a:path w="6561" h="6561" extrusionOk="0">
                  <a:moveTo>
                    <a:pt x="6560" y="1"/>
                  </a:moveTo>
                  <a:lnTo>
                    <a:pt x="1" y="6560"/>
                  </a:lnTo>
                  <a:lnTo>
                    <a:pt x="1558" y="6560"/>
                  </a:lnTo>
                  <a:lnTo>
                    <a:pt x="6560" y="1558"/>
                  </a:lnTo>
                  <a:lnTo>
                    <a:pt x="65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8"/>
          <p:cNvGrpSpPr/>
          <p:nvPr/>
        </p:nvGrpSpPr>
        <p:grpSpPr>
          <a:xfrm>
            <a:off x="7092061" y="4886626"/>
            <a:ext cx="1722834" cy="256880"/>
            <a:chOff x="2934700" y="6552975"/>
            <a:chExt cx="1084225" cy="201775"/>
          </a:xfrm>
        </p:grpSpPr>
        <p:sp>
          <p:nvSpPr>
            <p:cNvPr id="682" name="Google Shape;682;p28"/>
            <p:cNvSpPr/>
            <p:nvPr/>
          </p:nvSpPr>
          <p:spPr>
            <a:xfrm>
              <a:off x="29347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30556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4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317597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34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3296300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3416650" y="6552975"/>
              <a:ext cx="240675" cy="201775"/>
            </a:xfrm>
            <a:custGeom>
              <a:avLst/>
              <a:gdLst/>
              <a:ahLst/>
              <a:cxnLst/>
              <a:rect l="l" t="t" r="r" b="b"/>
              <a:pathLst>
                <a:path w="9627" h="8071" extrusionOk="0">
                  <a:moveTo>
                    <a:pt x="8093" y="1"/>
                  </a:moveTo>
                  <a:lnTo>
                    <a:pt x="0" y="8070"/>
                  </a:lnTo>
                  <a:lnTo>
                    <a:pt x="1557" y="8070"/>
                  </a:lnTo>
                  <a:lnTo>
                    <a:pt x="9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3536975" y="6552975"/>
              <a:ext cx="241275" cy="201775"/>
            </a:xfrm>
            <a:custGeom>
              <a:avLst/>
              <a:gdLst/>
              <a:ahLst/>
              <a:cxnLst/>
              <a:rect l="l" t="t" r="r" b="b"/>
              <a:pathLst>
                <a:path w="9651" h="8071" extrusionOk="0">
                  <a:moveTo>
                    <a:pt x="8094" y="1"/>
                  </a:moveTo>
                  <a:lnTo>
                    <a:pt x="0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3657300" y="6552975"/>
              <a:ext cx="241300" cy="201775"/>
            </a:xfrm>
            <a:custGeom>
              <a:avLst/>
              <a:gdLst/>
              <a:ahLst/>
              <a:cxnLst/>
              <a:rect l="l" t="t" r="r" b="b"/>
              <a:pathLst>
                <a:path w="9652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58" y="8070"/>
                  </a:lnTo>
                  <a:lnTo>
                    <a:pt x="96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3778225" y="6552975"/>
              <a:ext cx="240700" cy="201775"/>
            </a:xfrm>
            <a:custGeom>
              <a:avLst/>
              <a:gdLst/>
              <a:ahLst/>
              <a:cxnLst/>
              <a:rect l="l" t="t" r="r" b="b"/>
              <a:pathLst>
                <a:path w="9628" h="8071" extrusionOk="0">
                  <a:moveTo>
                    <a:pt x="8094" y="1"/>
                  </a:moveTo>
                  <a:lnTo>
                    <a:pt x="1" y="8070"/>
                  </a:lnTo>
                  <a:lnTo>
                    <a:pt x="1535" y="807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28"/>
          <p:cNvGrpSpPr/>
          <p:nvPr/>
        </p:nvGrpSpPr>
        <p:grpSpPr>
          <a:xfrm rot="5400000">
            <a:off x="-322484" y="1664661"/>
            <a:ext cx="1528122" cy="50749"/>
            <a:chOff x="784630" y="302238"/>
            <a:chExt cx="1032097" cy="34276"/>
          </a:xfrm>
        </p:grpSpPr>
        <p:sp>
          <p:nvSpPr>
            <p:cNvPr id="691" name="Google Shape;691;p28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28"/>
          <p:cNvGrpSpPr/>
          <p:nvPr/>
        </p:nvGrpSpPr>
        <p:grpSpPr>
          <a:xfrm rot="-5400000">
            <a:off x="8025466" y="3534711"/>
            <a:ext cx="1528122" cy="50749"/>
            <a:chOff x="784630" y="302238"/>
            <a:chExt cx="1032097" cy="34276"/>
          </a:xfrm>
        </p:grpSpPr>
        <p:sp>
          <p:nvSpPr>
            <p:cNvPr id="694" name="Google Shape;694;p28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1669800" y="302238"/>
              <a:ext cx="146927" cy="34276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9"/>
          <p:cNvGrpSpPr/>
          <p:nvPr/>
        </p:nvGrpSpPr>
        <p:grpSpPr>
          <a:xfrm rot="5400000">
            <a:off x="8202055" y="81458"/>
            <a:ext cx="976793" cy="907088"/>
            <a:chOff x="5374450" y="1296525"/>
            <a:chExt cx="510875" cy="528575"/>
          </a:xfrm>
        </p:grpSpPr>
        <p:sp>
          <p:nvSpPr>
            <p:cNvPr id="698" name="Google Shape;698;p29"/>
            <p:cNvSpPr/>
            <p:nvPr/>
          </p:nvSpPr>
          <p:spPr>
            <a:xfrm>
              <a:off x="5374450" y="1296525"/>
              <a:ext cx="510875" cy="294975"/>
            </a:xfrm>
            <a:custGeom>
              <a:avLst/>
              <a:gdLst/>
              <a:ahLst/>
              <a:cxnLst/>
              <a:rect l="l" t="t" r="r" b="b"/>
              <a:pathLst>
                <a:path w="20435" h="11799" extrusionOk="0">
                  <a:moveTo>
                    <a:pt x="1" y="1"/>
                  </a:moveTo>
                  <a:lnTo>
                    <a:pt x="1" y="1558"/>
                  </a:lnTo>
                  <a:lnTo>
                    <a:pt x="10217" y="11799"/>
                  </a:lnTo>
                  <a:lnTo>
                    <a:pt x="20434" y="1558"/>
                  </a:lnTo>
                  <a:lnTo>
                    <a:pt x="20434" y="1"/>
                  </a:lnTo>
                  <a:lnTo>
                    <a:pt x="10217" y="10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5374450" y="15307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5374450" y="1413925"/>
              <a:ext cx="510875" cy="294375"/>
            </a:xfrm>
            <a:custGeom>
              <a:avLst/>
              <a:gdLst/>
              <a:ahLst/>
              <a:cxnLst/>
              <a:rect l="l" t="t" r="r" b="b"/>
              <a:pathLst>
                <a:path w="20435" h="11775" extrusionOk="0">
                  <a:moveTo>
                    <a:pt x="1" y="0"/>
                  </a:moveTo>
                  <a:lnTo>
                    <a:pt x="1" y="1558"/>
                  </a:lnTo>
                  <a:lnTo>
                    <a:pt x="10217" y="11774"/>
                  </a:lnTo>
                  <a:lnTo>
                    <a:pt x="20434" y="1558"/>
                  </a:lnTo>
                  <a:lnTo>
                    <a:pt x="20434" y="0"/>
                  </a:lnTo>
                  <a:lnTo>
                    <a:pt x="10217" y="102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29"/>
          <p:cNvGrpSpPr/>
          <p:nvPr/>
        </p:nvGrpSpPr>
        <p:grpSpPr>
          <a:xfrm rot="10800000" flipH="1">
            <a:off x="7187796" y="4812849"/>
            <a:ext cx="1758607" cy="193698"/>
            <a:chOff x="784630" y="302238"/>
            <a:chExt cx="753635" cy="83015"/>
          </a:xfrm>
        </p:grpSpPr>
        <p:sp>
          <p:nvSpPr>
            <p:cNvPr id="702" name="Google Shape;702;p29"/>
            <p:cNvSpPr/>
            <p:nvPr/>
          </p:nvSpPr>
          <p:spPr>
            <a:xfrm>
              <a:off x="784630" y="302238"/>
              <a:ext cx="753629" cy="34276"/>
            </a:xfrm>
            <a:custGeom>
              <a:avLst/>
              <a:gdLst/>
              <a:ahLst/>
              <a:cxnLst/>
              <a:rect l="l" t="t" r="r" b="b"/>
              <a:pathLst>
                <a:path w="21307" h="969" extrusionOk="0">
                  <a:moveTo>
                    <a:pt x="0" y="1"/>
                  </a:moveTo>
                  <a:lnTo>
                    <a:pt x="0" y="968"/>
                  </a:lnTo>
                  <a:lnTo>
                    <a:pt x="21307" y="968"/>
                  </a:lnTo>
                  <a:lnTo>
                    <a:pt x="213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1391328" y="368452"/>
              <a:ext cx="146937" cy="16800"/>
            </a:xfrm>
            <a:custGeom>
              <a:avLst/>
              <a:gdLst/>
              <a:ahLst/>
              <a:cxnLst/>
              <a:rect l="l" t="t" r="r" b="b"/>
              <a:pathLst>
                <a:path w="4154" h="969" extrusionOk="0">
                  <a:moveTo>
                    <a:pt x="1" y="1"/>
                  </a:moveTo>
                  <a:lnTo>
                    <a:pt x="1" y="968"/>
                  </a:lnTo>
                  <a:lnTo>
                    <a:pt x="4153" y="968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29"/>
          <p:cNvSpPr/>
          <p:nvPr/>
        </p:nvSpPr>
        <p:spPr>
          <a:xfrm>
            <a:off x="-405976" y="-403187"/>
            <a:ext cx="1425709" cy="1426584"/>
          </a:xfrm>
          <a:custGeom>
            <a:avLst/>
            <a:gdLst/>
            <a:ahLst/>
            <a:cxnLst/>
            <a:rect l="l" t="t" r="r" b="b"/>
            <a:pathLst>
              <a:path w="37494" h="37517" extrusionOk="0">
                <a:moveTo>
                  <a:pt x="18759" y="1935"/>
                </a:moveTo>
                <a:cubicBezTo>
                  <a:pt x="28032" y="1935"/>
                  <a:pt x="35582" y="9486"/>
                  <a:pt x="35582" y="18759"/>
                </a:cubicBezTo>
                <a:cubicBezTo>
                  <a:pt x="35582" y="28032"/>
                  <a:pt x="28032" y="35582"/>
                  <a:pt x="18759" y="35582"/>
                </a:cubicBezTo>
                <a:cubicBezTo>
                  <a:pt x="9462" y="35582"/>
                  <a:pt x="1912" y="28032"/>
                  <a:pt x="1912" y="18759"/>
                </a:cubicBezTo>
                <a:cubicBezTo>
                  <a:pt x="1912" y="9486"/>
                  <a:pt x="9462" y="1935"/>
                  <a:pt x="18759" y="1935"/>
                </a:cubicBezTo>
                <a:close/>
                <a:moveTo>
                  <a:pt x="18759" y="0"/>
                </a:moveTo>
                <a:cubicBezTo>
                  <a:pt x="8400" y="0"/>
                  <a:pt x="1" y="8424"/>
                  <a:pt x="1" y="18759"/>
                </a:cubicBezTo>
                <a:cubicBezTo>
                  <a:pt x="1" y="29093"/>
                  <a:pt x="8400" y="37517"/>
                  <a:pt x="18759" y="37517"/>
                </a:cubicBezTo>
                <a:cubicBezTo>
                  <a:pt x="29093" y="37517"/>
                  <a:pt x="37493" y="29093"/>
                  <a:pt x="37493" y="18759"/>
                </a:cubicBezTo>
                <a:cubicBezTo>
                  <a:pt x="37493" y="8424"/>
                  <a:pt x="29093" y="0"/>
                  <a:pt x="18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9"/>
          <p:cNvSpPr/>
          <p:nvPr/>
        </p:nvSpPr>
        <p:spPr>
          <a:xfrm>
            <a:off x="344050" y="4721475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9"/>
          <p:cNvSpPr/>
          <p:nvPr/>
        </p:nvSpPr>
        <p:spPr>
          <a:xfrm>
            <a:off x="344050" y="4159500"/>
            <a:ext cx="219000" cy="219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ontserrat"/>
              <a:buNone/>
              <a:defRPr sz="28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●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○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■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●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○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■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●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○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Jost"/>
              <a:buChar char="■"/>
              <a:defRPr>
                <a:solidFill>
                  <a:schemeClr val="lt2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67" r:id="rId5"/>
    <p:sldLayoutId id="2147483668" r:id="rId6"/>
    <p:sldLayoutId id="2147483669" r:id="rId7"/>
    <p:sldLayoutId id="2147483674" r:id="rId8"/>
    <p:sldLayoutId id="2147483675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10.png"/><Relationship Id="rId26" Type="http://schemas.openxmlformats.org/officeDocument/2006/relationships/image" Target="../media/image250.png"/><Relationship Id="rId21" Type="http://schemas.openxmlformats.org/officeDocument/2006/relationships/customXml" Target="../ink/ink10.xml"/><Relationship Id="rId34" Type="http://schemas.openxmlformats.org/officeDocument/2006/relationships/customXml" Target="../ink/ink17.xml"/><Relationship Id="rId7" Type="http://schemas.openxmlformats.org/officeDocument/2006/relationships/image" Target="../media/image160.png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280.png"/><Relationship Id="rId38" Type="http://schemas.openxmlformats.org/officeDocument/2006/relationships/customXml" Target="../ink/ink19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0.png"/><Relationship Id="rId20" Type="http://schemas.openxmlformats.org/officeDocument/2006/relationships/image" Target="../media/image22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180.png"/><Relationship Id="rId24" Type="http://schemas.openxmlformats.org/officeDocument/2006/relationships/image" Target="../media/image240.png"/><Relationship Id="rId32" Type="http://schemas.openxmlformats.org/officeDocument/2006/relationships/customXml" Target="../ink/ink16.xml"/><Relationship Id="rId37" Type="http://schemas.openxmlformats.org/officeDocument/2006/relationships/image" Target="../media/image30.png"/><Relationship Id="rId5" Type="http://schemas.openxmlformats.org/officeDocument/2006/relationships/image" Target="../media/image150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60.png"/><Relationship Id="rId36" Type="http://schemas.openxmlformats.org/officeDocument/2006/relationships/customXml" Target="../ink/ink18.xml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customXml" Target="../ink/ink1.xml"/><Relationship Id="rId9" Type="http://schemas.openxmlformats.org/officeDocument/2006/relationships/image" Target="../media/image170.png"/><Relationship Id="rId14" Type="http://schemas.openxmlformats.org/officeDocument/2006/relationships/image" Target="../media/image190.png"/><Relationship Id="rId22" Type="http://schemas.openxmlformats.org/officeDocument/2006/relationships/image" Target="../media/image23.png"/><Relationship Id="rId27" Type="http://schemas.openxmlformats.org/officeDocument/2006/relationships/customXml" Target="../ink/ink13.xml"/><Relationship Id="rId30" Type="http://schemas.openxmlformats.org/officeDocument/2006/relationships/image" Target="../media/image270.png"/><Relationship Id="rId35" Type="http://schemas.openxmlformats.org/officeDocument/2006/relationships/image" Target="../media/image29.png"/><Relationship Id="rId8" Type="http://schemas.openxmlformats.org/officeDocument/2006/relationships/customXml" Target="../ink/ink3.xml"/><Relationship Id="rId3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70708978_Applications_of_synthetic_biology_in_medical_and_pharmaceutical_fields?_tp=eyJjb250ZXh0Ijp7ImZpcnN0UGFnZSI6Il9kaXJlY3QiLCJwYWdlIjoiX2RpcmVjdCJ9f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yss.harvard.edu/news/team-builds-first-living-robots-that-can-reproduce/" TargetMode="External"/><Relationship Id="rId3" Type="http://schemas.openxmlformats.org/officeDocument/2006/relationships/hyperlink" Target="https://www.jcvi.org/research/first-self-replicating-synthetic-bacterial-cell" TargetMode="External"/><Relationship Id="rId7" Type="http://schemas.openxmlformats.org/officeDocument/2006/relationships/hyperlink" Target="https://innovativegenomics.org/news/dave-savage-engineering-carbon-sequestration/" TargetMode="External"/><Relationship Id="rId2" Type="http://schemas.openxmlformats.org/officeDocument/2006/relationships/hyperlink" Target="https://www.genengnews.com/insights/can-microbes-help-stem-the-bp-oil-spill-disaster/#:~:text=In%201981%2C%20Dr.,patent%20on%20a%20living%20organis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tjude.org/media-resources/news-releases/2018-medicine-science-news/reprogramming-immune-cells-to-fight-tumors-from-within.html" TargetMode="External"/><Relationship Id="rId5" Type="http://schemas.openxmlformats.org/officeDocument/2006/relationships/hyperlink" Target="https://www.sciencealert.com/new-organisms-have-been-formed-using-the-first-ever-6-letter-genetic-code" TargetMode="External"/><Relationship Id="rId4" Type="http://schemas.openxmlformats.org/officeDocument/2006/relationships/hyperlink" Target="https://news.berkeley.edu/2013/04/11/launch-of-antimalarial-drug-a-triumph-for-uc-berkeley-synthetic-biolog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ThDYazipjS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hyperlink" Target="https://crispr-gene-editing-regs-tracker.geneticliteracyproject.org/united-states-embryonic-germline-gene-editing/#:~:text=Federal%20law%20prohibits%20the%20use,restrictions%20regarding%20human%20genetic%20enginee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gcsp.ch/global-insights/focus-challenges-synthetic-biology" TargetMode="External"/><Relationship Id="rId5" Type="http://schemas.openxmlformats.org/officeDocument/2006/relationships/hyperlink" Target="https://www.gao.gov/products/gao-23-106648#:~:text=Organisms%20made%20using%20synthetic%20biology,affected%20food%20or%20water%20systems" TargetMode="External"/><Relationship Id="rId4" Type="http://schemas.openxmlformats.org/officeDocument/2006/relationships/hyperlink" Target="https://hudsonrobotics.com/pros-and-cons-of-synthetic-biology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learn/synthetic-biology/massachusetts-institute-of-technology-principles-of-synthetic-biology" TargetMode="External"/><Relationship Id="rId2" Type="http://schemas.openxmlformats.org/officeDocument/2006/relationships/hyperlink" Target="https://ige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-odin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B712BC9-C746-2A9F-E2D1-8A3C97D8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4" y="0"/>
            <a:ext cx="12787878" cy="5175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D29BA7-7A78-6F28-C2A4-E5CFEA0A2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32" y="-80142"/>
            <a:ext cx="3237180" cy="5365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09C93-862C-3B95-D71C-CBD7CA361C6F}"/>
              </a:ext>
            </a:extLst>
          </p:cNvPr>
          <p:cNvSpPr txBox="1"/>
          <p:nvPr/>
        </p:nvSpPr>
        <p:spPr>
          <a:xfrm>
            <a:off x="2286000" y="22949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12813-062A-E177-37FE-740D30779F01}"/>
              </a:ext>
            </a:extLst>
          </p:cNvPr>
          <p:cNvSpPr txBox="1"/>
          <p:nvPr/>
        </p:nvSpPr>
        <p:spPr>
          <a:xfrm>
            <a:off x="844107" y="1066227"/>
            <a:ext cx="4738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Redefining Life with Synthetic Biology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96D0C-4546-0B88-2025-538DDE67E6EF}"/>
              </a:ext>
            </a:extLst>
          </p:cNvPr>
          <p:cNvSpPr txBox="1"/>
          <p:nvPr/>
        </p:nvSpPr>
        <p:spPr>
          <a:xfrm>
            <a:off x="332766" y="4928056"/>
            <a:ext cx="508334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https://www.youtube.com/watch?v=ThDYazipjSI</a:t>
            </a:r>
          </a:p>
        </p:txBody>
      </p:sp>
    </p:spTree>
    <p:extLst>
      <p:ext uri="{BB962C8B-B14F-4D97-AF65-F5344CB8AC3E}">
        <p14:creationId xmlns:p14="http://schemas.microsoft.com/office/powerpoint/2010/main" val="266351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0E01-17E4-3EF1-937B-62D90615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72" y="301902"/>
            <a:ext cx="7748140" cy="572700"/>
          </a:xfrm>
        </p:spPr>
        <p:txBody>
          <a:bodyPr/>
          <a:lstStyle/>
          <a:p>
            <a:r>
              <a:rPr lang="en-US" b="0" dirty="0"/>
              <a:t>Synthetic Biology: Science </a:t>
            </a:r>
            <a:r>
              <a:rPr lang="en-US" i="1" dirty="0"/>
              <a:t>and</a:t>
            </a:r>
            <a:r>
              <a:rPr lang="en-US" b="0" dirty="0"/>
              <a:t>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0730C-5C8F-DCCF-38C9-016A2F58E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6506" y="1216549"/>
            <a:ext cx="4305225" cy="4119150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/>
              <a:t>Scientists </a:t>
            </a:r>
            <a:r>
              <a:rPr lang="en-US" sz="2000" b="1" dirty="0"/>
              <a:t>discover.</a:t>
            </a:r>
          </a:p>
          <a:p>
            <a:pPr marL="139700" indent="0">
              <a:buNone/>
            </a:pPr>
            <a:r>
              <a:rPr lang="en-US" sz="2000" dirty="0"/>
              <a:t>Engineers </a:t>
            </a:r>
            <a:r>
              <a:rPr lang="en-US" sz="2000" b="1" dirty="0"/>
              <a:t>create.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Need both approaches! How do you engineer if you don’t know anything, and what use is a discovery that’s never applied?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So, let’s start with a core </a:t>
            </a:r>
            <a:r>
              <a:rPr lang="en-US" sz="2000" b="1" dirty="0"/>
              <a:t>discovery </a:t>
            </a:r>
            <a:r>
              <a:rPr lang="en-US" sz="2000" dirty="0"/>
              <a:t>in biology to base new </a:t>
            </a:r>
            <a:r>
              <a:rPr lang="en-US" sz="2000" b="1" dirty="0"/>
              <a:t>creations</a:t>
            </a:r>
            <a:r>
              <a:rPr lang="en-US" sz="2000" dirty="0"/>
              <a:t> off of!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</p:txBody>
      </p:sp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5F7B7D2F-9E8B-C171-9E15-B2A1DED1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1" y="1216549"/>
            <a:ext cx="3759973" cy="37599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4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789C-3A69-78EE-0966-BAD10B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887" y="111321"/>
            <a:ext cx="9266887" cy="994172"/>
          </a:xfrm>
        </p:spPr>
        <p:txBody>
          <a:bodyPr/>
          <a:lstStyle/>
          <a:p>
            <a:r>
              <a:rPr lang="en-US" dirty="0"/>
              <a:t>Central Dogma of Biology: Information 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4CABA-70AA-EC73-876B-C4651C14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101" y="1268016"/>
            <a:ext cx="3635721" cy="354871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904CA-F399-DDB8-3E49-FDDF9F11E306}"/>
              </a:ext>
            </a:extLst>
          </p:cNvPr>
          <p:cNvSpPr txBox="1"/>
          <p:nvPr/>
        </p:nvSpPr>
        <p:spPr>
          <a:xfrm>
            <a:off x="4888101" y="4816735"/>
            <a:ext cx="24618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dirty="0">
                <a:solidFill>
                  <a:schemeClr val="bg1">
                    <a:lumMod val="10000"/>
                  </a:schemeClr>
                </a:solidFill>
              </a:rPr>
              <a:t>https://www.dreamstime.com/central-dogma-gene-expression-infographic-diagram-process-transcription-translation-dna-rna-protein-central-dogma-gene-image247855506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03F16-459B-8FF0-72B1-3C85F6DA8E72}"/>
              </a:ext>
            </a:extLst>
          </p:cNvPr>
          <p:cNvSpPr txBox="1"/>
          <p:nvPr/>
        </p:nvSpPr>
        <p:spPr>
          <a:xfrm>
            <a:off x="637122" y="1076069"/>
            <a:ext cx="410653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Proteins are the effectors of cells, they are units of function encoded by DNA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Similar to how a certain sequence of words forms a sentence with a very specific meaning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Utilizing this “platform” of biological information as a starting point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1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ABB8-2E90-5EF9-1B26-E4AA4702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= Function</a:t>
            </a:r>
          </a:p>
        </p:txBody>
      </p:sp>
      <p:pic>
        <p:nvPicPr>
          <p:cNvPr id="4098" name="Picture 2" descr="Sword Duel: Its History, Rules, and Customs">
            <a:extLst>
              <a:ext uri="{FF2B5EF4-FFF2-40B4-BE49-F238E27FC236}">
                <a16:creationId xmlns:a16="http://schemas.microsoft.com/office/drawing/2014/main" id="{1864DCA8-8330-7F1E-5AF2-7EE0EE05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8" y="1277956"/>
            <a:ext cx="4991653" cy="33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D8E162-55E9-372E-6EB4-915A76362CFA}"/>
              </a:ext>
            </a:extLst>
          </p:cNvPr>
          <p:cNvSpPr txBox="1"/>
          <p:nvPr/>
        </p:nvSpPr>
        <p:spPr>
          <a:xfrm>
            <a:off x="5645426" y="1705046"/>
            <a:ext cx="3498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Sword structure </a:t>
            </a:r>
            <a:r>
              <a:rPr lang="en-US" dirty="0"/>
              <a:t>= metal, hard</a:t>
            </a:r>
          </a:p>
          <a:p>
            <a:r>
              <a:rPr lang="en-US" b="1" dirty="0"/>
              <a:t>Sword function </a:t>
            </a:r>
            <a:r>
              <a:rPr lang="en-US" dirty="0"/>
              <a:t>= cuts things, resists being cut</a:t>
            </a:r>
          </a:p>
          <a:p>
            <a:endParaRPr lang="en-US" b="1" dirty="0"/>
          </a:p>
          <a:p>
            <a:r>
              <a:rPr lang="en-US" b="1" dirty="0"/>
              <a:t>Sword structure </a:t>
            </a:r>
            <a:r>
              <a:rPr lang="en-US" dirty="0"/>
              <a:t>= butter, soft</a:t>
            </a:r>
          </a:p>
          <a:p>
            <a:r>
              <a:rPr lang="en-US" b="1" dirty="0"/>
              <a:t>Sword function </a:t>
            </a:r>
            <a:r>
              <a:rPr lang="en-US" dirty="0"/>
              <a:t>= make food taste good.</a:t>
            </a:r>
          </a:p>
        </p:txBody>
      </p:sp>
      <p:pic>
        <p:nvPicPr>
          <p:cNvPr id="4100" name="Picture 4" descr="Butter Stick Images – Browse 11,702 Stock Photos, Vectors, and Video |  Adobe Stock">
            <a:extLst>
              <a:ext uri="{FF2B5EF4-FFF2-40B4-BE49-F238E27FC236}">
                <a16:creationId xmlns:a16="http://schemas.microsoft.com/office/drawing/2014/main" id="{A73858EC-9046-0241-D892-01695A8CF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34541" r="6450" b="16494"/>
          <a:stretch/>
        </p:blipFill>
        <p:spPr bwMode="auto">
          <a:xfrm rot="15376179">
            <a:off x="3689961" y="2882395"/>
            <a:ext cx="1099645" cy="41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6CA94-E047-001F-97B4-704F57E21EB3}"/>
              </a:ext>
            </a:extLst>
          </p:cNvPr>
          <p:cNvCxnSpPr/>
          <p:nvPr/>
        </p:nvCxnSpPr>
        <p:spPr>
          <a:xfrm>
            <a:off x="3884586" y="2571750"/>
            <a:ext cx="521556" cy="17621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9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ABB8-2E90-5EF9-1B26-E4AA4702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= Function (Cell Edition)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8E162-55E9-372E-6EB4-915A76362CFA}"/>
              </a:ext>
            </a:extLst>
          </p:cNvPr>
          <p:cNvSpPr txBox="1"/>
          <p:nvPr/>
        </p:nvSpPr>
        <p:spPr>
          <a:xfrm>
            <a:off x="5168183" y="2047256"/>
            <a:ext cx="397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Normal protein structure </a:t>
            </a:r>
            <a:r>
              <a:rPr lang="en-US" dirty="0"/>
              <a:t>= </a:t>
            </a:r>
            <a:r>
              <a:rPr lang="en-US" i="1" dirty="0"/>
              <a:t>alpha</a:t>
            </a:r>
            <a:r>
              <a:rPr lang="en-US" dirty="0"/>
              <a:t> helices</a:t>
            </a:r>
          </a:p>
          <a:p>
            <a:r>
              <a:rPr lang="en-US" b="1" dirty="0"/>
              <a:t>Normal protein function </a:t>
            </a:r>
            <a:r>
              <a:rPr lang="en-US" dirty="0"/>
              <a:t>= healthy, helpful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Abnormal protein structure </a:t>
            </a:r>
            <a:r>
              <a:rPr lang="en-US" dirty="0"/>
              <a:t>=  </a:t>
            </a:r>
            <a:r>
              <a:rPr lang="en-US" i="1" dirty="0"/>
              <a:t>beta</a:t>
            </a:r>
            <a:r>
              <a:rPr lang="en-US" dirty="0"/>
              <a:t> helices</a:t>
            </a:r>
          </a:p>
          <a:p>
            <a:r>
              <a:rPr lang="en-US" b="1" dirty="0"/>
              <a:t>Abnormal protein structure </a:t>
            </a:r>
            <a:r>
              <a:rPr lang="en-US" dirty="0"/>
              <a:t>= inevitable death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E818F-B1B3-429C-F165-CE1C19FA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49" y="1395248"/>
            <a:ext cx="4667901" cy="281979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28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7D7A9-D021-D0A5-ADCC-779E4DCF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0607"/>
            <a:ext cx="4130296" cy="572700"/>
          </a:xfrm>
        </p:spPr>
        <p:txBody>
          <a:bodyPr/>
          <a:lstStyle/>
          <a:p>
            <a:r>
              <a:rPr lang="en-US" sz="2700" dirty="0"/>
              <a:t>A More Detailed Look at the Central Dogma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5685C-56C4-02E3-F535-5640DCF7D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547" y="1231989"/>
            <a:ext cx="3661168" cy="1080300"/>
          </a:xfrm>
        </p:spPr>
        <p:txBody>
          <a:bodyPr/>
          <a:lstStyle/>
          <a:p>
            <a:pPr marL="139700" indent="0">
              <a:buNone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All of these pathways </a:t>
            </a:r>
            <a:r>
              <a:rPr lang="en-US" sz="1900" b="1" dirty="0"/>
              <a:t>alter the three-dimensional structures of molecules</a:t>
            </a:r>
            <a:r>
              <a:rPr lang="en-US" sz="1900" dirty="0"/>
              <a:t> which impacts how they function</a:t>
            </a:r>
          </a:p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Change the geometry, or shape of a biological substance, </a:t>
            </a:r>
            <a:r>
              <a:rPr lang="en-US" sz="1900" b="1" dirty="0"/>
              <a:t>and its ability to do a task changes accordingly!</a:t>
            </a:r>
          </a:p>
          <a:p>
            <a:pPr marL="1397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7C9AA-1B32-C388-F9D5-A374DEBFB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" t="1326" r="1065" b="933"/>
          <a:stretch/>
        </p:blipFill>
        <p:spPr>
          <a:xfrm>
            <a:off x="4076325" y="426825"/>
            <a:ext cx="4808850" cy="428985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361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1FC7-CD62-4DDD-8D87-3E080556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Engineer!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AE436-5614-DC30-DB55-4D072D7D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63" y="1444220"/>
            <a:ext cx="7704000" cy="424500"/>
          </a:xfrm>
        </p:spPr>
        <p:txBody>
          <a:bodyPr/>
          <a:lstStyle/>
          <a:p>
            <a:pPr marL="139700" indent="0">
              <a:buNone/>
            </a:pPr>
            <a:r>
              <a:rPr lang="en-US" sz="2400" dirty="0"/>
              <a:t>Engineering: breaking down complicated systems into </a:t>
            </a:r>
            <a:r>
              <a:rPr lang="en-US" sz="2400" b="1" dirty="0"/>
              <a:t>understandable parts that work together.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BB57F8-EE05-ED58-9590-B148AE2539A0}"/>
              </a:ext>
            </a:extLst>
          </p:cNvPr>
          <p:cNvGrpSpPr/>
          <p:nvPr/>
        </p:nvGrpSpPr>
        <p:grpSpPr>
          <a:xfrm>
            <a:off x="466663" y="2460076"/>
            <a:ext cx="8210673" cy="1429406"/>
            <a:chOff x="180425" y="1891226"/>
            <a:chExt cx="8210673" cy="14294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E6D426-4AD0-2B87-E1FC-6ABBB0FC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5" y="1891226"/>
              <a:ext cx="2562268" cy="14294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18CA5A-8A5F-CC79-2670-32CB2B92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4627" y="1891226"/>
              <a:ext cx="2562268" cy="14294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F8686-E040-E1F0-9EF8-2CD5924F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8829" y="1891226"/>
              <a:ext cx="2562269" cy="1429406"/>
            </a:xfrm>
            <a:prstGeom prst="rect">
              <a:avLst/>
            </a:prstGeom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354546-A172-EA13-0393-78C2BA95BC87}"/>
              </a:ext>
            </a:extLst>
          </p:cNvPr>
          <p:cNvSpPr/>
          <p:nvPr/>
        </p:nvSpPr>
        <p:spPr>
          <a:xfrm>
            <a:off x="3067050" y="3174779"/>
            <a:ext cx="182587" cy="75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FCC129C-76E2-49A4-BF58-B51FE446554C}"/>
              </a:ext>
            </a:extLst>
          </p:cNvPr>
          <p:cNvSpPr/>
          <p:nvPr/>
        </p:nvSpPr>
        <p:spPr>
          <a:xfrm>
            <a:off x="5888928" y="3174778"/>
            <a:ext cx="182587" cy="75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88CBC-DD52-FACA-EA31-0AC7D6C6E14F}"/>
              </a:ext>
            </a:extLst>
          </p:cNvPr>
          <p:cNvSpPr txBox="1"/>
          <p:nvPr/>
        </p:nvSpPr>
        <p:spPr>
          <a:xfrm>
            <a:off x="863029" y="3889482"/>
            <a:ext cx="20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Initial, “Messy”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80381-8499-C7A8-A8DE-7E407CF48FA5}"/>
              </a:ext>
            </a:extLst>
          </p:cNvPr>
          <p:cNvSpPr txBox="1"/>
          <p:nvPr/>
        </p:nvSpPr>
        <p:spPr>
          <a:xfrm>
            <a:off x="3660139" y="3889481"/>
            <a:ext cx="20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Standardized Parts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888D4C-FA00-B010-E3D1-7D38313B591E}"/>
              </a:ext>
            </a:extLst>
          </p:cNvPr>
          <p:cNvSpPr txBox="1"/>
          <p:nvPr/>
        </p:nvSpPr>
        <p:spPr>
          <a:xfrm>
            <a:off x="6591682" y="3889482"/>
            <a:ext cx="20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Engineered System</a:t>
            </a:r>
          </a:p>
        </p:txBody>
      </p:sp>
    </p:spTree>
    <p:extLst>
      <p:ext uri="{BB962C8B-B14F-4D97-AF65-F5344CB8AC3E}">
        <p14:creationId xmlns:p14="http://schemas.microsoft.com/office/powerpoint/2010/main" val="2649718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F9D9-9E0D-E2F8-21B9-8D23AA58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AE2EA-945A-C11A-5085-FBACCFFDD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413" y="2050973"/>
            <a:ext cx="2202511" cy="424500"/>
          </a:xfrm>
        </p:spPr>
        <p:txBody>
          <a:bodyPr/>
          <a:lstStyle/>
          <a:p>
            <a:pPr marL="139700" indent="0">
              <a:buNone/>
            </a:pPr>
            <a:r>
              <a:rPr lang="en-US" sz="3200" dirty="0"/>
              <a:t>Made out of Legos!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D1B137-74C5-6A7A-C1EF-CE04FAF7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1" y="628152"/>
            <a:ext cx="6331724" cy="422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3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20A2-22DC-70EA-76BC-9E2F7A59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“Destroy, Build, Destroy!”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D0486-FB10-0CA5-0B5A-0133F2A7E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8205" y="1454625"/>
            <a:ext cx="3196424" cy="424500"/>
          </a:xfrm>
        </p:spPr>
        <p:txBody>
          <a:bodyPr/>
          <a:lstStyle/>
          <a:p>
            <a:pPr marL="139700" indent="0">
              <a:buNone/>
            </a:pPr>
            <a:r>
              <a:rPr lang="en-US" sz="2400" dirty="0"/>
              <a:t>How can you use this approach with a cell? 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dirty="0"/>
              <a:t>With something a million times more complicated that we don’t fully understand!</a:t>
            </a:r>
          </a:p>
        </p:txBody>
      </p:sp>
      <p:pic>
        <p:nvPicPr>
          <p:cNvPr id="7170" name="Picture 2" descr="Destroy Build Destroy, The Cartoon Network | Behance :: Behance">
            <a:extLst>
              <a:ext uri="{FF2B5EF4-FFF2-40B4-BE49-F238E27FC236}">
                <a16:creationId xmlns:a16="http://schemas.microsoft.com/office/drawing/2014/main" id="{00800629-5D42-E934-8E56-2C5736560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29552"/>
            <a:ext cx="4700436" cy="35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5496CD-AB48-EE52-1AF3-F0222FA8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042" y="0"/>
            <a:ext cx="1303958" cy="5143500"/>
          </a:xfrm>
          <a:prstGeom prst="rect">
            <a:avLst/>
          </a:prstGeom>
        </p:spPr>
      </p:pic>
      <p:pic>
        <p:nvPicPr>
          <p:cNvPr id="3074" name="Picture 2" descr="Stem Cells - Going Beyond Skin Deep - GIOSTAR Chicago">
            <a:extLst>
              <a:ext uri="{FF2B5EF4-FFF2-40B4-BE49-F238E27FC236}">
                <a16:creationId xmlns:a16="http://schemas.microsoft.com/office/drawing/2014/main" id="{7830799C-9620-1DC1-9E78-7EAEF660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3" y="-18048"/>
            <a:ext cx="6942222" cy="52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C207E-191F-0E25-DDF1-923E5DAF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367" y="-138197"/>
            <a:ext cx="3621505" cy="6399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F2609B-4E99-CE03-DDF4-398CA5BD8670}"/>
              </a:ext>
            </a:extLst>
          </p:cNvPr>
          <p:cNvSpPr txBox="1"/>
          <p:nvPr/>
        </p:nvSpPr>
        <p:spPr>
          <a:xfrm>
            <a:off x="464297" y="607111"/>
            <a:ext cx="3510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EED9"/>
                </a:solidFill>
              </a:rPr>
              <a:t>Cells as the “Bones” of New Life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AA8F4-D99D-8EBB-7717-4281CDC3CFBA}"/>
              </a:ext>
            </a:extLst>
          </p:cNvPr>
          <p:cNvSpPr txBox="1"/>
          <p:nvPr/>
        </p:nvSpPr>
        <p:spPr>
          <a:xfrm>
            <a:off x="200026" y="4987515"/>
            <a:ext cx="87439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https://d3bkbkx82g74b8.cloudfront.net/eyJidWNrZXQiOiJsYWJyb290cy1hc3NldHMiLCJrZXkiOiJfcHVibGljXC9fZmlsZXNcL3N5c3RlbVwvY2tcL3RyZW5kaW5nXC9kZW5kcml0aWMtY2VsbC1nYWxsZXJ5Xzc0ZWJkMTdmZDY0NjgwZjUxMTMyNjIzNjFkMTZlYmUyLmpwZyIsImVkaXRzIjp7InJlc2l6ZSI6eyJ3aWR0aCI6NzAwLCJmaXQiOiJjb3ZlciJ9fX0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E5D1C-0FCD-8FBA-C5BC-3765A5FBE151}"/>
              </a:ext>
            </a:extLst>
          </p:cNvPr>
          <p:cNvSpPr txBox="1"/>
          <p:nvPr/>
        </p:nvSpPr>
        <p:spPr>
          <a:xfrm>
            <a:off x="464297" y="3005920"/>
            <a:ext cx="3073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Cells give us access to infinite complexity with a </a:t>
            </a:r>
            <a:r>
              <a:rPr lang="en-US" b="1" dirty="0">
                <a:solidFill>
                  <a:schemeClr val="tx1"/>
                </a:solidFill>
              </a:rPr>
              <a:t>controllable interface </a:t>
            </a:r>
            <a:r>
              <a:rPr lang="en-US" dirty="0">
                <a:solidFill>
                  <a:schemeClr val="tx1"/>
                </a:solidFill>
              </a:rPr>
              <a:t>(genetics)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achieve some goal.</a:t>
            </a:r>
          </a:p>
        </p:txBody>
      </p:sp>
    </p:spTree>
    <p:extLst>
      <p:ext uri="{BB962C8B-B14F-4D97-AF65-F5344CB8AC3E}">
        <p14:creationId xmlns:p14="http://schemas.microsoft.com/office/powerpoint/2010/main" val="3907553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C3B5-7E95-E183-4600-E0E6E22F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63671"/>
            <a:ext cx="7704000" cy="572700"/>
          </a:xfrm>
        </p:spPr>
        <p:txBody>
          <a:bodyPr/>
          <a:lstStyle/>
          <a:p>
            <a:r>
              <a:rPr lang="en-US" dirty="0"/>
              <a:t>How does this Look with Biology?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68C155-EF52-396E-0FBC-EECD7AAD270D}"/>
              </a:ext>
            </a:extLst>
          </p:cNvPr>
          <p:cNvGraphicFramePr/>
          <p:nvPr/>
        </p:nvGraphicFramePr>
        <p:xfrm>
          <a:off x="485335" y="1072828"/>
          <a:ext cx="8173330" cy="1366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9AB2E9-1AF4-043E-8538-BA9420A6CC03}"/>
              </a:ext>
            </a:extLst>
          </p:cNvPr>
          <p:cNvSpPr txBox="1"/>
          <p:nvPr/>
        </p:nvSpPr>
        <p:spPr>
          <a:xfrm>
            <a:off x="418514" y="2286795"/>
            <a:ext cx="1871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Literal components, </a:t>
            </a:r>
            <a:r>
              <a:rPr lang="en-US" sz="1600" b="1" dirty="0"/>
              <a:t>units of biology</a:t>
            </a:r>
            <a:r>
              <a:rPr lang="en-US" sz="1600" dirty="0"/>
              <a:t>: DNA structure, shape of a protein, enzymatic rate constant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9D3E8-9043-D618-0F35-E3BC1D8D44A1}"/>
              </a:ext>
            </a:extLst>
          </p:cNvPr>
          <p:cNvSpPr txBox="1"/>
          <p:nvPr/>
        </p:nvSpPr>
        <p:spPr>
          <a:xfrm>
            <a:off x="7065748" y="2373887"/>
            <a:ext cx="1446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Collection of devices </a:t>
            </a:r>
            <a:r>
              <a:rPr lang="en-US" sz="1600" dirty="0"/>
              <a:t>that form life</a:t>
            </a:r>
            <a:endParaRPr lang="en-US" sz="1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766E45-A2C8-A74A-ADA9-8DDC92A04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556" y="4113384"/>
            <a:ext cx="5896798" cy="1505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DDD68-8A66-D08E-EF04-18A557FB5F58}"/>
              </a:ext>
            </a:extLst>
          </p:cNvPr>
          <p:cNvSpPr txBox="1"/>
          <p:nvPr/>
        </p:nvSpPr>
        <p:spPr>
          <a:xfrm>
            <a:off x="2449586" y="2316786"/>
            <a:ext cx="2096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Stretch of DNA </a:t>
            </a:r>
            <a:r>
              <a:rPr lang="en-US" sz="1600" dirty="0"/>
              <a:t>encoding a basic function: repression of a gene, a ribosome binding 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A9AC3-88C9-2840-A477-29E15C3513FD}"/>
              </a:ext>
            </a:extLst>
          </p:cNvPr>
          <p:cNvSpPr txBox="1"/>
          <p:nvPr/>
        </p:nvSpPr>
        <p:spPr>
          <a:xfrm>
            <a:off x="4612692" y="2322649"/>
            <a:ext cx="22075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Collection of parts </a:t>
            </a:r>
            <a:r>
              <a:rPr lang="en-US" sz="1600" dirty="0"/>
              <a:t>performing a specific function: cellular reproduction machinery, immune reaction to gluten</a:t>
            </a:r>
            <a:r>
              <a:rPr lang="en-US" sz="1600" b="1" dirty="0"/>
              <a:t>, </a:t>
            </a:r>
            <a:r>
              <a:rPr lang="en-US" sz="1600" dirty="0"/>
              <a:t>apoptosis</a:t>
            </a:r>
            <a:endParaRPr lang="en-US" sz="1600" b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912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AD47-A8D0-5142-D65B-B1FBA512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Life?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72431-4C44-3DAD-0879-286FB2F79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800" y="1017725"/>
            <a:ext cx="4816800" cy="3811204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Organization</a:t>
            </a:r>
            <a:r>
              <a:rPr lang="en-US" sz="1600" dirty="0"/>
              <a:t>: life is made of cells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Metabolism:</a:t>
            </a:r>
            <a:r>
              <a:rPr lang="en-US" sz="1600" dirty="0"/>
              <a:t> making complex molecules from simple ones, and simple molecules from complex ones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Homeostasis:</a:t>
            </a:r>
            <a:r>
              <a:rPr lang="en-US" sz="1600" dirty="0"/>
              <a:t> regulation of specific internal conditions (like body temperature, acidity)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Growth: </a:t>
            </a:r>
            <a:r>
              <a:rPr lang="en-US" sz="1600" dirty="0"/>
              <a:t>cellular division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Reproduction</a:t>
            </a:r>
            <a:r>
              <a:rPr lang="en-US" sz="1600" dirty="0"/>
              <a:t>: asexual or sexual methods of generating offspring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Response:</a:t>
            </a:r>
            <a:r>
              <a:rPr lang="en-US" sz="1600" dirty="0"/>
              <a:t> “cause and effect” like plants turning toward sunlight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b="1" dirty="0"/>
              <a:t>Evolution:</a:t>
            </a:r>
            <a:r>
              <a:rPr lang="en-US" sz="1600" dirty="0"/>
              <a:t> generational adaptation to the environment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pic>
        <p:nvPicPr>
          <p:cNvPr id="4" name="Picture 4" descr="Will synthetic biology be the breakthrough technology of the 21st ...">
            <a:extLst>
              <a:ext uri="{FF2B5EF4-FFF2-40B4-BE49-F238E27FC236}">
                <a16:creationId xmlns:a16="http://schemas.microsoft.com/office/drawing/2014/main" id="{00B5FF82-BA50-9189-BF42-C230EC1F8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26" y="1205463"/>
            <a:ext cx="3346410" cy="22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 Things a Fire Needs - Frontier Fire Protection">
            <a:extLst>
              <a:ext uri="{FF2B5EF4-FFF2-40B4-BE49-F238E27FC236}">
                <a16:creationId xmlns:a16="http://schemas.microsoft.com/office/drawing/2014/main" id="{DA97CC26-2E91-E77A-445B-FD2CE448E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6" y="2829822"/>
            <a:ext cx="2474542" cy="164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em Cells - Going Beyond Skin Deep - GIOSTAR Chicago">
            <a:extLst>
              <a:ext uri="{FF2B5EF4-FFF2-40B4-BE49-F238E27FC236}">
                <a16:creationId xmlns:a16="http://schemas.microsoft.com/office/drawing/2014/main" id="{2B3663B7-A046-E07E-8A75-7EE935E2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90" y="3306702"/>
            <a:ext cx="2029637" cy="152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92FF96-119F-69A5-3C7F-28284FEA72E9}"/>
              </a:ext>
            </a:extLst>
          </p:cNvPr>
          <p:cNvSpPr txBox="1"/>
          <p:nvPr/>
        </p:nvSpPr>
        <p:spPr>
          <a:xfrm>
            <a:off x="6746264" y="1617572"/>
            <a:ext cx="6042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D65F6-A312-3766-813B-73703088B413}"/>
              </a:ext>
            </a:extLst>
          </p:cNvPr>
          <p:cNvSpPr txBox="1"/>
          <p:nvPr/>
        </p:nvSpPr>
        <p:spPr>
          <a:xfrm>
            <a:off x="377688" y="4928056"/>
            <a:ext cx="47787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https://www.khanacademy.org/science/biology/intro-to-biology/what-is-biology/a/what-is-life</a:t>
            </a:r>
          </a:p>
        </p:txBody>
      </p:sp>
    </p:spTree>
    <p:extLst>
      <p:ext uri="{BB962C8B-B14F-4D97-AF65-F5344CB8AC3E}">
        <p14:creationId xmlns:p14="http://schemas.microsoft.com/office/powerpoint/2010/main" val="6872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BEA-006C-BBAE-1D40-A764B81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0486" y="1999050"/>
            <a:ext cx="7704000" cy="572700"/>
          </a:xfrm>
        </p:spPr>
        <p:txBody>
          <a:bodyPr/>
          <a:lstStyle/>
          <a:p>
            <a:r>
              <a:rPr lang="en-US" dirty="0"/>
              <a:t>Physical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B3A27052-865E-8FBA-7E55-E7589BC0C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74" y="302619"/>
            <a:ext cx="4574680" cy="453826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69955-2562-F5E4-E883-FE270B0D39BB}"/>
              </a:ext>
            </a:extLst>
          </p:cNvPr>
          <p:cNvSpPr txBox="1"/>
          <p:nvPr/>
        </p:nvSpPr>
        <p:spPr>
          <a:xfrm>
            <a:off x="3009552" y="4840881"/>
            <a:ext cx="59352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https://en.wikipedia.org/wiki/DNA</a:t>
            </a:r>
          </a:p>
        </p:txBody>
      </p:sp>
    </p:spTree>
    <p:extLst>
      <p:ext uri="{BB962C8B-B14F-4D97-AF65-F5344CB8AC3E}">
        <p14:creationId xmlns:p14="http://schemas.microsoft.com/office/powerpoint/2010/main" val="283012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BEA-006C-BBAE-1D40-A764B81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0486" y="1999050"/>
            <a:ext cx="7704000" cy="572700"/>
          </a:xfrm>
        </p:spPr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981C4-ABC3-C89B-DCA0-523A9154B30B}"/>
              </a:ext>
            </a:extLst>
          </p:cNvPr>
          <p:cNvSpPr txBox="1"/>
          <p:nvPr/>
        </p:nvSpPr>
        <p:spPr>
          <a:xfrm>
            <a:off x="3212432" y="4944454"/>
            <a:ext cx="593156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/>
              <a:t>https://www.amazon.com/Synthetic-Biology-Revised-Geoff-Baldwin/dp/1783268794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85AEF-94DF-4B32-B962-757B7BE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344" y="192537"/>
            <a:ext cx="4450340" cy="47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3C91-BFBD-70FE-B41D-0F695FF4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5352" y="2098473"/>
            <a:ext cx="7704000" cy="572700"/>
          </a:xfrm>
        </p:spPr>
        <p:txBody>
          <a:bodyPr/>
          <a:lstStyle/>
          <a:p>
            <a:r>
              <a:rPr lang="en-US" dirty="0"/>
              <a:t>Device (Module)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38C00-AD61-FAFA-EE01-061097F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2" y="157857"/>
            <a:ext cx="5689666" cy="482778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52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BEA-006C-BBAE-1D40-A764B81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2280"/>
            <a:ext cx="7704000" cy="572700"/>
          </a:xfrm>
        </p:spPr>
        <p:txBody>
          <a:bodyPr/>
          <a:lstStyle/>
          <a:p>
            <a:r>
              <a:rPr lang="en-US" dirty="0"/>
              <a:t>System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91EBF52-A9DA-D9C1-9229-45D42DF0B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/>
          <a:stretch/>
        </p:blipFill>
        <p:spPr bwMode="auto">
          <a:xfrm>
            <a:off x="2740055" y="741842"/>
            <a:ext cx="3429000" cy="41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D7C9B41-0046-FEAF-22C9-4001AF0EF5F4}"/>
                  </a:ext>
                </a:extLst>
              </p14:cNvPr>
              <p14:cNvContentPartPr/>
              <p14:nvPr/>
            </p14:nvContentPartPr>
            <p14:xfrm>
              <a:off x="3583001" y="2133427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D7C9B41-0046-FEAF-22C9-4001AF0EF5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681" y="2129107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30E2743-DDA4-096F-9E4A-2381D8F21524}"/>
              </a:ext>
            </a:extLst>
          </p:cNvPr>
          <p:cNvGrpSpPr/>
          <p:nvPr/>
        </p:nvGrpSpPr>
        <p:grpSpPr>
          <a:xfrm>
            <a:off x="2989001" y="914107"/>
            <a:ext cx="2988360" cy="2986676"/>
            <a:chOff x="2989001" y="914107"/>
            <a:chExt cx="2988360" cy="298667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DC3D2A-F610-4B3C-313A-EBC176AF958A}"/>
                </a:ext>
              </a:extLst>
            </p:cNvPr>
            <p:cNvCxnSpPr/>
            <p:nvPr/>
          </p:nvCxnSpPr>
          <p:spPr>
            <a:xfrm flipV="1">
              <a:off x="3111119" y="2465993"/>
              <a:ext cx="364273" cy="14347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05F6D9-4B58-6390-FFC7-2511E6CD3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5392" y="1449659"/>
              <a:ext cx="979163" cy="10259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4A04233-B953-88B5-2321-D6250ABBF03C}"/>
                    </a:ext>
                  </a:extLst>
                </p14:cNvPr>
                <p14:cNvContentPartPr/>
                <p14:nvPr/>
              </p14:nvContentPartPr>
              <p14:xfrm>
                <a:off x="3085121" y="1567147"/>
                <a:ext cx="426240" cy="408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4A04233-B953-88B5-2321-D6250ABBF03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0801" y="1562827"/>
                  <a:ext cx="4348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73F384B-364F-097F-8470-93BB2018143A}"/>
                    </a:ext>
                  </a:extLst>
                </p14:cNvPr>
                <p14:cNvContentPartPr/>
                <p14:nvPr/>
              </p14:nvContentPartPr>
              <p14:xfrm>
                <a:off x="3806201" y="1278427"/>
                <a:ext cx="353520" cy="354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73F384B-364F-097F-8470-93BB2018143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01881" y="1274107"/>
                  <a:ext cx="362160" cy="362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1B8B1C-D487-6246-9B3B-11F6FEA1FCC8}"/>
                </a:ext>
              </a:extLst>
            </p:cNvPr>
            <p:cNvGrpSpPr/>
            <p:nvPr/>
          </p:nvGrpSpPr>
          <p:grpSpPr>
            <a:xfrm>
              <a:off x="3412001" y="914107"/>
              <a:ext cx="238320" cy="238320"/>
              <a:chOff x="3412001" y="914107"/>
              <a:chExt cx="238320" cy="23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FFA323B-B36D-25C8-C545-4479B1FB69FC}"/>
                      </a:ext>
                    </a:extLst>
                  </p14:cNvPr>
                  <p14:cNvContentPartPr/>
                  <p14:nvPr/>
                </p14:nvContentPartPr>
                <p14:xfrm>
                  <a:off x="3412001" y="914107"/>
                  <a:ext cx="222480" cy="169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FFA323B-B36D-25C8-C545-4479B1FB69FC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407681" y="909787"/>
                    <a:ext cx="23112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FED68361-F5ED-E671-BAF5-0F374EBD1C1A}"/>
                      </a:ext>
                    </a:extLst>
                  </p14:cNvPr>
                  <p14:cNvContentPartPr/>
                  <p14:nvPr/>
                </p14:nvContentPartPr>
                <p14:xfrm>
                  <a:off x="3649961" y="1152067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FED68361-F5ED-E671-BAF5-0F374EBD1C1A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645641" y="1147747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CFD2D83-99C8-9420-478E-AB239E3C5C26}"/>
                    </a:ext>
                  </a:extLst>
                </p14:cNvPr>
                <p14:cNvContentPartPr/>
                <p14:nvPr/>
              </p14:nvContentPartPr>
              <p14:xfrm>
                <a:off x="2989001" y="2051707"/>
                <a:ext cx="378000" cy="565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CFD2D83-99C8-9420-478E-AB239E3C5C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84681" y="2047387"/>
                  <a:ext cx="38664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B3052B4-AD6A-D6C5-9617-8A323CA5AF4D}"/>
                    </a:ext>
                  </a:extLst>
                </p14:cNvPr>
                <p14:cNvContentPartPr/>
                <p14:nvPr/>
              </p14:nvContentPartPr>
              <p14:xfrm>
                <a:off x="4941664" y="2639227"/>
                <a:ext cx="290857" cy="466022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B3052B4-AD6A-D6C5-9617-8A323CA5AF4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37344" y="2634905"/>
                  <a:ext cx="299496" cy="47466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693588-0CE0-676F-D012-3539BE2D3F5D}"/>
                </a:ext>
              </a:extLst>
            </p:cNvPr>
            <p:cNvGrpSpPr/>
            <p:nvPr/>
          </p:nvGrpSpPr>
          <p:grpSpPr>
            <a:xfrm>
              <a:off x="5047841" y="1018507"/>
              <a:ext cx="475560" cy="350280"/>
              <a:chOff x="5047841" y="1018507"/>
              <a:chExt cx="475560" cy="35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05C98C3C-A063-B519-2B78-D8204A73E713}"/>
                      </a:ext>
                    </a:extLst>
                  </p14:cNvPr>
                  <p14:cNvContentPartPr/>
                  <p14:nvPr/>
                </p14:nvContentPartPr>
                <p14:xfrm>
                  <a:off x="5047841" y="1018507"/>
                  <a:ext cx="94680" cy="346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05C98C3C-A063-B519-2B78-D8204A73E713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043521" y="1014187"/>
                    <a:ext cx="103320" cy="35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6949999-B7A4-CD5D-BC50-F7DC6157E277}"/>
                      </a:ext>
                    </a:extLst>
                  </p14:cNvPr>
                  <p14:cNvContentPartPr/>
                  <p14:nvPr/>
                </p14:nvContentPartPr>
                <p14:xfrm>
                  <a:off x="5166641" y="1040467"/>
                  <a:ext cx="125640" cy="3283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6949999-B7A4-CD5D-BC50-F7DC6157E277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162321" y="1036147"/>
                    <a:ext cx="134280" cy="33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4EC34B5-FC56-09FB-FF94-ED697EF8885E}"/>
                      </a:ext>
                    </a:extLst>
                  </p14:cNvPr>
                  <p14:cNvContentPartPr/>
                  <p14:nvPr/>
                </p14:nvContentPartPr>
                <p14:xfrm>
                  <a:off x="5136761" y="1204987"/>
                  <a:ext cx="90360" cy="36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D4EC34B5-FC56-09FB-FF94-ED697EF8885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132441" y="1200667"/>
                    <a:ext cx="9900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9F60276-A64E-A239-8974-D800D4FE39D3}"/>
                      </a:ext>
                    </a:extLst>
                  </p14:cNvPr>
                  <p14:cNvContentPartPr/>
                  <p14:nvPr/>
                </p14:nvContentPartPr>
                <p14:xfrm>
                  <a:off x="5313521" y="1142347"/>
                  <a:ext cx="209880" cy="137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9F60276-A64E-A239-8974-D800D4FE39D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309201" y="1138027"/>
                    <a:ext cx="218520" cy="146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606C83-C299-4C3C-6AFC-569B7941132F}"/>
                </a:ext>
              </a:extLst>
            </p:cNvPr>
            <p:cNvGrpSpPr/>
            <p:nvPr/>
          </p:nvGrpSpPr>
          <p:grpSpPr>
            <a:xfrm>
              <a:off x="5456441" y="958747"/>
              <a:ext cx="520920" cy="259200"/>
              <a:chOff x="5456441" y="958747"/>
              <a:chExt cx="520920" cy="2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7D8944F-701A-E516-9773-031645B4CA6D}"/>
                      </a:ext>
                    </a:extLst>
                  </p14:cNvPr>
                  <p14:cNvContentPartPr/>
                  <p14:nvPr/>
                </p14:nvContentPartPr>
                <p14:xfrm>
                  <a:off x="5456441" y="958747"/>
                  <a:ext cx="226080" cy="2592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87D8944F-701A-E516-9773-031645B4CA6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452121" y="954427"/>
                    <a:ext cx="234720" cy="26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794CE929-0D40-6D00-5CCA-CD9F9073C026}"/>
                      </a:ext>
                    </a:extLst>
                  </p14:cNvPr>
                  <p14:cNvContentPartPr/>
                  <p14:nvPr/>
                </p14:nvContentPartPr>
                <p14:xfrm>
                  <a:off x="5640761" y="975307"/>
                  <a:ext cx="336600" cy="200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794CE929-0D40-6D00-5CCA-CD9F9073C02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636441" y="970987"/>
                    <a:ext cx="3452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B31051-533C-1D7B-982F-2B0110A12924}"/>
                </a:ext>
              </a:extLst>
            </p:cNvPr>
            <p:cNvGrpSpPr/>
            <p:nvPr/>
          </p:nvGrpSpPr>
          <p:grpSpPr>
            <a:xfrm>
              <a:off x="4237481" y="1912747"/>
              <a:ext cx="976320" cy="726840"/>
              <a:chOff x="4237481" y="1912747"/>
              <a:chExt cx="976320" cy="72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6A59FDAC-BC81-BE2D-D274-166AF9BCE0EE}"/>
                      </a:ext>
                    </a:extLst>
                  </p14:cNvPr>
                  <p14:cNvContentPartPr/>
                  <p14:nvPr/>
                </p14:nvContentPartPr>
                <p14:xfrm>
                  <a:off x="5069801" y="2273107"/>
                  <a:ext cx="144000" cy="246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6A59FDAC-BC81-BE2D-D274-166AF9BCE0E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065481" y="2268787"/>
                    <a:ext cx="15264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0557B60-0B8F-B429-B359-E8BD2C809914}"/>
                      </a:ext>
                    </a:extLst>
                  </p14:cNvPr>
                  <p14:cNvContentPartPr/>
                  <p14:nvPr/>
                </p14:nvContentPartPr>
                <p14:xfrm>
                  <a:off x="5188601" y="2639227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0557B60-0B8F-B429-B359-E8BD2C80991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84281" y="2634907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E78D5903-ED29-7274-B289-B1A8A99EF941}"/>
                      </a:ext>
                    </a:extLst>
                  </p14:cNvPr>
                  <p14:cNvContentPartPr/>
                  <p14:nvPr/>
                </p14:nvContentPartPr>
                <p14:xfrm>
                  <a:off x="4237481" y="1912747"/>
                  <a:ext cx="767520" cy="7048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78D5903-ED29-7274-B289-B1A8A99EF94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33161" y="1908427"/>
                    <a:ext cx="776160" cy="713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6FD6357-A93C-9C08-29F2-77EB0F4044A0}"/>
                    </a:ext>
                  </a:extLst>
                </p14:cNvPr>
                <p14:cNvContentPartPr/>
                <p14:nvPr/>
              </p14:nvContentPartPr>
              <p14:xfrm>
                <a:off x="4280681" y="1717267"/>
                <a:ext cx="229680" cy="595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6FD6357-A93C-9C08-29F2-77EB0F4044A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76361" y="1712947"/>
                  <a:ext cx="238320" cy="604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F6448C9-D444-2B63-BFA7-A28466EBBBBE}"/>
                </a:ext>
              </a:extLst>
            </p:cNvPr>
            <p:cNvGrpSpPr/>
            <p:nvPr/>
          </p:nvGrpSpPr>
          <p:grpSpPr>
            <a:xfrm>
              <a:off x="5084921" y="1738867"/>
              <a:ext cx="90720" cy="209160"/>
              <a:chOff x="5084921" y="1738867"/>
              <a:chExt cx="90720" cy="209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6152D96A-C8F2-465D-444C-88ADB08B6B5B}"/>
                      </a:ext>
                    </a:extLst>
                  </p14:cNvPr>
                  <p14:cNvContentPartPr/>
                  <p14:nvPr/>
                </p14:nvContentPartPr>
                <p14:xfrm>
                  <a:off x="5084921" y="1738867"/>
                  <a:ext cx="90720" cy="1612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6152D96A-C8F2-465D-444C-88ADB08B6B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80601" y="1734547"/>
                    <a:ext cx="9936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4D9F39A-751C-8F52-9134-A3E02FF36967}"/>
                      </a:ext>
                    </a:extLst>
                  </p14:cNvPr>
                  <p14:cNvContentPartPr/>
                  <p14:nvPr/>
                </p14:nvContentPartPr>
                <p14:xfrm>
                  <a:off x="5129561" y="1947667"/>
                  <a:ext cx="36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4D9F39A-751C-8F52-9134-A3E02FF36967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25241" y="1943347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905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The Cell: Theory &amp; Structure - HubPages">
            <a:extLst>
              <a:ext uri="{FF2B5EF4-FFF2-40B4-BE49-F238E27FC236}">
                <a16:creationId xmlns:a16="http://schemas.microsoft.com/office/drawing/2014/main" id="{4147C4E7-4D5B-A43B-F012-0DB07659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97" y="810611"/>
            <a:ext cx="2377487" cy="20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34F8E-18EF-FF7B-4128-E7E923F3B648}"/>
              </a:ext>
            </a:extLst>
          </p:cNvPr>
          <p:cNvSpPr txBox="1"/>
          <p:nvPr/>
        </p:nvSpPr>
        <p:spPr>
          <a:xfrm>
            <a:off x="4883258" y="1502991"/>
            <a:ext cx="66071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3D69D-E49B-88F5-91E5-2F30ED99F5E5}"/>
              </a:ext>
            </a:extLst>
          </p:cNvPr>
          <p:cNvSpPr txBox="1"/>
          <p:nvPr/>
        </p:nvSpPr>
        <p:spPr>
          <a:xfrm>
            <a:off x="8447313" y="1573091"/>
            <a:ext cx="20554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/>
              <a:t>=</a:t>
            </a:r>
          </a:p>
        </p:txBody>
      </p:sp>
      <p:pic>
        <p:nvPicPr>
          <p:cNvPr id="11" name="Picture 22" descr="Understanding Car Chassis - Ultra Racing Australia">
            <a:extLst>
              <a:ext uri="{FF2B5EF4-FFF2-40B4-BE49-F238E27FC236}">
                <a16:creationId xmlns:a16="http://schemas.microsoft.com/office/drawing/2014/main" id="{91D463B0-75F1-D79F-9083-611BD9D2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38" y="3086007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2007 Subaru Impreza WRC2007">
            <a:extLst>
              <a:ext uri="{FF2B5EF4-FFF2-40B4-BE49-F238E27FC236}">
                <a16:creationId xmlns:a16="http://schemas.microsoft.com/office/drawing/2014/main" id="{D3E977B4-7080-F49F-5D84-B12933D79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5"/>
          <a:stretch/>
        </p:blipFill>
        <p:spPr bwMode="auto">
          <a:xfrm>
            <a:off x="1682777" y="3149422"/>
            <a:ext cx="5107685" cy="250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39B37-49D0-AEE4-5DDE-797AEBBB27E4}"/>
              </a:ext>
            </a:extLst>
          </p:cNvPr>
          <p:cNvGrpSpPr/>
          <p:nvPr/>
        </p:nvGrpSpPr>
        <p:grpSpPr>
          <a:xfrm>
            <a:off x="450859" y="1068666"/>
            <a:ext cx="4169471" cy="1858109"/>
            <a:chOff x="184315" y="576690"/>
            <a:chExt cx="5559295" cy="2477479"/>
          </a:xfrm>
        </p:grpSpPr>
        <p:pic>
          <p:nvPicPr>
            <p:cNvPr id="14" name="Picture 13" descr="Dr. Katherine Drabiak: Consumers beware of privacy risks in DNA genetic  testing - College of Public Health NewsCollege of Public Health News">
              <a:extLst>
                <a:ext uri="{FF2B5EF4-FFF2-40B4-BE49-F238E27FC236}">
                  <a16:creationId xmlns:a16="http://schemas.microsoft.com/office/drawing/2014/main" id="{0D194E4D-B327-6251-8DC3-2D19C10EE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71" y="670156"/>
              <a:ext cx="1451527" cy="108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iving Cas9 an 'on' switch for better control of CRISPR gene editing |  Berkeley">
              <a:extLst>
                <a:ext uri="{FF2B5EF4-FFF2-40B4-BE49-F238E27FC236}">
                  <a16:creationId xmlns:a16="http://schemas.microsoft.com/office/drawing/2014/main" id="{B2B32AB5-DEE2-592F-B73F-F531DD27D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15" y="1779994"/>
              <a:ext cx="1911263" cy="12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Giving Cas9 an 'on' switch for better control of CRISPR gene editing |  Berkeley">
              <a:extLst>
                <a:ext uri="{FF2B5EF4-FFF2-40B4-BE49-F238E27FC236}">
                  <a16:creationId xmlns:a16="http://schemas.microsoft.com/office/drawing/2014/main" id="{7DECEC21-EA31-9C21-1842-5B20E7ACB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474" y="576690"/>
              <a:ext cx="1911263" cy="12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Dr. Katherine Drabiak: Consumers beware of privacy risks in DNA genetic  testing - College of Public Health NewsCollege of Public Health News">
              <a:extLst>
                <a:ext uri="{FF2B5EF4-FFF2-40B4-BE49-F238E27FC236}">
                  <a16:creationId xmlns:a16="http://schemas.microsoft.com/office/drawing/2014/main" id="{D3198A60-CE5D-B5B2-EC2C-04D4F5F30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354" y="1757400"/>
              <a:ext cx="1451527" cy="108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Giving Cas9 an 'on' switch for better control of CRISPR gene editing |  Berkeley">
              <a:extLst>
                <a:ext uri="{FF2B5EF4-FFF2-40B4-BE49-F238E27FC236}">
                  <a16:creationId xmlns:a16="http://schemas.microsoft.com/office/drawing/2014/main" id="{5F3BA002-FA0E-6AC7-91ED-B6A6D4932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347" y="1663934"/>
              <a:ext cx="1911263" cy="12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Dr. Katherine Drabiak: Consumers beware of privacy risks in DNA genetic  testing - College of Public Health NewsCollege of Public Health News">
              <a:extLst>
                <a:ext uri="{FF2B5EF4-FFF2-40B4-BE49-F238E27FC236}">
                  <a16:creationId xmlns:a16="http://schemas.microsoft.com/office/drawing/2014/main" id="{5484064E-8438-88E9-4F55-3D8F485BB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012" y="652872"/>
              <a:ext cx="1451527" cy="108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8" descr="MUG BUG!!!!! | Root beer, Mugs, Beetle">
            <a:extLst>
              <a:ext uri="{FF2B5EF4-FFF2-40B4-BE49-F238E27FC236}">
                <a16:creationId xmlns:a16="http://schemas.microsoft.com/office/drawing/2014/main" id="{555C9BE8-5495-EA5B-39E0-C3939E2F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09" y="3046638"/>
            <a:ext cx="3373859" cy="253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8C57EE-35EC-0C2A-D6CC-9A5724CAB34A}"/>
              </a:ext>
            </a:extLst>
          </p:cNvPr>
          <p:cNvSpPr txBox="1"/>
          <p:nvPr/>
        </p:nvSpPr>
        <p:spPr>
          <a:xfrm>
            <a:off x="2087388" y="218229"/>
            <a:ext cx="590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Using the “Cellular Platform” to Create New Life!</a:t>
            </a:r>
          </a:p>
        </p:txBody>
      </p:sp>
    </p:spTree>
    <p:extLst>
      <p:ext uri="{BB962C8B-B14F-4D97-AF65-F5344CB8AC3E}">
        <p14:creationId xmlns:p14="http://schemas.microsoft.com/office/powerpoint/2010/main" val="31717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AA70-9F42-FE73-3BF4-20BFEB8B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798" y="202405"/>
            <a:ext cx="5092403" cy="5727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Synthetic Biology Examples (Not Exhaustive!)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4CD5A-107B-160D-F6BA-386966BC22C3}"/>
              </a:ext>
            </a:extLst>
          </p:cNvPr>
          <p:cNvSpPr txBox="1"/>
          <p:nvPr/>
        </p:nvSpPr>
        <p:spPr>
          <a:xfrm>
            <a:off x="305682" y="4860997"/>
            <a:ext cx="4789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hlinkClick r:id="rId3"/>
              </a:rPr>
              <a:t>https://www.researchgate.net/publication/370708978_Applications_of_synthetic_biology_in_medical_and_pharmaceutical_fields?_tp=eyJjb250ZXh0Ijp7ImZpcnN0UGFnZSI6Il9kaXJlY3QiLCJwYWdlIjoiX2RpcmVjdCJ9fQ</a:t>
            </a:r>
            <a:r>
              <a:rPr lang="en-US" sz="700" dirty="0"/>
              <a:t> 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28C2C-FB76-5109-FFB7-354A2EDE3F22}"/>
              </a:ext>
            </a:extLst>
          </p:cNvPr>
          <p:cNvSpPr txBox="1"/>
          <p:nvPr/>
        </p:nvSpPr>
        <p:spPr>
          <a:xfrm>
            <a:off x="305682" y="961426"/>
            <a:ext cx="88383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1981: </a:t>
            </a:r>
            <a:r>
              <a:rPr lang="en-US" sz="2600" dirty="0"/>
              <a:t>Bacteria genetically modified to break down oil </a:t>
            </a:r>
            <a:endParaRPr lang="en-US" sz="2600" b="1" dirty="0"/>
          </a:p>
          <a:p>
            <a:r>
              <a:rPr lang="en-US" sz="2600" b="1" dirty="0"/>
              <a:t>2010: </a:t>
            </a:r>
            <a:r>
              <a:rPr lang="en-US" sz="2600" dirty="0"/>
              <a:t>First synthetic, self-replicating cell is created</a:t>
            </a:r>
            <a:endParaRPr lang="en-US" sz="2600" b="1" dirty="0"/>
          </a:p>
          <a:p>
            <a:r>
              <a:rPr lang="en-US" sz="2600" b="1" dirty="0"/>
              <a:t>2013: </a:t>
            </a:r>
            <a:r>
              <a:rPr lang="en-US" sz="2600" dirty="0"/>
              <a:t>biosynthetic production of artemisinin (therapeutic drug)</a:t>
            </a:r>
          </a:p>
          <a:p>
            <a:r>
              <a:rPr lang="en-US" sz="2600" b="1" dirty="0"/>
              <a:t>2014: </a:t>
            </a:r>
            <a:r>
              <a:rPr lang="en-US" sz="2600" dirty="0"/>
              <a:t>E. coli engineered with 6 DNA bases (not just A,T,C,G!)</a:t>
            </a:r>
          </a:p>
          <a:p>
            <a:r>
              <a:rPr lang="en-US" sz="2600" b="1" dirty="0"/>
              <a:t>2018: </a:t>
            </a:r>
            <a:r>
              <a:rPr lang="en-US" sz="2600" dirty="0"/>
              <a:t>Immune cells reprogrammed to fight cancer!</a:t>
            </a:r>
          </a:p>
          <a:p>
            <a:r>
              <a:rPr lang="en-US" sz="2600" b="1" dirty="0"/>
              <a:t>2019: </a:t>
            </a:r>
            <a:r>
              <a:rPr lang="en-US" sz="2600" i="1" dirty="0"/>
              <a:t>E. coli </a:t>
            </a:r>
            <a:r>
              <a:rPr lang="en-US" sz="2600" dirty="0"/>
              <a:t>carbon fixation</a:t>
            </a:r>
          </a:p>
          <a:p>
            <a:r>
              <a:rPr lang="en-US" sz="2600" b="1" dirty="0"/>
              <a:t>2020: </a:t>
            </a:r>
            <a:r>
              <a:rPr lang="en-US" sz="2600" dirty="0" err="1"/>
              <a:t>Xenobots</a:t>
            </a:r>
            <a:r>
              <a:rPr lang="en-US" sz="2600" dirty="0"/>
              <a:t> (bio-robots that replicate!)</a:t>
            </a:r>
          </a:p>
        </p:txBody>
      </p:sp>
    </p:spTree>
    <p:extLst>
      <p:ext uri="{BB962C8B-B14F-4D97-AF65-F5344CB8AC3E}">
        <p14:creationId xmlns:p14="http://schemas.microsoft.com/office/powerpoint/2010/main" val="278985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7ED2-9408-84DE-8761-66F722DBD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Links to Explore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F9366-C7AF-8721-34D5-B96C8113D49D}"/>
              </a:ext>
            </a:extLst>
          </p:cNvPr>
          <p:cNvSpPr txBox="1"/>
          <p:nvPr/>
        </p:nvSpPr>
        <p:spPr>
          <a:xfrm>
            <a:off x="501227" y="1334347"/>
            <a:ext cx="770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1981: </a:t>
            </a:r>
            <a:r>
              <a:rPr lang="en-US" dirty="0">
                <a:hlinkClick r:id="rId2"/>
              </a:rPr>
              <a:t>https://www.genengnews.com/insights/can-microbes-help-stem-the-bp-oil-spill-disaster/#:~:text=In%201981%2C%20Dr.,patent%20on%20a%20living%20organism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2010: </a:t>
            </a:r>
            <a:r>
              <a:rPr lang="en-US" dirty="0">
                <a:hlinkClick r:id="rId3"/>
              </a:rPr>
              <a:t>https://www.jcvi.org/research/first-self-replicating-synthetic-bacterial-cell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2013: </a:t>
            </a:r>
            <a:r>
              <a:rPr lang="en-US" dirty="0">
                <a:hlinkClick r:id="rId4"/>
              </a:rPr>
              <a:t>https://news.berkeley.edu/2013/04/11/launch-of-antimalarial-drug-a-triumph-for-uc-berkeley-synthetic-biology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2014: </a:t>
            </a:r>
            <a:r>
              <a:rPr lang="en-US" dirty="0">
                <a:hlinkClick r:id="rId5"/>
              </a:rPr>
              <a:t>https://www.sciencealert.com/new-organisms-have-been-formed-using-the-first-ever-6-letter-genetic-code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2018: </a:t>
            </a:r>
            <a:r>
              <a:rPr lang="en-US" dirty="0">
                <a:hlinkClick r:id="rId6"/>
              </a:rPr>
              <a:t>https://www.stjude.org/media-resources/news-releases/2018-medicine-science-news/reprogramming-immune-cells-to-fight-tumors-from-within.html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2019: </a:t>
            </a:r>
            <a:r>
              <a:rPr lang="en-US" dirty="0">
                <a:hlinkClick r:id="rId7"/>
              </a:rPr>
              <a:t>https://innovativegenomics.org/news/dave-savage-engineering-carbon-sequestration/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2020: </a:t>
            </a:r>
            <a:r>
              <a:rPr lang="en-US" dirty="0">
                <a:hlinkClick r:id="rId8"/>
              </a:rPr>
              <a:t>https://wyss.harvard.edu/news/team-builds-first-living-robots-that-can-reproduce/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acts About Mars: Temperature, Gravity, Distance | How Big Is Mars | Mars  Planet | Star Walk">
            <a:extLst>
              <a:ext uri="{FF2B5EF4-FFF2-40B4-BE49-F238E27FC236}">
                <a16:creationId xmlns:a16="http://schemas.microsoft.com/office/drawing/2014/main" id="{97685A21-7ED5-2317-BA23-CDBC32C6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5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DD4D9-5C50-31F4-47DB-C2B9D607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064" y="-1"/>
            <a:ext cx="1014190" cy="5143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AF183-EAAB-24AF-11EB-72BA442E1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01" y="-1"/>
            <a:ext cx="1048178" cy="5262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24369-98E1-5C20-46C8-9B32B8D8E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014191" cy="5262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7067A-AC87-B372-13D8-F9810392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0083" y="428723"/>
            <a:ext cx="7704000" cy="5727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Future Directions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0D1B9-B9AD-DD7B-09EB-D9CD27B773F6}"/>
              </a:ext>
            </a:extLst>
          </p:cNvPr>
          <p:cNvSpPr txBox="1"/>
          <p:nvPr/>
        </p:nvSpPr>
        <p:spPr>
          <a:xfrm>
            <a:off x="146288" y="1188571"/>
            <a:ext cx="4616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Storing songs, pictures in DNA 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kinds of DNA! XDNA?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Cell-free environments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Terraforming Mars (thought experiment)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Personalized medicine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animals and/or pets?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04A56-699E-A7D0-7C9E-53AAC7006EE8}"/>
              </a:ext>
            </a:extLst>
          </p:cNvPr>
          <p:cNvSpPr txBox="1"/>
          <p:nvPr/>
        </p:nvSpPr>
        <p:spPr>
          <a:xfrm>
            <a:off x="1969279" y="4974223"/>
            <a:ext cx="80704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https://www.gannett-cdn.com/-mm-/cc8c73d409ccafc0a471025115eb41dd96973ee8/c=0-66-2190-1303/local/-/media/2018/02/01/USATODAY/USATODAY/636530956509572832-GettyImages-647269852-1-.jpg?width=3200&amp;height=1680&amp;fit=crop</a:t>
            </a:r>
          </a:p>
        </p:txBody>
      </p:sp>
    </p:spTree>
    <p:extLst>
      <p:ext uri="{BB962C8B-B14F-4D97-AF65-F5344CB8AC3E}">
        <p14:creationId xmlns:p14="http://schemas.microsoft.com/office/powerpoint/2010/main" val="3594866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4B1B-6F92-851A-8684-CD638A00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Biology Examples and Goals!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9A7F-04E1-D915-E67C-3746854E2781}"/>
              </a:ext>
            </a:extLst>
          </p:cNvPr>
          <p:cNvSpPr txBox="1"/>
          <p:nvPr/>
        </p:nvSpPr>
        <p:spPr>
          <a:xfrm>
            <a:off x="522392" y="1930272"/>
            <a:ext cx="3898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Previous Application</a:t>
            </a:r>
          </a:p>
          <a:p>
            <a:pPr algn="ctr"/>
            <a:endParaRPr lang="en-US" sz="1400" b="1" dirty="0"/>
          </a:p>
          <a:p>
            <a:pPr marL="342900" indent="-342900">
              <a:buAutoNum type="arabicPeriod"/>
            </a:pPr>
            <a:r>
              <a:rPr lang="en-US" sz="1400" dirty="0"/>
              <a:t>What is the application (have some background information, describe what the main discovery for those who didn’t research it)?</a:t>
            </a:r>
          </a:p>
          <a:p>
            <a:pPr marL="342900" indent="-342900">
              <a:buAutoNum type="arabicPeriod"/>
            </a:pPr>
            <a:r>
              <a:rPr lang="en-US" sz="1400" dirty="0"/>
              <a:t>Briefly, how did the researchers engineer life in this application? What biological parts or devices wer</a:t>
            </a:r>
            <a:r>
              <a:rPr lang="en-US" dirty="0"/>
              <a:t>e used?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What is the relevance of this application? Who cares? Who did it help? How did it bring the field forward?</a:t>
            </a:r>
          </a:p>
          <a:p>
            <a:pPr marL="342900" indent="-342900">
              <a:buAutoNum type="arabicPeriod"/>
            </a:pPr>
            <a:r>
              <a:rPr lang="en-US" sz="1400" dirty="0"/>
              <a:t>What would you do next if you were the head of this project?</a:t>
            </a:r>
          </a:p>
          <a:p>
            <a:pPr marL="342900" indent="-342900">
              <a:buAutoNum type="arabicPeriod"/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E73BA-D44B-04FA-E691-89A9C1E9F5B8}"/>
              </a:ext>
            </a:extLst>
          </p:cNvPr>
          <p:cNvSpPr txBox="1"/>
          <p:nvPr/>
        </p:nvSpPr>
        <p:spPr>
          <a:xfrm>
            <a:off x="4549320" y="2034569"/>
            <a:ext cx="400348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Future Direction</a:t>
            </a:r>
            <a:endParaRPr lang="en-US" sz="1400" b="1" dirty="0"/>
          </a:p>
          <a:p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Describe the idea behind the future direction with some background information</a:t>
            </a:r>
          </a:p>
          <a:p>
            <a:pPr marL="342900" indent="-342900">
              <a:buFont typeface="Arial"/>
              <a:buAutoNum type="arabicPeriod"/>
            </a:pPr>
            <a:r>
              <a:rPr lang="en-US" sz="1400" dirty="0"/>
              <a:t>What is the reason behind pursuing this direction? What is the significance? Who could it help?</a:t>
            </a:r>
          </a:p>
          <a:p>
            <a:pPr marL="342900" indent="-342900">
              <a:buAutoNum type="arabicPeriod"/>
            </a:pPr>
            <a:r>
              <a:rPr lang="en-US" sz="1400" dirty="0"/>
              <a:t>How do the researchers hope to go about this direction? What parts or devices could be used?</a:t>
            </a:r>
          </a:p>
          <a:p>
            <a:pPr marL="342900" indent="-342900">
              <a:buAutoNum type="arabicPeriod"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C3547-0C25-5D22-B195-D195B97AE672}"/>
              </a:ext>
            </a:extLst>
          </p:cNvPr>
          <p:cNvSpPr txBox="1"/>
          <p:nvPr/>
        </p:nvSpPr>
        <p:spPr>
          <a:xfrm>
            <a:off x="848802" y="1233759"/>
            <a:ext cx="770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Get into groups of 2-3 and </a:t>
            </a:r>
            <a:r>
              <a:rPr lang="en-US" sz="1600" b="1" dirty="0"/>
              <a:t>pick one proven application</a:t>
            </a:r>
            <a:r>
              <a:rPr lang="en-US" sz="1600" dirty="0"/>
              <a:t> of synthetic biology, and </a:t>
            </a:r>
            <a:r>
              <a:rPr lang="en-US" sz="1600" b="1" dirty="0"/>
              <a:t>one future direction</a:t>
            </a:r>
            <a:r>
              <a:rPr lang="en-US" sz="1600" dirty="0"/>
              <a:t>. Be ready to briefly present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4275600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in water with red liquid&#10;&#10;Description automatically generated">
            <a:extLst>
              <a:ext uri="{FF2B5EF4-FFF2-40B4-BE49-F238E27FC236}">
                <a16:creationId xmlns:a16="http://schemas.microsoft.com/office/drawing/2014/main" id="{3A5524C5-3801-F040-7946-DBD362D88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9"/>
          <a:stretch/>
        </p:blipFill>
        <p:spPr>
          <a:xfrm>
            <a:off x="-26031" y="168"/>
            <a:ext cx="9170031" cy="5143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655D56-77A4-1935-DEB2-53C917BCD22C}"/>
              </a:ext>
            </a:extLst>
          </p:cNvPr>
          <p:cNvSpPr txBox="1"/>
          <p:nvPr/>
        </p:nvSpPr>
        <p:spPr>
          <a:xfrm>
            <a:off x="542496" y="2240466"/>
            <a:ext cx="17718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hlinkClick r:id="rId4"/>
              </a:rPr>
              <a:t>https://www.youtube.com/watch?v=ThDYazipjSI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862D-E267-DABD-90A6-ED3168CB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8399" y="1667766"/>
            <a:ext cx="7704000" cy="5727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101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9792-C700-B8FD-0CCA-443B31C9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235070"/>
            <a:ext cx="7713900" cy="572700"/>
          </a:xfrm>
        </p:spPr>
        <p:txBody>
          <a:bodyPr/>
          <a:lstStyle/>
          <a:p>
            <a:r>
              <a:rPr lang="en-US" dirty="0"/>
              <a:t>What is Life?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54C3-970F-6D4A-C391-3B56EBC4D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57" y="1437410"/>
            <a:ext cx="4507200" cy="3866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Rocks</a:t>
            </a:r>
          </a:p>
          <a:p>
            <a:r>
              <a:rPr lang="en-US" sz="2000" dirty="0"/>
              <a:t>Fire</a:t>
            </a:r>
          </a:p>
          <a:p>
            <a:r>
              <a:rPr lang="en-US" sz="2000" dirty="0"/>
              <a:t>DNA</a:t>
            </a:r>
          </a:p>
          <a:p>
            <a:r>
              <a:rPr lang="en-US" sz="2000" dirty="0"/>
              <a:t>Organelles… Mitochondria</a:t>
            </a:r>
          </a:p>
          <a:p>
            <a:r>
              <a:rPr lang="en-US" sz="2000" dirty="0"/>
              <a:t>Mules</a:t>
            </a:r>
          </a:p>
          <a:p>
            <a:r>
              <a:rPr lang="en-US" sz="2000" dirty="0"/>
              <a:t>Viruses</a:t>
            </a:r>
          </a:p>
          <a:p>
            <a:r>
              <a:rPr lang="en-US" sz="2000" dirty="0"/>
              <a:t>Robots… Does life have to be “natural?”</a:t>
            </a:r>
          </a:p>
          <a:p>
            <a:pPr marL="3429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200" i="1" dirty="0"/>
              <a:t>Where do </a:t>
            </a:r>
            <a:r>
              <a:rPr lang="en-US" sz="2200" b="1" i="1" dirty="0"/>
              <a:t>you</a:t>
            </a:r>
            <a:r>
              <a:rPr lang="en-US" sz="2200" i="1" dirty="0"/>
              <a:t> draw the line?</a:t>
            </a:r>
          </a:p>
        </p:txBody>
      </p:sp>
      <p:pic>
        <p:nvPicPr>
          <p:cNvPr id="3074" name="Picture 2" descr="NATIONAL PET ROCK DAY - September 1, 2024 - National Today">
            <a:extLst>
              <a:ext uri="{FF2B5EF4-FFF2-40B4-BE49-F238E27FC236}">
                <a16:creationId xmlns:a16="http://schemas.microsoft.com/office/drawing/2014/main" id="{56DDB94D-59E2-E844-3D8F-7FBDEF05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72" y="2063524"/>
            <a:ext cx="3556735" cy="2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Profile Dossier: Dwayne 'The Rock' Johnson, the Most Likable Person In  the World">
            <a:extLst>
              <a:ext uri="{FF2B5EF4-FFF2-40B4-BE49-F238E27FC236}">
                <a16:creationId xmlns:a16="http://schemas.microsoft.com/office/drawing/2014/main" id="{96208CD5-457E-A213-C0BD-502C8C81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38" y="1963573"/>
            <a:ext cx="4630532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 Things a Fire Needs - Frontier Fire Protection">
            <a:extLst>
              <a:ext uri="{FF2B5EF4-FFF2-40B4-BE49-F238E27FC236}">
                <a16:creationId xmlns:a16="http://schemas.microsoft.com/office/drawing/2014/main" id="{9605228D-4D00-37D1-2F74-A93B453B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69" y="1991936"/>
            <a:ext cx="4749800" cy="28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ill synthetic biology be the breakthrough technology of the 21st ...">
            <a:extLst>
              <a:ext uri="{FF2B5EF4-FFF2-40B4-BE49-F238E27FC236}">
                <a16:creationId xmlns:a16="http://schemas.microsoft.com/office/drawing/2014/main" id="{A81C2172-D621-EBBF-88C5-01E711FB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9" y="2032659"/>
            <a:ext cx="4211580" cy="289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tochondria: Essential Powerhouse for Brain &amp; Vision - Natural Eye Care  Blog: News &amp; Research on Vision">
            <a:extLst>
              <a:ext uri="{FF2B5EF4-FFF2-40B4-BE49-F238E27FC236}">
                <a16:creationId xmlns:a16="http://schemas.microsoft.com/office/drawing/2014/main" id="{2F721284-CED0-E27C-AD91-0D5C828D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0" y="2011013"/>
            <a:ext cx="2951252" cy="29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eet the Mules - Haleakalā National Park (U.S. National Park Service)">
            <a:extLst>
              <a:ext uri="{FF2B5EF4-FFF2-40B4-BE49-F238E27FC236}">
                <a16:creationId xmlns:a16="http://schemas.microsoft.com/office/drawing/2014/main" id="{5A995B0F-0B4E-5EAC-5E54-F123161E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53" y="2032659"/>
            <a:ext cx="3223386" cy="29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ing long: Viruses linger with lasting impact | Fred Hutchinson Cancer  Center">
            <a:extLst>
              <a:ext uri="{FF2B5EF4-FFF2-40B4-BE49-F238E27FC236}">
                <a16:creationId xmlns:a16="http://schemas.microsoft.com/office/drawing/2014/main" id="{D584DBA8-33F9-C926-B417-4B68C253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89" y="2194560"/>
            <a:ext cx="4667088" cy="26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hat the Rise of Sentient Robots Will Mean for Human Beings">
            <a:extLst>
              <a:ext uri="{FF2B5EF4-FFF2-40B4-BE49-F238E27FC236}">
                <a16:creationId xmlns:a16="http://schemas.microsoft.com/office/drawing/2014/main" id="{B0466B97-4365-81AD-6B86-DCE89DCF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89" y="2038146"/>
            <a:ext cx="4184914" cy="27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919365-9465-35B4-3E7A-895B7C745649}"/>
              </a:ext>
            </a:extLst>
          </p:cNvPr>
          <p:cNvSpPr txBox="1"/>
          <p:nvPr/>
        </p:nvSpPr>
        <p:spPr>
          <a:xfrm>
            <a:off x="378558" y="917707"/>
            <a:ext cx="8458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D5772"/>
                </a:solidFill>
                <a:effectLst/>
                <a:uLnTx/>
                <a:uFillTx/>
                <a:latin typeface="Jost" panose="020B0604020202020204" charset="0"/>
                <a:ea typeface="Jost" panose="020B0604020202020204" charset="0"/>
                <a:sym typeface="Montserrat"/>
              </a:rPr>
              <a:t>There’s no true consensus!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3D5772"/>
                </a:solidFill>
                <a:effectLst/>
                <a:uLnTx/>
                <a:uFillTx/>
                <a:latin typeface="Jost" panose="020B0604020202020204" charset="0"/>
                <a:ea typeface="Jost" panose="020B0604020202020204" charset="0"/>
                <a:sym typeface="Montserrat"/>
              </a:rPr>
              <a:t>Can you think of anything that seems to be alive, but doesn’t meet some of the criteria?</a:t>
            </a:r>
          </a:p>
        </p:txBody>
      </p:sp>
    </p:spTree>
    <p:extLst>
      <p:ext uri="{BB962C8B-B14F-4D97-AF65-F5344CB8AC3E}">
        <p14:creationId xmlns:p14="http://schemas.microsoft.com/office/powerpoint/2010/main" val="28276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this weapon called? | RPG Maker Forums">
            <a:extLst>
              <a:ext uri="{FF2B5EF4-FFF2-40B4-BE49-F238E27FC236}">
                <a16:creationId xmlns:a16="http://schemas.microsoft.com/office/drawing/2014/main" id="{FE4961C6-8179-0436-FFCE-D7EE1C8D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91" y="1432099"/>
            <a:ext cx="3266375" cy="32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C84A7B-F81A-028E-DFB0-A3257332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11" y="158676"/>
            <a:ext cx="7713900" cy="572700"/>
          </a:xfrm>
        </p:spPr>
        <p:txBody>
          <a:bodyPr/>
          <a:lstStyle/>
          <a:p>
            <a:r>
              <a:rPr lang="en-US" dirty="0"/>
              <a:t>The Double-Edged Sword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A01A7-8C95-D314-89A0-BF0594D9AD75}"/>
              </a:ext>
            </a:extLst>
          </p:cNvPr>
          <p:cNvSpPr txBox="1"/>
          <p:nvPr/>
        </p:nvSpPr>
        <p:spPr>
          <a:xfrm>
            <a:off x="501429" y="947519"/>
            <a:ext cx="465101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Lawmakers are attempting to keep up with genetic engineering to (hopefully) strike a balance between the enormous benefits </a:t>
            </a:r>
            <a:r>
              <a:rPr lang="en-US" sz="1200" i="1" dirty="0"/>
              <a:t>and </a:t>
            </a:r>
            <a:r>
              <a:rPr lang="en-US" sz="1200" dirty="0"/>
              <a:t>risks of new technologies!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Get into a group of X people for about 10 minutes and:</a:t>
            </a:r>
          </a:p>
          <a:p>
            <a:endParaRPr lang="en-US" sz="1200" dirty="0"/>
          </a:p>
          <a:p>
            <a:r>
              <a:rPr lang="en-US" sz="1200" dirty="0"/>
              <a:t>1. Review some pros and cons of synthetic biology. Feel free to skip around </a:t>
            </a:r>
            <a:r>
              <a:rPr lang="en-US" sz="1200" b="1" dirty="0"/>
              <a:t>and read the sections about potential problems </a:t>
            </a:r>
            <a:r>
              <a:rPr lang="en-US" sz="1200" dirty="0"/>
              <a:t>and other sections that you personally find interesting—you can do your own Google searches too!</a:t>
            </a:r>
          </a:p>
          <a:p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4"/>
              </a:rPr>
              <a:t>https://hudsonrobotics.com/pros-and-cons-of-synthetic-biology/</a:t>
            </a:r>
            <a:endParaRPr lang="en-US" sz="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5"/>
              </a:rPr>
              <a:t>https://www.gao.gov/products/gao-23-106648#:~:text=Organisms%20made%20using%20synthetic%20biology,affected%20food%20or%20water%20systems</a:t>
            </a:r>
            <a:r>
              <a:rPr lang="en-US" sz="6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6"/>
              </a:rPr>
              <a:t>https://www.gcsp.ch/global-insights/focus-challenges-synthetic-biology</a:t>
            </a:r>
            <a:r>
              <a:rPr lang="en-US" sz="600" dirty="0"/>
              <a:t> </a:t>
            </a:r>
          </a:p>
          <a:p>
            <a:endParaRPr lang="en-US" sz="1050" dirty="0"/>
          </a:p>
          <a:p>
            <a:endParaRPr lang="en-US" sz="1050" dirty="0"/>
          </a:p>
          <a:p>
            <a:r>
              <a:rPr lang="en-US" sz="1200" dirty="0"/>
              <a:t>2. Pick a law from the link below (in America), and come to a group conclusion on whether you would choose to keep this law in place or strike it down if you had the power, and tell us why!</a:t>
            </a:r>
          </a:p>
          <a:p>
            <a:endParaRPr lang="en-US" sz="1050" dirty="0"/>
          </a:p>
          <a:p>
            <a:pPr marL="171450" lvl="7" indent="-171450">
              <a:buFont typeface="Arial" panose="020B0604020202020204" pitchFamily="34" charset="0"/>
              <a:buChar char="•"/>
            </a:pPr>
            <a:r>
              <a:rPr lang="en-US" sz="600" dirty="0">
                <a:hlinkClick r:id="rId7"/>
              </a:rPr>
              <a:t>https://crispr-gene-editing-regs-tracker.geneticliteracyproject.org/united-states-embryonic-germline-gene-editing/#:~:text=Federal%20law%20prohibits%20the%20use,restrictions%20regarding%20human%20genetic%20engineering</a:t>
            </a:r>
            <a:r>
              <a:rPr lang="en-US" sz="600" dirty="0"/>
              <a:t>.</a:t>
            </a:r>
          </a:p>
          <a:p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70A30-D3BC-921B-36A8-BE0D382B4AAC}"/>
              </a:ext>
            </a:extLst>
          </p:cNvPr>
          <p:cNvSpPr txBox="1"/>
          <p:nvPr/>
        </p:nvSpPr>
        <p:spPr>
          <a:xfrm>
            <a:off x="5941791" y="4698474"/>
            <a:ext cx="4572000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" dirty="0"/>
              <a:t>https://forums.rpgmakerweb.com/index.php?threads/what-is-this-weapon-called.77179/</a:t>
            </a:r>
          </a:p>
        </p:txBody>
      </p:sp>
    </p:spTree>
    <p:extLst>
      <p:ext uri="{BB962C8B-B14F-4D97-AF65-F5344CB8AC3E}">
        <p14:creationId xmlns:p14="http://schemas.microsoft.com/office/powerpoint/2010/main" val="1622951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3B59-5299-0349-0874-3CCB6CE8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D0BE9-D056-92B5-2532-F4070312E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5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3B59-5299-0349-0874-3CCB6CE8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Exit Ticket + More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D0BE9-D056-92B5-2532-F4070312E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465" y="2692984"/>
            <a:ext cx="7704000" cy="4245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Other Synthetic Biology Resources</a:t>
            </a:r>
          </a:p>
          <a:p>
            <a:pPr marL="139700" indent="0">
              <a:buNone/>
            </a:pPr>
            <a:endParaRPr lang="en-US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iGEM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competition (international genetically engineered machine):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https://igem.org/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MITx </a:t>
            </a:r>
            <a:r>
              <a:rPr lang="en-US" i="1" dirty="0">
                <a:solidFill>
                  <a:schemeClr val="bg1">
                    <a:lumMod val="10000"/>
                  </a:schemeClr>
                </a:solidFill>
              </a:rPr>
              <a:t>Principles of Synthetic Biology: </a:t>
            </a:r>
            <a:r>
              <a:rPr lang="en-US" i="1" dirty="0">
                <a:solidFill>
                  <a:schemeClr val="bg1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https://www.edx.org/learn/synthetic-biology/massachusetts-institute-of-technology-principles-of-synthetic-biology</a:t>
            </a:r>
            <a:r>
              <a:rPr lang="en-US" i="1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The Odin (Josiah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Zayner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):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https://www.the-odin.com/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Great books: </a:t>
            </a:r>
          </a:p>
          <a:p>
            <a:pPr lvl="1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“Synthetic Biology: A Primer” (small textbook)</a:t>
            </a:r>
          </a:p>
          <a:p>
            <a:pPr lvl="1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Regenesis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” (George Church and Ed Regis)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551D1-89FE-407D-22E3-2605F8136870}"/>
              </a:ext>
            </a:extLst>
          </p:cNvPr>
          <p:cNvSpPr txBox="1"/>
          <p:nvPr/>
        </p:nvSpPr>
        <p:spPr>
          <a:xfrm>
            <a:off x="866693" y="1092546"/>
            <a:ext cx="76332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Exit Ticket: write one brief sentence for each question:</a:t>
            </a:r>
          </a:p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What is Synthetic Biology?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How can synthetic biology help the world?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How can synthetic biology hurt the world?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What is one notable achievement 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or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future goal of synthetic biology, and why?</a:t>
            </a:r>
          </a:p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F883-EFAF-5AD7-FB6D-971E10AF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Ship of Theseus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E9CB8-0C76-CF77-BFD3-62265F1A1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76" y="1282075"/>
            <a:ext cx="3570653" cy="3416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 much can you change about a living organism before it’s not the same? And then what does it become?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If you swap atoms with someone one-by-one…. </a:t>
            </a:r>
          </a:p>
          <a:p>
            <a:r>
              <a:rPr lang="en-US" sz="2000" dirty="0"/>
              <a:t>You replace almost all the cells in your body with new cells every few months/years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9218" name="Picture 2" descr="What is the 'ship of Theseus' thought experiment? | Live Science">
            <a:extLst>
              <a:ext uri="{FF2B5EF4-FFF2-40B4-BE49-F238E27FC236}">
                <a16:creationId xmlns:a16="http://schemas.microsoft.com/office/drawing/2014/main" id="{FC35C193-CDE5-2F23-A09E-BBF022118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2" y="1612668"/>
            <a:ext cx="4898159" cy="275521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o complex to interfere with? | Total Health">
            <a:extLst>
              <a:ext uri="{FF2B5EF4-FFF2-40B4-BE49-F238E27FC236}">
                <a16:creationId xmlns:a16="http://schemas.microsoft.com/office/drawing/2014/main" id="{71CC4978-1BC2-5848-7C13-D3B959A0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8811" y="-3211689"/>
            <a:ext cx="756637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5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058C-C1BC-CBF5-D181-59D2C8B8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770" y="333706"/>
            <a:ext cx="7713900" cy="572700"/>
          </a:xfrm>
        </p:spPr>
        <p:txBody>
          <a:bodyPr/>
          <a:lstStyle/>
          <a:p>
            <a:r>
              <a:rPr lang="en-US" dirty="0"/>
              <a:t>The Complexity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4FCD-15D2-9FCF-16AB-ED97E8E99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81" y="1098791"/>
            <a:ext cx="4151098" cy="394419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It is hard to distinguish life from non-life because of life’s complexity in composition and function!</a:t>
            </a:r>
          </a:p>
          <a:p>
            <a:pPr lvl="1"/>
            <a:endParaRPr lang="en-US" sz="1800" dirty="0"/>
          </a:p>
          <a:p>
            <a:r>
              <a:rPr lang="en-US" sz="1800" dirty="0"/>
              <a:t>There are ~42 million proteins in a cell, constantly changing through time, over cell types, and environmental conditions</a:t>
            </a:r>
          </a:p>
          <a:p>
            <a:r>
              <a:rPr lang="en-US" sz="1800" dirty="0"/>
              <a:t>Each protein interacts with a few hundred other proteins on average</a:t>
            </a:r>
          </a:p>
          <a:p>
            <a:r>
              <a:rPr lang="en-US" sz="1800" dirty="0"/>
              <a:t>Proteins also interact with DNA and RNA</a:t>
            </a:r>
          </a:p>
          <a:p>
            <a:r>
              <a:rPr lang="en-US" sz="1800" dirty="0"/>
              <a:t>Cells also interact with each other…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10244" name="Picture 4" descr="Too complex to interfere with? | Total Health">
            <a:extLst>
              <a:ext uri="{FF2B5EF4-FFF2-40B4-BE49-F238E27FC236}">
                <a16:creationId xmlns:a16="http://schemas.microsoft.com/office/drawing/2014/main" id="{A400EC59-BBDD-4A79-DD26-3D48ACCB6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22" y="395762"/>
            <a:ext cx="3845431" cy="46472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6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A78E-6A03-44CC-6143-41D24FCC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86431"/>
            <a:ext cx="7886700" cy="994172"/>
          </a:xfrm>
        </p:spPr>
        <p:txBody>
          <a:bodyPr/>
          <a:lstStyle/>
          <a:p>
            <a:r>
              <a:rPr lang="en-US" dirty="0"/>
              <a:t>Complex Composition, Complex Functions!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DC4F-8F37-F7AC-D7E4-B1946900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54" y="794137"/>
            <a:ext cx="3744567" cy="434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With all the complexity of life, it elegantly and simultaneously performs a </a:t>
            </a:r>
            <a:r>
              <a:rPr lang="en-US" b="1" i="1" dirty="0"/>
              <a:t>staggering </a:t>
            </a:r>
            <a:r>
              <a:rPr lang="en-US" dirty="0"/>
              <a:t>list of tasks that people have not yet been able to replicate, simulate or design themselves!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In </a:t>
            </a:r>
            <a:r>
              <a:rPr lang="en-US" b="1" i="1" dirty="0"/>
              <a:t>brief</a:t>
            </a:r>
            <a:r>
              <a:rPr lang="en-US" dirty="0"/>
              <a:t> summary, cells: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Fight off an unknowable number of ever-evolving pathogens</a:t>
            </a:r>
          </a:p>
          <a:p>
            <a:r>
              <a:rPr lang="en-US" dirty="0"/>
              <a:t>Communicate signals (intracellular and intercellular)</a:t>
            </a:r>
          </a:p>
          <a:p>
            <a:r>
              <a:rPr lang="en-US" dirty="0"/>
              <a:t>Produce an untold number of “products:” proteins, chemicals, drugs…</a:t>
            </a:r>
          </a:p>
          <a:p>
            <a:r>
              <a:rPr lang="en-US" dirty="0"/>
              <a:t>Change every aspect of themselves in response to various stimuli</a:t>
            </a:r>
          </a:p>
          <a:p>
            <a:r>
              <a:rPr lang="en-US" dirty="0"/>
              <a:t>Differentiate into specialized cell types</a:t>
            </a:r>
          </a:p>
          <a:p>
            <a:r>
              <a:rPr lang="en-US" dirty="0"/>
              <a:t>Form functional structures (i.e. tree bark, bones…)</a:t>
            </a:r>
          </a:p>
          <a:p>
            <a:r>
              <a:rPr lang="en-US" dirty="0"/>
              <a:t>And WAY more!</a:t>
            </a:r>
          </a:p>
        </p:txBody>
      </p:sp>
      <p:pic>
        <p:nvPicPr>
          <p:cNvPr id="11268" name="Picture 4" descr="How do cells know what to be?. By Sayantan Dutta (JB Scholar 2013) | by  JBSPDF | Medium">
            <a:extLst>
              <a:ext uri="{FF2B5EF4-FFF2-40B4-BE49-F238E27FC236}">
                <a16:creationId xmlns:a16="http://schemas.microsoft.com/office/drawing/2014/main" id="{06B57AA1-4B51-0A5D-95FC-88343A25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93" y="1372414"/>
            <a:ext cx="3498128" cy="34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 Journey to the Center of Our Cells | The New Yorker">
            <a:extLst>
              <a:ext uri="{FF2B5EF4-FFF2-40B4-BE49-F238E27FC236}">
                <a16:creationId xmlns:a16="http://schemas.microsoft.com/office/drawing/2014/main" id="{9C815524-9CC0-2107-2A2A-E9D609F0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33515"/>
            <a:ext cx="4268147" cy="28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embranes Organize Cellular Complexity">
            <a:extLst>
              <a:ext uri="{FF2B5EF4-FFF2-40B4-BE49-F238E27FC236}">
                <a16:creationId xmlns:a16="http://schemas.microsoft.com/office/drawing/2014/main" id="{0D17BBB3-CB9A-D430-688F-826E1F58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8" y="1418933"/>
            <a:ext cx="4758798" cy="33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xcerpt — The Infinite Complexity of Cells | Evolution News">
            <a:extLst>
              <a:ext uri="{FF2B5EF4-FFF2-40B4-BE49-F238E27FC236}">
                <a16:creationId xmlns:a16="http://schemas.microsoft.com/office/drawing/2014/main" id="{C711DB4A-DDE8-AA4D-AF1A-B8BBCCC7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50" y="1601384"/>
            <a:ext cx="4884450" cy="31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8112-23F3-8E5D-5043-DA0D2B36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Harnessing the Power of Biology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29BD1-3058-CF4E-009E-0B232F7C532B}"/>
              </a:ext>
            </a:extLst>
          </p:cNvPr>
          <p:cNvSpPr txBox="1"/>
          <p:nvPr/>
        </p:nvSpPr>
        <p:spPr>
          <a:xfrm>
            <a:off x="260291" y="1136942"/>
            <a:ext cx="382941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Cells are bizarrely complicated and perform an incredible number of tasks in an extremely regulated manner.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r>
              <a:rPr lang="en-US" sz="2200" b="1" i="1" dirty="0">
                <a:solidFill>
                  <a:schemeClr val="tx2"/>
                </a:solidFill>
              </a:rPr>
              <a:t>Can we manipulate cells for our advantage while still keeping them as robust, living organisms?</a:t>
            </a:r>
            <a:endParaRPr lang="en-US" sz="2200" b="1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DBF6F-E6EC-C347-6465-DFFC2C209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4560" r="16926" b="4886"/>
          <a:stretch/>
        </p:blipFill>
        <p:spPr bwMode="auto">
          <a:xfrm>
            <a:off x="4089710" y="1203491"/>
            <a:ext cx="4597957" cy="3344779"/>
          </a:xfrm>
          <a:prstGeom prst="roundRect">
            <a:avLst>
              <a:gd name="adj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0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D4045C3-B693-8FAC-C808-85688218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b="17297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AA4F17-86EB-C456-636E-F1AD0314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312" y="216877"/>
            <a:ext cx="6436895" cy="1002868"/>
          </a:xfrm>
          <a:noFill/>
        </p:spPr>
        <p:txBody>
          <a:bodyPr/>
          <a:lstStyle/>
          <a:p>
            <a:r>
              <a:rPr lang="en-US" sz="3200" i="1" dirty="0">
                <a:solidFill>
                  <a:schemeClr val="bg1"/>
                </a:solidFill>
              </a:rPr>
              <a:t>What is Synthetic Biology?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4239B-3B0D-A63B-E538-85109BA027CD}"/>
              </a:ext>
            </a:extLst>
          </p:cNvPr>
          <p:cNvSpPr txBox="1"/>
          <p:nvPr/>
        </p:nvSpPr>
        <p:spPr>
          <a:xfrm>
            <a:off x="4013421" y="3699964"/>
            <a:ext cx="4848192" cy="1200329"/>
          </a:xfrm>
          <a:prstGeom prst="rect">
            <a:avLst/>
          </a:prstGeom>
          <a:solidFill>
            <a:srgbClr val="444962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Engineering life itself to solve problems!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A89A0-6072-DF6F-D821-924D74ED7969}"/>
              </a:ext>
            </a:extLst>
          </p:cNvPr>
          <p:cNvSpPr txBox="1"/>
          <p:nvPr/>
        </p:nvSpPr>
        <p:spPr>
          <a:xfrm>
            <a:off x="355992" y="4960438"/>
            <a:ext cx="457200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https://sci360.org/wp-content/uploads/2019/05/CN3jp3ZUEAAdU86.png</a:t>
            </a:r>
          </a:p>
        </p:txBody>
      </p:sp>
    </p:spTree>
    <p:extLst>
      <p:ext uri="{BB962C8B-B14F-4D97-AF65-F5344CB8AC3E}">
        <p14:creationId xmlns:p14="http://schemas.microsoft.com/office/powerpoint/2010/main" val="42202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heme/theme1.xml><?xml version="1.0" encoding="utf-8"?>
<a:theme xmlns:a="http://schemas.openxmlformats.org/drawingml/2006/main" name="Immunity to Medicines Breakthrough by Slidesgo">
  <a:themeElements>
    <a:clrScheme name="Simple Light">
      <a:dk1>
        <a:srgbClr val="FFFFFF"/>
      </a:dk1>
      <a:lt1>
        <a:srgbClr val="E4E7ED"/>
      </a:lt1>
      <a:dk2>
        <a:srgbClr val="A4C3EC"/>
      </a:dk2>
      <a:lt2>
        <a:srgbClr val="3D5772"/>
      </a:lt2>
      <a:accent1>
        <a:srgbClr val="7CA09D"/>
      </a:accent1>
      <a:accent2>
        <a:srgbClr val="F8EFED"/>
      </a:accent2>
      <a:accent3>
        <a:srgbClr val="DA8257"/>
      </a:accent3>
      <a:accent4>
        <a:srgbClr val="FFFFFF"/>
      </a:accent4>
      <a:accent5>
        <a:srgbClr val="FFFFFF"/>
      </a:accent5>
      <a:accent6>
        <a:srgbClr val="FFFFFF"/>
      </a:accent6>
      <a:hlink>
        <a:srgbClr val="5475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2346</Words>
  <Application>Microsoft Office PowerPoint</Application>
  <PresentationFormat>On-screen Show (16:9)</PresentationFormat>
  <Paragraphs>241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Jost</vt:lpstr>
      <vt:lpstr>Arial</vt:lpstr>
      <vt:lpstr>Montserrat</vt:lpstr>
      <vt:lpstr>Immunity to Medicines Breakthrough by Slidesgo</vt:lpstr>
      <vt:lpstr>PowerPoint Presentation</vt:lpstr>
      <vt:lpstr>What is Life?</vt:lpstr>
      <vt:lpstr>What is Life?</vt:lpstr>
      <vt:lpstr>The Ship of Theseus</vt:lpstr>
      <vt:lpstr>PowerPoint Presentation</vt:lpstr>
      <vt:lpstr>The Complexity of Life</vt:lpstr>
      <vt:lpstr>Complex Composition, Complex Functions!</vt:lpstr>
      <vt:lpstr>Harnessing the Power of Biology</vt:lpstr>
      <vt:lpstr>What is Synthetic Biology?</vt:lpstr>
      <vt:lpstr>Synthetic Biology: Science and Engineering</vt:lpstr>
      <vt:lpstr>Central Dogma of Biology: Information Flow</vt:lpstr>
      <vt:lpstr>Structure = Function</vt:lpstr>
      <vt:lpstr>Structure = Function (Cell Edition)</vt:lpstr>
      <vt:lpstr>A More Detailed Look at the Central Dogma</vt:lpstr>
      <vt:lpstr>Let’s Engineer!</vt:lpstr>
      <vt:lpstr>PowerPoint Presentation</vt:lpstr>
      <vt:lpstr>“Destroy, Build, Destroy!”</vt:lpstr>
      <vt:lpstr>PowerPoint Presentation</vt:lpstr>
      <vt:lpstr>How does this Look with Biology?</vt:lpstr>
      <vt:lpstr>Physical</vt:lpstr>
      <vt:lpstr>Parts</vt:lpstr>
      <vt:lpstr>Device (Module)</vt:lpstr>
      <vt:lpstr>System</vt:lpstr>
      <vt:lpstr>PowerPoint Presentation</vt:lpstr>
      <vt:lpstr>Synthetic Biology Examples (Not Exhaustive!)</vt:lpstr>
      <vt:lpstr>Starting Links to Explore</vt:lpstr>
      <vt:lpstr>Future Directions</vt:lpstr>
      <vt:lpstr>Synthetic Biology Examples and Goals!</vt:lpstr>
      <vt:lpstr>What’s Next?</vt:lpstr>
      <vt:lpstr>The Double-Edged Sword</vt:lpstr>
      <vt:lpstr>Lab Activity</vt:lpstr>
      <vt:lpstr>Exit Ticket +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weiss</dc:creator>
  <cp:lastModifiedBy>josh weiss</cp:lastModifiedBy>
  <cp:revision>111</cp:revision>
  <dcterms:modified xsi:type="dcterms:W3CDTF">2024-02-18T16:59:30Z</dcterms:modified>
</cp:coreProperties>
</file>