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2" r:id="rId26"/>
    <p:sldId id="283"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83482"/>
  </p:normalViewPr>
  <p:slideViewPr>
    <p:cSldViewPr snapToGrid="0" snapToObjects="1">
      <p:cViewPr varScale="1">
        <p:scale>
          <a:sx n="79" d="100"/>
          <a:sy n="79" d="100"/>
        </p:scale>
        <p:origin x="10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7000D-1301-DA4B-AD72-F5B072B65504}" type="datetimeFigureOut">
              <a:rPr lang="en-US" smtClean="0"/>
              <a:t>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68226-EB3C-7E4A-A42B-F0F5091871B0}" type="slidenum">
              <a:rPr lang="en-US" smtClean="0"/>
              <a:t>‹#›</a:t>
            </a:fld>
            <a:endParaRPr lang="en-US"/>
          </a:p>
        </p:txBody>
      </p:sp>
    </p:spTree>
    <p:extLst>
      <p:ext uri="{BB962C8B-B14F-4D97-AF65-F5344CB8AC3E}">
        <p14:creationId xmlns:p14="http://schemas.microsoft.com/office/powerpoint/2010/main" val="156860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organisms rely on vision for various activities. For instance hunting is one. We as humans are very visual creatures and many of us reply heavily on our vision. But have you ever wondering </a:t>
            </a:r>
            <a:r>
              <a:rPr lang="en-US" baseline="0" dirty="0" err="1" smtClean="0"/>
              <a:t>eaxctly</a:t>
            </a:r>
            <a:r>
              <a:rPr lang="en-US" baseline="0" dirty="0" smtClean="0"/>
              <a:t> how our eyes are able to perceive the world around us?</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a:t>
            </a:fld>
            <a:endParaRPr lang="en-US"/>
          </a:p>
        </p:txBody>
      </p:sp>
    </p:spTree>
    <p:extLst>
      <p:ext uri="{BB962C8B-B14F-4D97-AF65-F5344CB8AC3E}">
        <p14:creationId xmlns:p14="http://schemas.microsoft.com/office/powerpoint/2010/main" val="1069321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Outer Plexiform Layer: The layer between the outer nuclear layer and the inner nuclear layer. This also contains</a:t>
            </a:r>
            <a:r>
              <a:rPr lang="en-US" sz="1200" kern="1200" baseline="0" dirty="0" smtClean="0">
                <a:solidFill>
                  <a:schemeClr val="tx1"/>
                </a:solidFill>
                <a:effectLst/>
                <a:latin typeface="+mn-lt"/>
                <a:ea typeface="+mn-ea"/>
                <a:cs typeface="+mn-cs"/>
              </a:rPr>
              <a:t> the synaptic region of the photoreceptor cells.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11</a:t>
            </a:fld>
            <a:endParaRPr lang="en-US"/>
          </a:p>
        </p:txBody>
      </p:sp>
    </p:spTree>
    <p:extLst>
      <p:ext uri="{BB962C8B-B14F-4D97-AF65-F5344CB8AC3E}">
        <p14:creationId xmlns:p14="http://schemas.microsoft.com/office/powerpoint/2010/main" val="1734542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Inner Nuclear Layer: Contains the cell bodies of horizontal cells and bipolar cells,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amacrine</a:t>
            </a:r>
            <a:r>
              <a:rPr lang="en-US" sz="1200" kern="1200" baseline="0" dirty="0" smtClean="0">
                <a:solidFill>
                  <a:schemeClr val="tx1"/>
                </a:solidFill>
                <a:effectLst/>
                <a:latin typeface="+mn-lt"/>
                <a:ea typeface="+mn-ea"/>
                <a:cs typeface="+mn-cs"/>
              </a:rPr>
              <a:t> cells and our </a:t>
            </a:r>
            <a:r>
              <a:rPr lang="en-US" sz="1200" kern="1200" baseline="0" dirty="0" err="1" smtClean="0">
                <a:solidFill>
                  <a:schemeClr val="tx1"/>
                </a:solidFill>
                <a:effectLst/>
                <a:latin typeface="+mn-lt"/>
                <a:ea typeface="+mn-ea"/>
                <a:cs typeface="+mn-cs"/>
              </a:rPr>
              <a:t>muller</a:t>
            </a:r>
            <a:r>
              <a:rPr lang="en-US" sz="1200" kern="1200" baseline="0" dirty="0" smtClean="0">
                <a:solidFill>
                  <a:schemeClr val="tx1"/>
                </a:solidFill>
                <a:effectLst/>
                <a:latin typeface="+mn-lt"/>
                <a:ea typeface="+mn-ea"/>
                <a:cs typeface="+mn-cs"/>
              </a:rPr>
              <a:t> glia</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12</a:t>
            </a:fld>
            <a:endParaRPr lang="en-US"/>
          </a:p>
        </p:txBody>
      </p:sp>
    </p:spTree>
    <p:extLst>
      <p:ext uri="{BB962C8B-B14F-4D97-AF65-F5344CB8AC3E}">
        <p14:creationId xmlns:p14="http://schemas.microsoft.com/office/powerpoint/2010/main" val="94313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Muller</a:t>
            </a:r>
            <a:r>
              <a:rPr lang="en-US" baseline="0" dirty="0" smtClean="0"/>
              <a:t> glia are massive cells that actually span most of the retina. The red image is a diagram of a </a:t>
            </a:r>
            <a:r>
              <a:rPr lang="en-US" baseline="0" dirty="0" err="1" smtClean="0"/>
              <a:t>muller</a:t>
            </a:r>
            <a:r>
              <a:rPr lang="en-US" baseline="0" dirty="0" smtClean="0"/>
              <a:t> glia cell and the left image are </a:t>
            </a:r>
            <a:r>
              <a:rPr lang="en-US" baseline="0" dirty="0" err="1" smtClean="0"/>
              <a:t>muller</a:t>
            </a:r>
            <a:r>
              <a:rPr lang="en-US" baseline="0" dirty="0" smtClean="0"/>
              <a:t> glia that have been stained with a </a:t>
            </a:r>
            <a:r>
              <a:rPr lang="en-US" baseline="0" dirty="0" err="1" smtClean="0"/>
              <a:t>flourescent</a:t>
            </a:r>
            <a:r>
              <a:rPr lang="en-US" baseline="0" dirty="0" smtClean="0"/>
              <a:t> dye. Muller glia provide structural support for neurons and other cells types in the retina. The </a:t>
            </a:r>
            <a:r>
              <a:rPr lang="en-US" baseline="0" dirty="0" err="1" smtClean="0"/>
              <a:t>muller</a:t>
            </a:r>
            <a:r>
              <a:rPr lang="en-US" baseline="0" dirty="0" smtClean="0"/>
              <a:t> glia also help maintain the health of retinal cells by allowing the transfer of nutrients or signaling to immune cells.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13</a:t>
            </a:fld>
            <a:endParaRPr lang="en-US"/>
          </a:p>
        </p:txBody>
      </p:sp>
    </p:spTree>
    <p:extLst>
      <p:ext uri="{BB962C8B-B14F-4D97-AF65-F5344CB8AC3E}">
        <p14:creationId xmlns:p14="http://schemas.microsoft.com/office/powerpoint/2010/main" val="1062135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bipolar cells help pass electrical information from the photoreceptor cells to</a:t>
            </a:r>
            <a:r>
              <a:rPr lang="en-US" sz="1200" kern="1200" baseline="0" dirty="0" smtClean="0">
                <a:solidFill>
                  <a:schemeClr val="tx1"/>
                </a:solidFill>
                <a:effectLst/>
                <a:latin typeface="+mn-lt"/>
                <a:ea typeface="+mn-ea"/>
                <a:cs typeface="+mn-cs"/>
              </a:rPr>
              <a:t> retinal ganglion cells </a:t>
            </a:r>
            <a:r>
              <a:rPr lang="en-US" sz="1200" kern="1200" dirty="0" smtClean="0">
                <a:solidFill>
                  <a:schemeClr val="tx1"/>
                </a:solidFill>
                <a:effectLst/>
                <a:latin typeface="+mn-lt"/>
                <a:ea typeface="+mn-ea"/>
                <a:cs typeface="+mn-cs"/>
              </a:rPr>
              <a:t>in the retina. Horizontal cells help sort the multiple signals coming in from multiple photoreceptor cells. </a:t>
            </a:r>
            <a:r>
              <a:rPr lang="en-US" sz="1200" kern="1200" dirty="0" err="1" smtClean="0">
                <a:solidFill>
                  <a:schemeClr val="tx1"/>
                </a:solidFill>
                <a:effectLst/>
                <a:latin typeface="+mn-lt"/>
                <a:ea typeface="+mn-ea"/>
                <a:cs typeface="+mn-cs"/>
              </a:rPr>
              <a:t>Amacrine</a:t>
            </a:r>
            <a:r>
              <a:rPr lang="en-US" sz="1200" kern="1200" baseline="0" dirty="0" smtClean="0">
                <a:solidFill>
                  <a:schemeClr val="tx1"/>
                </a:solidFill>
                <a:effectLst/>
                <a:latin typeface="+mn-lt"/>
                <a:ea typeface="+mn-ea"/>
                <a:cs typeface="+mn-cs"/>
              </a:rPr>
              <a:t> cells help sort electrical signals from bipolar cells to retinal ganglion cells.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14</a:t>
            </a:fld>
            <a:endParaRPr lang="en-US"/>
          </a:p>
        </p:txBody>
      </p:sp>
    </p:spTree>
    <p:extLst>
      <p:ext uri="{BB962C8B-B14F-4D97-AF65-F5344CB8AC3E}">
        <p14:creationId xmlns:p14="http://schemas.microsoft.com/office/powerpoint/2010/main" val="2047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Inner Plexiform Layer: The layer between the ganglion cell layer and the inner nuclear layer. It is also where</a:t>
            </a:r>
            <a:r>
              <a:rPr lang="en-US" sz="1200" kern="1200" baseline="0" dirty="0" smtClean="0">
                <a:solidFill>
                  <a:schemeClr val="tx1"/>
                </a:solidFill>
                <a:effectLst/>
                <a:latin typeface="+mn-lt"/>
                <a:ea typeface="+mn-ea"/>
                <a:cs typeface="+mn-cs"/>
              </a:rPr>
              <a:t> horizontal cells and bipolar cells synapse to retinal ganglion cells.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15</a:t>
            </a:fld>
            <a:endParaRPr lang="en-US"/>
          </a:p>
        </p:txBody>
      </p:sp>
    </p:spTree>
    <p:extLst>
      <p:ext uri="{BB962C8B-B14F-4D97-AF65-F5344CB8AC3E}">
        <p14:creationId xmlns:p14="http://schemas.microsoft.com/office/powerpoint/2010/main" val="71467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Ganglion Cell Layer: Contains the ganglion cells.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16</a:t>
            </a:fld>
            <a:endParaRPr lang="en-US"/>
          </a:p>
        </p:txBody>
      </p:sp>
    </p:spTree>
    <p:extLst>
      <p:ext uri="{BB962C8B-B14F-4D97-AF65-F5344CB8AC3E}">
        <p14:creationId xmlns:p14="http://schemas.microsoft.com/office/powerpoint/2010/main" val="1902974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cells will process all of the electrical information and send these signals to the brain in order to process a visual image. Retinal ganglion cells have axons</a:t>
            </a:r>
            <a:r>
              <a:rPr lang="en-US" sz="1200" kern="1200" baseline="0" dirty="0" smtClean="0">
                <a:solidFill>
                  <a:schemeClr val="tx1"/>
                </a:solidFill>
                <a:effectLst/>
                <a:latin typeface="+mn-lt"/>
                <a:ea typeface="+mn-ea"/>
                <a:cs typeface="+mn-cs"/>
              </a:rPr>
              <a:t> that will leave through the optic nerve in the eye and go to the brain.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17</a:t>
            </a:fld>
            <a:endParaRPr lang="en-US"/>
          </a:p>
        </p:txBody>
      </p:sp>
    </p:spTree>
    <p:extLst>
      <p:ext uri="{BB962C8B-B14F-4D97-AF65-F5344CB8AC3E}">
        <p14:creationId xmlns:p14="http://schemas.microsoft.com/office/powerpoint/2010/main" val="813088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 Fiber Layer: The axons that lead from the ganglion cells to the optic nerve and then to the brain.</a:t>
            </a: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18</a:t>
            </a:fld>
            <a:endParaRPr lang="en-US"/>
          </a:p>
        </p:txBody>
      </p:sp>
    </p:spTree>
    <p:extLst>
      <p:ext uri="{BB962C8B-B14F-4D97-AF65-F5344CB8AC3E}">
        <p14:creationId xmlns:p14="http://schemas.microsoft.com/office/powerpoint/2010/main" val="43985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before,</a:t>
            </a:r>
            <a:r>
              <a:rPr lang="en-US" baseline="0" dirty="0" smtClean="0"/>
              <a:t> the </a:t>
            </a:r>
            <a:r>
              <a:rPr lang="en-US" baseline="0" dirty="0" err="1" smtClean="0"/>
              <a:t>photorecptors</a:t>
            </a:r>
            <a:r>
              <a:rPr lang="en-US" baseline="0" dirty="0" smtClean="0"/>
              <a:t> cells are mainly responsible for our vision. In terms of color vision, the cell responsible are cone cells.</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19</a:t>
            </a:fld>
            <a:endParaRPr lang="en-US"/>
          </a:p>
        </p:txBody>
      </p:sp>
    </p:spTree>
    <p:extLst>
      <p:ext uri="{BB962C8B-B14F-4D97-AF65-F5344CB8AC3E}">
        <p14:creationId xmlns:p14="http://schemas.microsoft.com/office/powerpoint/2010/main" val="94395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a:t>
            </a:r>
            <a:r>
              <a:rPr lang="en-US" baseline="0" dirty="0" smtClean="0"/>
              <a:t> have three types of cone cells. Short-wave length cones or S-cones allow us to see colors with a short wavelength such as blue colors. Medium wavelength cones or M cones allows us to see medium wavelengths and thus allows us to see greens and yellows. Longwave length cones or L cones allow us to see light with a longer wavelength such as reds. Humans have all three cone types in their retina that allows them to see a wide spectrum of colors. In humans not having a certain cone type can lead to color blindness.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20</a:t>
            </a:fld>
            <a:endParaRPr lang="en-US"/>
          </a:p>
        </p:txBody>
      </p:sp>
    </p:spTree>
    <p:extLst>
      <p:ext uri="{BB962C8B-B14F-4D97-AF65-F5344CB8AC3E}">
        <p14:creationId xmlns:p14="http://schemas.microsoft.com/office/powerpoint/2010/main" val="46619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vision is</a:t>
            </a:r>
            <a:r>
              <a:rPr lang="en-US" baseline="0" dirty="0" smtClean="0"/>
              <a:t> mainly due to a structure in our eye called the retina. </a:t>
            </a:r>
            <a:r>
              <a:rPr lang="en-US" sz="1200" kern="1200" dirty="0" smtClean="0">
                <a:solidFill>
                  <a:schemeClr val="tx1"/>
                </a:solidFill>
                <a:effectLst/>
                <a:latin typeface="+mn-lt"/>
                <a:ea typeface="+mn-ea"/>
                <a:cs typeface="+mn-cs"/>
              </a:rPr>
              <a:t>The retina is a tissue that lines the back of the eye. Its function is to convert light into signals that allows organisms to perceive an image.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3</a:t>
            </a:fld>
            <a:endParaRPr lang="en-US"/>
          </a:p>
        </p:txBody>
      </p:sp>
    </p:spTree>
    <p:extLst>
      <p:ext uri="{BB962C8B-B14F-4D97-AF65-F5344CB8AC3E}">
        <p14:creationId xmlns:p14="http://schemas.microsoft.com/office/powerpoint/2010/main" val="150806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three types of color blindness. Deuteranomaly is red/green color </a:t>
            </a:r>
            <a:r>
              <a:rPr lang="en-US" baseline="0" dirty="0" err="1" smtClean="0"/>
              <a:t>blindess</a:t>
            </a:r>
            <a:r>
              <a:rPr lang="en-US" baseline="0" dirty="0" smtClean="0"/>
              <a:t>. It is caused by defective M cones and makes it hard to differentiate between red and green. </a:t>
            </a:r>
            <a:r>
              <a:rPr lang="en-US" sz="1200" b="0" i="0" u="none" strike="noStrike" kern="1200" dirty="0" err="1" smtClean="0">
                <a:solidFill>
                  <a:schemeClr val="tx1"/>
                </a:solidFill>
                <a:effectLst/>
                <a:latin typeface="+mn-lt"/>
                <a:ea typeface="+mn-ea"/>
                <a:cs typeface="+mn-cs"/>
              </a:rPr>
              <a:t>Protanomaly</a:t>
            </a:r>
            <a:r>
              <a:rPr lang="en-US" sz="1200" b="0" i="0" u="none" strike="noStrike" kern="1200" dirty="0" smtClean="0">
                <a:solidFill>
                  <a:schemeClr val="tx1"/>
                </a:solidFill>
                <a:effectLst/>
                <a:latin typeface="+mn-lt"/>
                <a:ea typeface="+mn-ea"/>
                <a:cs typeface="+mn-cs"/>
              </a:rPr>
              <a:t> is</a:t>
            </a:r>
            <a:r>
              <a:rPr lang="en-US" sz="1200" b="0" i="0" u="none" strike="noStrike" kern="1200" baseline="0" dirty="0" smtClean="0">
                <a:solidFill>
                  <a:schemeClr val="tx1"/>
                </a:solidFill>
                <a:effectLst/>
                <a:latin typeface="+mn-lt"/>
                <a:ea typeface="+mn-ea"/>
                <a:cs typeface="+mn-cs"/>
              </a:rPr>
              <a:t> also red/green color </a:t>
            </a:r>
            <a:r>
              <a:rPr lang="en-US" sz="1200" b="0" i="0" u="none" strike="noStrike" kern="1200" baseline="0" dirty="0" err="1" smtClean="0">
                <a:solidFill>
                  <a:schemeClr val="tx1"/>
                </a:solidFill>
                <a:effectLst/>
                <a:latin typeface="+mn-lt"/>
                <a:ea typeface="+mn-ea"/>
                <a:cs typeface="+mn-cs"/>
              </a:rPr>
              <a:t>blindess</a:t>
            </a:r>
            <a:r>
              <a:rPr lang="en-US" sz="1200" b="0" i="0" u="none" strike="noStrike" kern="1200" baseline="0" dirty="0" smtClean="0">
                <a:solidFill>
                  <a:schemeClr val="tx1"/>
                </a:solidFill>
                <a:effectLst/>
                <a:latin typeface="+mn-lt"/>
                <a:ea typeface="+mn-ea"/>
                <a:cs typeface="+mn-cs"/>
              </a:rPr>
              <a:t> but it caused by defective L cones making it hard to see hues of red. </a:t>
            </a:r>
            <a:r>
              <a:rPr lang="en-US" sz="1200" b="0" i="0" u="none" strike="noStrike" kern="1200" baseline="0" dirty="0" err="1" smtClean="0">
                <a:solidFill>
                  <a:schemeClr val="tx1"/>
                </a:solidFill>
                <a:effectLst/>
                <a:latin typeface="+mn-lt"/>
                <a:ea typeface="+mn-ea"/>
                <a:cs typeface="+mn-cs"/>
              </a:rPr>
              <a:t>Tritanopia</a:t>
            </a:r>
            <a:r>
              <a:rPr lang="en-US" sz="1200" b="0" i="0" u="none" strike="noStrike" kern="1200" baseline="0" dirty="0" smtClean="0">
                <a:solidFill>
                  <a:schemeClr val="tx1"/>
                </a:solidFill>
                <a:effectLst/>
                <a:latin typeface="+mn-lt"/>
                <a:ea typeface="+mn-ea"/>
                <a:cs typeface="+mn-cs"/>
              </a:rPr>
              <a:t> is a rare form of colorblindness and is also known as  blue green color blindness. This is caused by person not having any S cones this make it hard to tell between blues and greens and yellows look more violet. </a:t>
            </a:r>
            <a:endParaRPr lang="en-US" b="0" dirty="0"/>
          </a:p>
        </p:txBody>
      </p:sp>
      <p:sp>
        <p:nvSpPr>
          <p:cNvPr id="4" name="Slide Number Placeholder 3"/>
          <p:cNvSpPr>
            <a:spLocks noGrp="1"/>
          </p:cNvSpPr>
          <p:nvPr>
            <p:ph type="sldNum" sz="quarter" idx="10"/>
          </p:nvPr>
        </p:nvSpPr>
        <p:spPr/>
        <p:txBody>
          <a:bodyPr/>
          <a:lstStyle/>
          <a:p>
            <a:fld id="{97468226-EB3C-7E4A-A42B-F0F5091871B0}" type="slidenum">
              <a:rPr lang="en-US" smtClean="0"/>
              <a:t>21</a:t>
            </a:fld>
            <a:endParaRPr lang="en-US"/>
          </a:p>
        </p:txBody>
      </p:sp>
    </p:spTree>
    <p:extLst>
      <p:ext uri="{BB962C8B-B14F-4D97-AF65-F5344CB8AC3E}">
        <p14:creationId xmlns:p14="http://schemas.microsoft.com/office/powerpoint/2010/main" val="1653367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a:t>
            </a:r>
            <a:r>
              <a:rPr lang="en-US" dirty="0" err="1" smtClean="0"/>
              <a:t>blindess</a:t>
            </a:r>
            <a:r>
              <a:rPr lang="en-US" dirty="0" smtClean="0"/>
              <a:t> is an X-linked</a:t>
            </a:r>
            <a:r>
              <a:rPr lang="en-US" baseline="0" dirty="0" smtClean="0"/>
              <a:t> trait. The gene is located often on the X chromosome which means a mom who has color blindness can pass it on to her sons while her daughters would be unaffected. Daughters can only have color </a:t>
            </a:r>
            <a:r>
              <a:rPr lang="en-US" baseline="0" dirty="0" err="1" smtClean="0"/>
              <a:t>blindess</a:t>
            </a:r>
            <a:r>
              <a:rPr lang="en-US" baseline="0" dirty="0" smtClean="0"/>
              <a:t> if both her mom and dad are affected or mom is a carrier</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22</a:t>
            </a:fld>
            <a:endParaRPr lang="en-US"/>
          </a:p>
        </p:txBody>
      </p:sp>
    </p:spTree>
    <p:extLst>
      <p:ext uri="{BB962C8B-B14F-4D97-AF65-F5344CB8AC3E}">
        <p14:creationId xmlns:p14="http://schemas.microsoft.com/office/powerpoint/2010/main" val="59071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err="1" smtClean="0"/>
              <a:t>optomologists</a:t>
            </a:r>
            <a:r>
              <a:rPr lang="en-US" dirty="0" smtClean="0"/>
              <a:t> will check</a:t>
            </a:r>
            <a:r>
              <a:rPr lang="en-US" baseline="0" dirty="0" smtClean="0"/>
              <a:t> for color blindness by using this test to see if their patient can see the number inside.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23</a:t>
            </a:fld>
            <a:endParaRPr lang="en-US"/>
          </a:p>
        </p:txBody>
      </p:sp>
    </p:spTree>
    <p:extLst>
      <p:ext uri="{BB962C8B-B14F-4D97-AF65-F5344CB8AC3E}">
        <p14:creationId xmlns:p14="http://schemas.microsoft.com/office/powerpoint/2010/main" val="1714269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Humans have all three cone types in their retina that allows them to see a wide spectrum of colors. Other organisms maybe only have one or two cone types or have less cone cells total in their retina compared to humans and thus see with less fine detail or not be able to see the full spectrum of colors.</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24</a:t>
            </a:fld>
            <a:endParaRPr lang="en-US"/>
          </a:p>
        </p:txBody>
      </p:sp>
    </p:spTree>
    <p:extLst>
      <p:ext uri="{BB962C8B-B14F-4D97-AF65-F5344CB8AC3E}">
        <p14:creationId xmlns:p14="http://schemas.microsoft.com/office/powerpoint/2010/main" val="1750719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Cats</a:t>
            </a:r>
            <a:r>
              <a:rPr lang="en-US" baseline="0" dirty="0" smtClean="0"/>
              <a:t> also have the same three cone types as humans but cats have less cones total thus they are unable to see the full range of colors like humans. However cats can see better in the dark due to the higher number rod cells in their retina</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25</a:t>
            </a:fld>
            <a:endParaRPr lang="en-US"/>
          </a:p>
        </p:txBody>
      </p:sp>
    </p:spTree>
    <p:extLst>
      <p:ext uri="{BB962C8B-B14F-4D97-AF65-F5344CB8AC3E}">
        <p14:creationId xmlns:p14="http://schemas.microsoft.com/office/powerpoint/2010/main" val="128661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Dogs have only M cone and L comes and</a:t>
            </a:r>
            <a:r>
              <a:rPr lang="en-US" baseline="0" dirty="0" smtClean="0"/>
              <a:t> thus have trouble distinguishing between yellows and blues. Dogs can also see better in the dark due to the higher number rods cells in their retina</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26</a:t>
            </a:fld>
            <a:endParaRPr lang="en-US"/>
          </a:p>
        </p:txBody>
      </p:sp>
    </p:spTree>
    <p:extLst>
      <p:ext uri="{BB962C8B-B14F-4D97-AF65-F5344CB8AC3E}">
        <p14:creationId xmlns:p14="http://schemas.microsoft.com/office/powerpoint/2010/main" val="154893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Hummingbirds</a:t>
            </a:r>
            <a:r>
              <a:rPr lang="en-US" baseline="0" dirty="0" smtClean="0"/>
              <a:t> have 4 types of cone cells. They have an extra cone cell type that can perceive ultra violet light. This allows them to see colors in even </a:t>
            </a:r>
            <a:r>
              <a:rPr lang="en-US" baseline="0" smtClean="0"/>
              <a:t>more vivid hues.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27</a:t>
            </a:fld>
            <a:endParaRPr lang="en-US"/>
          </a:p>
        </p:txBody>
      </p:sp>
    </p:spTree>
    <p:extLst>
      <p:ext uri="{BB962C8B-B14F-4D97-AF65-F5344CB8AC3E}">
        <p14:creationId xmlns:p14="http://schemas.microsoft.com/office/powerpoint/2010/main" val="183429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retina</a:t>
            </a:r>
            <a:r>
              <a:rPr lang="en-US" baseline="0" dirty="0" smtClean="0"/>
              <a:t> is made up of nine different layers and some layers contain different cell types all responsible for converting light into an image. Light as well as an image will actually first hit the nerve fiber layer but go through all of layers and first begin being processed by coming in contact with the first layer, the RPE</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4</a:t>
            </a:fld>
            <a:endParaRPr lang="en-US"/>
          </a:p>
        </p:txBody>
      </p:sp>
    </p:spTree>
    <p:extLst>
      <p:ext uri="{BB962C8B-B14F-4D97-AF65-F5344CB8AC3E}">
        <p14:creationId xmlns:p14="http://schemas.microsoft.com/office/powerpoint/2010/main" val="113113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 hits the RPE first</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5</a:t>
            </a:fld>
            <a:endParaRPr lang="en-US"/>
          </a:p>
        </p:txBody>
      </p:sp>
    </p:spTree>
    <p:extLst>
      <p:ext uri="{BB962C8B-B14F-4D97-AF65-F5344CB8AC3E}">
        <p14:creationId xmlns:p14="http://schemas.microsoft.com/office/powerpoint/2010/main" val="8813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RPE is made up of</a:t>
            </a:r>
            <a:r>
              <a:rPr lang="en-US" baseline="0" dirty="0" smtClean="0"/>
              <a:t> tightly packed epithelium cells that are pigmented. The RPE maintains the blood eye barrier by only allowing certain cells into the eye. So our eyes like are brain are immune </a:t>
            </a:r>
            <a:r>
              <a:rPr lang="en-US" baseline="0" dirty="0" err="1" smtClean="0"/>
              <a:t>priviledged</a:t>
            </a:r>
            <a:r>
              <a:rPr lang="en-US" baseline="0" dirty="0" smtClean="0"/>
              <a:t> and where most immune cells cannot go. The RPE also allow nutrients and ions to pass to other cells in the retina. The RPE also will absorb scatter light and help focus it towards the </a:t>
            </a:r>
            <a:r>
              <a:rPr lang="en-US" baseline="0" dirty="0" err="1" smtClean="0"/>
              <a:t>photoreptors</a:t>
            </a:r>
            <a:r>
              <a:rPr lang="en-US" baseline="0" dirty="0" smtClean="0"/>
              <a:t> in the next layer.</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6</a:t>
            </a:fld>
            <a:endParaRPr lang="en-US"/>
          </a:p>
        </p:txBody>
      </p:sp>
    </p:spTree>
    <p:extLst>
      <p:ext uri="{BB962C8B-B14F-4D97-AF65-F5344CB8AC3E}">
        <p14:creationId xmlns:p14="http://schemas.microsoft.com/office/powerpoint/2010/main" val="151337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layer in the retina is the </a:t>
            </a:r>
            <a:r>
              <a:rPr lang="en-US" dirty="0" err="1" smtClean="0"/>
              <a:t>photorecptor</a:t>
            </a:r>
            <a:r>
              <a:rPr lang="en-US" baseline="0" dirty="0" smtClean="0"/>
              <a:t> layer. Light will bounce of the RPE and come in contact with the cells in this layer. This layer contained the outer segments of the photoreceptor cells.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7</a:t>
            </a:fld>
            <a:endParaRPr lang="en-US"/>
          </a:p>
        </p:txBody>
      </p:sp>
    </p:spTree>
    <p:extLst>
      <p:ext uri="{BB962C8B-B14F-4D97-AF65-F5344CB8AC3E}">
        <p14:creationId xmlns:p14="http://schemas.microsoft.com/office/powerpoint/2010/main" val="2989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 photoreceptor</a:t>
            </a:r>
            <a:r>
              <a:rPr lang="en-US" baseline="0" dirty="0" smtClean="0"/>
              <a:t> cells. Rod cells are responsible for us being able to see in low light conditions. Cone cells allow us to see in bright light, focus in on images, see fine detail of images and also perceive colors. The photoreceptor cells have three parts: The outer segments, the inner segments, and the synaptic region. The outer segments are what are connected to the RPE and absorb light. The inner segment is where the cell body is or where the nucleus of the cell is. The synaptic region is where the photoreceptor cells is connected to other cells in other layers of the retina. Like most cells in the retina, the photoreceptor cells will stretch out over multiple layers. </a:t>
            </a:r>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8</a:t>
            </a:fld>
            <a:endParaRPr lang="en-US"/>
          </a:p>
        </p:txBody>
      </p:sp>
    </p:spTree>
    <p:extLst>
      <p:ext uri="{BB962C8B-B14F-4D97-AF65-F5344CB8AC3E}">
        <p14:creationId xmlns:p14="http://schemas.microsoft.com/office/powerpoint/2010/main" val="228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Outer Limiting Membrane: This is membrane layer between the photoreceptor layer and the outer nuclear layer. </a:t>
            </a: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9</a:t>
            </a:fld>
            <a:endParaRPr lang="en-US"/>
          </a:p>
        </p:txBody>
      </p:sp>
    </p:spTree>
    <p:extLst>
      <p:ext uri="{BB962C8B-B14F-4D97-AF65-F5344CB8AC3E}">
        <p14:creationId xmlns:p14="http://schemas.microsoft.com/office/powerpoint/2010/main" val="158888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Outer Nuclear Layer: This is the layer that contains the cell bodies of rods and cone cells. </a:t>
            </a:r>
          </a:p>
          <a:p>
            <a:endParaRPr lang="en-US" dirty="0"/>
          </a:p>
        </p:txBody>
      </p:sp>
      <p:sp>
        <p:nvSpPr>
          <p:cNvPr id="4" name="Slide Number Placeholder 3"/>
          <p:cNvSpPr>
            <a:spLocks noGrp="1"/>
          </p:cNvSpPr>
          <p:nvPr>
            <p:ph type="sldNum" sz="quarter" idx="10"/>
          </p:nvPr>
        </p:nvSpPr>
        <p:spPr/>
        <p:txBody>
          <a:bodyPr/>
          <a:lstStyle/>
          <a:p>
            <a:fld id="{97468226-EB3C-7E4A-A42B-F0F5091871B0}" type="slidenum">
              <a:rPr lang="en-US" smtClean="0"/>
              <a:t>10</a:t>
            </a:fld>
            <a:endParaRPr lang="en-US"/>
          </a:p>
        </p:txBody>
      </p:sp>
    </p:spTree>
    <p:extLst>
      <p:ext uri="{BB962C8B-B14F-4D97-AF65-F5344CB8AC3E}">
        <p14:creationId xmlns:p14="http://schemas.microsoft.com/office/powerpoint/2010/main" val="35403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9DF26600-6152-1742-9443-8D33E110B9EE}" type="datetimeFigureOut">
              <a:rPr lang="en-US" smtClean="0"/>
              <a:t>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1089317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26600-6152-1742-9443-8D33E110B9EE}" type="datetimeFigureOut">
              <a:rPr lang="en-US" smtClean="0"/>
              <a:t>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97836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26600-6152-1742-9443-8D33E110B9EE}" type="datetimeFigureOut">
              <a:rPr lang="en-US" smtClean="0"/>
              <a:t>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90304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F26600-6152-1742-9443-8D33E110B9EE}" type="datetimeFigureOut">
              <a:rPr lang="en-US" smtClean="0"/>
              <a:t>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95216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DF26600-6152-1742-9443-8D33E110B9EE}" type="datetimeFigureOut">
              <a:rPr lang="en-US" smtClean="0"/>
              <a:t>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7198774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9DF26600-6152-1742-9443-8D33E110B9EE}" type="datetimeFigureOut">
              <a:rPr lang="en-US" smtClean="0"/>
              <a:t>2/3/21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5763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DF26600-6152-1742-9443-8D33E110B9EE}" type="datetimeFigureOut">
              <a:rPr lang="en-US" smtClean="0"/>
              <a:t>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E86A-0174-FA49-A21A-80D20B3C2856}"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381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F26600-6152-1742-9443-8D33E110B9EE}" type="datetimeFigureOut">
              <a:rPr lang="en-US" smtClean="0"/>
              <a:t>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32167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26600-6152-1742-9443-8D33E110B9EE}" type="datetimeFigureOut">
              <a:rPr lang="en-US" smtClean="0"/>
              <a:t>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96498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9DF26600-6152-1742-9443-8D33E110B9EE}" type="datetimeFigureOut">
              <a:rPr lang="en-US" smtClean="0"/>
              <a:t>2/3/21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151402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DF26600-6152-1742-9443-8D33E110B9EE}" type="datetimeFigureOut">
              <a:rPr lang="en-US" smtClean="0"/>
              <a:t>2/3/21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A3FE86A-0174-FA49-A21A-80D20B3C2856}" type="slidenum">
              <a:rPr lang="en-US" smtClean="0"/>
              <a:t>‹#›</a:t>
            </a:fld>
            <a:endParaRPr lang="en-US"/>
          </a:p>
        </p:txBody>
      </p:sp>
    </p:spTree>
    <p:extLst>
      <p:ext uri="{BB962C8B-B14F-4D97-AF65-F5344CB8AC3E}">
        <p14:creationId xmlns:p14="http://schemas.microsoft.com/office/powerpoint/2010/main" val="7203750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DF26600-6152-1742-9443-8D33E110B9EE}" type="datetimeFigureOut">
              <a:rPr lang="en-US" smtClean="0"/>
              <a:t>2/3/21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A3FE86A-0174-FA49-A21A-80D20B3C2856}" type="slidenum">
              <a:rPr lang="en-US" smtClean="0"/>
              <a:t>‹#›</a:t>
            </a:fld>
            <a:endParaRPr lang="en-US"/>
          </a:p>
        </p:txBody>
      </p:sp>
    </p:spTree>
    <p:extLst>
      <p:ext uri="{BB962C8B-B14F-4D97-AF65-F5344CB8AC3E}">
        <p14:creationId xmlns:p14="http://schemas.microsoft.com/office/powerpoint/2010/main" val="145821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5.tiff"/></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Retina and Color Vision</a:t>
            </a:r>
            <a:endParaRPr lang="en-US" dirty="0"/>
          </a:p>
        </p:txBody>
      </p:sp>
      <p:sp>
        <p:nvSpPr>
          <p:cNvPr id="3" name="Subtitle 2"/>
          <p:cNvSpPr>
            <a:spLocks noGrp="1"/>
          </p:cNvSpPr>
          <p:nvPr>
            <p:ph type="subTitle" idx="1"/>
          </p:nvPr>
        </p:nvSpPr>
        <p:spPr/>
        <p:txBody>
          <a:bodyPr/>
          <a:lstStyle/>
          <a:p>
            <a:r>
              <a:rPr lang="en-US" dirty="0" err="1" smtClean="0"/>
              <a:t>Rida</a:t>
            </a:r>
            <a:r>
              <a:rPr lang="en-US" dirty="0" smtClean="0"/>
              <a:t> Osman</a:t>
            </a:r>
            <a:endParaRPr lang="en-US" dirty="0"/>
          </a:p>
        </p:txBody>
      </p:sp>
    </p:spTree>
    <p:extLst>
      <p:ext uri="{BB962C8B-B14F-4D97-AF65-F5344CB8AC3E}">
        <p14:creationId xmlns:p14="http://schemas.microsoft.com/office/powerpoint/2010/main" val="8607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069" y="372026"/>
            <a:ext cx="7729728" cy="796375"/>
          </a:xfrm>
        </p:spPr>
        <p:txBody>
          <a:bodyPr/>
          <a:lstStyle/>
          <a:p>
            <a:r>
              <a:rPr lang="en-US" dirty="0" smtClean="0"/>
              <a:t>The </a:t>
            </a:r>
            <a:r>
              <a:rPr lang="en-US" smtClean="0"/>
              <a:t>Outer Nuclear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318933" y="4792133"/>
            <a:ext cx="4883944" cy="508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50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203" y="422826"/>
            <a:ext cx="7729728" cy="813308"/>
          </a:xfrm>
        </p:spPr>
        <p:txBody>
          <a:bodyPr/>
          <a:lstStyle/>
          <a:p>
            <a:r>
              <a:rPr lang="en-US" dirty="0" smtClean="0"/>
              <a:t>The </a:t>
            </a:r>
            <a:r>
              <a:rPr lang="en-US" smtClean="0"/>
              <a:t>Outer Plexiform </a:t>
            </a:r>
            <a:r>
              <a:rPr lang="en-US" dirty="0" smtClean="0"/>
              <a:t>Layer</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318933" y="4131733"/>
            <a:ext cx="5036344" cy="5926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01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55092"/>
            <a:ext cx="7729728" cy="677841"/>
          </a:xfrm>
        </p:spPr>
        <p:txBody>
          <a:bodyPr>
            <a:normAutofit fontScale="90000"/>
          </a:bodyPr>
          <a:lstStyle/>
          <a:p>
            <a:r>
              <a:rPr lang="en-US" dirty="0" smtClean="0"/>
              <a:t>The Inner </a:t>
            </a:r>
            <a:r>
              <a:rPr lang="en-US" smtClean="0"/>
              <a:t>Nuclear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318933" y="3268133"/>
            <a:ext cx="5375010" cy="77755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25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603" y="422825"/>
            <a:ext cx="7729728" cy="694775"/>
          </a:xfrm>
        </p:spPr>
        <p:txBody>
          <a:bodyPr>
            <a:normAutofit fontScale="90000"/>
          </a:bodyPr>
          <a:lstStyle/>
          <a:p>
            <a:r>
              <a:rPr lang="en-US" dirty="0" smtClean="0"/>
              <a:t>Cells of the Inner Nuclear Layer: Muller Glia</a:t>
            </a:r>
            <a:endParaRPr lang="en-US" dirty="0"/>
          </a:p>
        </p:txBody>
      </p:sp>
      <p:pic>
        <p:nvPicPr>
          <p:cNvPr id="3" name="Picture 2"/>
          <p:cNvPicPr>
            <a:picLocks noChangeAspect="1"/>
          </p:cNvPicPr>
          <p:nvPr/>
        </p:nvPicPr>
        <p:blipFill rotWithShape="1">
          <a:blip r:embed="rId3"/>
          <a:srcRect r="50495"/>
          <a:stretch/>
        </p:blipFill>
        <p:spPr>
          <a:xfrm>
            <a:off x="1151465" y="1609940"/>
            <a:ext cx="2827867" cy="4922091"/>
          </a:xfrm>
          <a:prstGeom prst="rect">
            <a:avLst/>
          </a:prstGeom>
        </p:spPr>
      </p:pic>
      <p:pic>
        <p:nvPicPr>
          <p:cNvPr id="4" name="Picture 3"/>
          <p:cNvPicPr>
            <a:picLocks noChangeAspect="1"/>
          </p:cNvPicPr>
          <p:nvPr/>
        </p:nvPicPr>
        <p:blipFill>
          <a:blip r:embed="rId4"/>
          <a:stretch>
            <a:fillRect/>
          </a:stretch>
        </p:blipFill>
        <p:spPr>
          <a:xfrm>
            <a:off x="4605865" y="1835784"/>
            <a:ext cx="4470401" cy="4470401"/>
          </a:xfrm>
          <a:prstGeom prst="rect">
            <a:avLst/>
          </a:prstGeom>
        </p:spPr>
      </p:pic>
      <p:sp>
        <p:nvSpPr>
          <p:cNvPr id="5" name="Rectangle 4"/>
          <p:cNvSpPr/>
          <p:nvPr/>
        </p:nvSpPr>
        <p:spPr>
          <a:xfrm>
            <a:off x="5943600" y="6211669"/>
            <a:ext cx="6248400" cy="646331"/>
          </a:xfrm>
          <a:prstGeom prst="rect">
            <a:avLst/>
          </a:prstGeom>
        </p:spPr>
        <p:txBody>
          <a:bodyPr wrap="square">
            <a:spAutoFit/>
          </a:bodyPr>
          <a:lstStyle/>
          <a:p>
            <a:r>
              <a:rPr lang="en-US" sz="1200" dirty="0" smtClean="0"/>
              <a:t>https://lh3.googleusercontent.com/proxy/yijNHxBJ6nb6PfApbeHUh8lcS5b2jGN91tlRfZqEoNozz-4ZR8y6FWf2eS2ppI2PHYK3sQ5MhIgWkxr3OsQW_3Dktx32y_uYFkJqoXXT4i_5wMzo8ysOLdh4stidki1FPnb_WouGU3vzWt7ueYRMj48</a:t>
            </a:r>
            <a:endParaRPr lang="en-US" sz="1200" dirty="0"/>
          </a:p>
        </p:txBody>
      </p:sp>
    </p:spTree>
    <p:extLst>
      <p:ext uri="{BB962C8B-B14F-4D97-AF65-F5344CB8AC3E}">
        <p14:creationId xmlns:p14="http://schemas.microsoft.com/office/powerpoint/2010/main" val="1346959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38159"/>
            <a:ext cx="7729728" cy="745575"/>
          </a:xfrm>
        </p:spPr>
        <p:txBody>
          <a:bodyPr>
            <a:normAutofit fontScale="90000"/>
          </a:bodyPr>
          <a:lstStyle/>
          <a:p>
            <a:r>
              <a:rPr lang="en-US" dirty="0" smtClean="0"/>
              <a:t>Cells of the inner nuclear layer</a:t>
            </a:r>
            <a:endParaRPr lang="en-US" dirty="0"/>
          </a:p>
        </p:txBody>
      </p:sp>
      <p:pic>
        <p:nvPicPr>
          <p:cNvPr id="3" name="Picture 2"/>
          <p:cNvPicPr>
            <a:picLocks noChangeAspect="1"/>
          </p:cNvPicPr>
          <p:nvPr/>
        </p:nvPicPr>
        <p:blipFill>
          <a:blip r:embed="rId3"/>
          <a:stretch>
            <a:fillRect/>
          </a:stretch>
        </p:blipFill>
        <p:spPr>
          <a:xfrm>
            <a:off x="3896782" y="1305983"/>
            <a:ext cx="4840817" cy="5146231"/>
          </a:xfrm>
          <a:prstGeom prst="rect">
            <a:avLst/>
          </a:prstGeom>
        </p:spPr>
      </p:pic>
      <p:sp>
        <p:nvSpPr>
          <p:cNvPr id="4" name="Rectangle 3"/>
          <p:cNvSpPr/>
          <p:nvPr/>
        </p:nvSpPr>
        <p:spPr>
          <a:xfrm>
            <a:off x="6638172" y="6452214"/>
            <a:ext cx="5553828" cy="369332"/>
          </a:xfrm>
          <a:prstGeom prst="rect">
            <a:avLst/>
          </a:prstGeom>
        </p:spPr>
        <p:txBody>
          <a:bodyPr wrap="none">
            <a:spAutoFit/>
          </a:bodyPr>
          <a:lstStyle/>
          <a:p>
            <a:r>
              <a:rPr lang="en-US" dirty="0" smtClean="0"/>
              <a:t>https://</a:t>
            </a:r>
            <a:r>
              <a:rPr lang="en-US" dirty="0" err="1" smtClean="0"/>
              <a:t>pigeon.psy.tufts.edu</a:t>
            </a:r>
            <a:r>
              <a:rPr lang="en-US" dirty="0" smtClean="0"/>
              <a:t>/</a:t>
            </a:r>
            <a:r>
              <a:rPr lang="en-US" dirty="0" err="1" smtClean="0"/>
              <a:t>avc</a:t>
            </a:r>
            <a:r>
              <a:rPr lang="en-US" dirty="0" smtClean="0"/>
              <a:t>/husband/images/</a:t>
            </a:r>
            <a:r>
              <a:rPr lang="en-US" dirty="0" err="1" smtClean="0"/>
              <a:t>Retinax.gif</a:t>
            </a:r>
            <a:endParaRPr lang="en-US" dirty="0"/>
          </a:p>
        </p:txBody>
      </p:sp>
    </p:spTree>
    <p:extLst>
      <p:ext uri="{BB962C8B-B14F-4D97-AF65-F5344CB8AC3E}">
        <p14:creationId xmlns:p14="http://schemas.microsoft.com/office/powerpoint/2010/main" val="1410698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036" y="186267"/>
            <a:ext cx="7729728" cy="914400"/>
          </a:xfrm>
        </p:spPr>
        <p:txBody>
          <a:bodyPr/>
          <a:lstStyle/>
          <a:p>
            <a:r>
              <a:rPr lang="en-US" dirty="0" smtClean="0"/>
              <a:t>The </a:t>
            </a:r>
            <a:r>
              <a:rPr lang="en-US" smtClean="0"/>
              <a:t>Inner Plexiform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183466" y="2675468"/>
            <a:ext cx="5375010" cy="558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50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470" y="388959"/>
            <a:ext cx="7729728" cy="677841"/>
          </a:xfrm>
        </p:spPr>
        <p:txBody>
          <a:bodyPr>
            <a:normAutofit fontScale="90000"/>
          </a:bodyPr>
          <a:lstStyle/>
          <a:p>
            <a:r>
              <a:rPr lang="en-US" smtClean="0"/>
              <a:t>The Ganglion Cell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183465" y="1947335"/>
            <a:ext cx="5621867" cy="77893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161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536" y="236559"/>
            <a:ext cx="7729728" cy="728641"/>
          </a:xfrm>
        </p:spPr>
        <p:txBody>
          <a:bodyPr>
            <a:normAutofit fontScale="90000"/>
          </a:bodyPr>
          <a:lstStyle/>
          <a:p>
            <a:r>
              <a:rPr lang="en-US" smtClean="0"/>
              <a:t>Retinal Ganglion cells</a:t>
            </a:r>
            <a:endParaRPr lang="en-US"/>
          </a:p>
        </p:txBody>
      </p:sp>
      <p:pic>
        <p:nvPicPr>
          <p:cNvPr id="3" name="Picture 2"/>
          <p:cNvPicPr>
            <a:picLocks noChangeAspect="1"/>
          </p:cNvPicPr>
          <p:nvPr/>
        </p:nvPicPr>
        <p:blipFill>
          <a:blip r:embed="rId3"/>
          <a:stretch>
            <a:fillRect/>
          </a:stretch>
        </p:blipFill>
        <p:spPr>
          <a:xfrm>
            <a:off x="2691341" y="1586924"/>
            <a:ext cx="6606117" cy="3882542"/>
          </a:xfrm>
          <a:prstGeom prst="rect">
            <a:avLst/>
          </a:prstGeom>
        </p:spPr>
      </p:pic>
      <p:sp>
        <p:nvSpPr>
          <p:cNvPr id="4" name="Rectangle 3"/>
          <p:cNvSpPr/>
          <p:nvPr/>
        </p:nvSpPr>
        <p:spPr>
          <a:xfrm>
            <a:off x="6096000" y="6091190"/>
            <a:ext cx="6096000" cy="646331"/>
          </a:xfrm>
          <a:prstGeom prst="rect">
            <a:avLst/>
          </a:prstGeom>
        </p:spPr>
        <p:txBody>
          <a:bodyPr>
            <a:spAutoFit/>
          </a:bodyPr>
          <a:lstStyle/>
          <a:p>
            <a:r>
              <a:rPr lang="en-US" sz="1200" dirty="0" smtClean="0"/>
              <a:t>https://</a:t>
            </a:r>
            <a:r>
              <a:rPr lang="en-US" sz="1200" dirty="0" err="1" smtClean="0"/>
              <a:t>media.springernature.com</a:t>
            </a:r>
            <a:r>
              <a:rPr lang="en-US" sz="1200" dirty="0" smtClean="0"/>
              <a:t>/m685/springer-static/image/art%3A10.1038%2Fgt.2011.142/</a:t>
            </a:r>
            <a:r>
              <a:rPr lang="en-US" sz="1200" dirty="0" err="1" smtClean="0"/>
              <a:t>MediaObjects</a:t>
            </a:r>
            <a:r>
              <a:rPr lang="en-US" sz="1200" dirty="0" smtClean="0"/>
              <a:t>/41434_2012_Article_BFgt2011142_Fig1_HTML.jpg</a:t>
            </a:r>
            <a:endParaRPr lang="en-US" sz="1200" dirty="0"/>
          </a:p>
        </p:txBody>
      </p:sp>
    </p:spTree>
    <p:extLst>
      <p:ext uri="{BB962C8B-B14F-4D97-AF65-F5344CB8AC3E}">
        <p14:creationId xmlns:p14="http://schemas.microsoft.com/office/powerpoint/2010/main" val="1888692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39759"/>
            <a:ext cx="7729728" cy="694775"/>
          </a:xfrm>
        </p:spPr>
        <p:txBody>
          <a:bodyPr>
            <a:normAutofit fontScale="90000"/>
          </a:bodyPr>
          <a:lstStyle/>
          <a:p>
            <a:r>
              <a:rPr lang="en-US" smtClean="0"/>
              <a:t>The nerve Fiber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285066" y="1557868"/>
            <a:ext cx="5621867" cy="38946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7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22825"/>
            <a:ext cx="7729728" cy="745575"/>
          </a:xfrm>
        </p:spPr>
        <p:txBody>
          <a:bodyPr>
            <a:normAutofit fontScale="90000"/>
          </a:bodyPr>
          <a:lstStyle/>
          <a:p>
            <a:r>
              <a:rPr lang="en-US" dirty="0" smtClean="0"/>
              <a:t>Vision </a:t>
            </a:r>
            <a:r>
              <a:rPr lang="en-US" smtClean="0"/>
              <a:t>and Photoreceptor cells</a:t>
            </a:r>
            <a:endParaRPr lang="en-US"/>
          </a:p>
        </p:txBody>
      </p:sp>
      <p:pic>
        <p:nvPicPr>
          <p:cNvPr id="3" name="Picture 2"/>
          <p:cNvPicPr>
            <a:picLocks noChangeAspect="1"/>
          </p:cNvPicPr>
          <p:nvPr/>
        </p:nvPicPr>
        <p:blipFill>
          <a:blip r:embed="rId3"/>
          <a:stretch>
            <a:fillRect/>
          </a:stretch>
        </p:blipFill>
        <p:spPr>
          <a:xfrm>
            <a:off x="3031066" y="1461425"/>
            <a:ext cx="5620659" cy="4803907"/>
          </a:xfrm>
          <a:prstGeom prst="rect">
            <a:avLst/>
          </a:prstGeom>
        </p:spPr>
      </p:pic>
      <p:sp>
        <p:nvSpPr>
          <p:cNvPr id="4" name="Rectangle 3"/>
          <p:cNvSpPr/>
          <p:nvPr/>
        </p:nvSpPr>
        <p:spPr>
          <a:xfrm>
            <a:off x="6878997" y="6349091"/>
            <a:ext cx="6096000" cy="276999"/>
          </a:xfrm>
          <a:prstGeom prst="rect">
            <a:avLst/>
          </a:prstGeom>
        </p:spPr>
        <p:txBody>
          <a:bodyPr>
            <a:spAutoFit/>
          </a:bodyPr>
          <a:lstStyle/>
          <a:p>
            <a:r>
              <a:rPr lang="en-US" sz="1200" dirty="0" smtClean="0"/>
              <a:t>https://</a:t>
            </a:r>
            <a:r>
              <a:rPr lang="en-US" sz="1200" dirty="0" err="1" smtClean="0"/>
              <a:t>vivadifferences.com</a:t>
            </a:r>
            <a:r>
              <a:rPr lang="en-US" sz="1200" dirty="0" smtClean="0"/>
              <a:t>/</a:t>
            </a:r>
            <a:r>
              <a:rPr lang="en-US" sz="1200" dirty="0" err="1" smtClean="0"/>
              <a:t>wp</a:t>
            </a:r>
            <a:r>
              <a:rPr lang="en-US" sz="1200" dirty="0" smtClean="0"/>
              <a:t>-content/uploads/2019/11/Rods-And-</a:t>
            </a:r>
            <a:r>
              <a:rPr lang="en-US" sz="1200" dirty="0" err="1" smtClean="0"/>
              <a:t>Cones.jpg</a:t>
            </a:r>
            <a:endParaRPr lang="en-US" sz="1200" dirty="0"/>
          </a:p>
        </p:txBody>
      </p:sp>
    </p:spTree>
    <p:extLst>
      <p:ext uri="{BB962C8B-B14F-4D97-AF65-F5344CB8AC3E}">
        <p14:creationId xmlns:p14="http://schemas.microsoft.com/office/powerpoint/2010/main" val="244144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336" y="422825"/>
            <a:ext cx="7729728" cy="677841"/>
          </a:xfrm>
        </p:spPr>
        <p:txBody>
          <a:bodyPr>
            <a:normAutofit fontScale="90000"/>
          </a:bodyPr>
          <a:lstStyle/>
          <a:p>
            <a:r>
              <a:rPr lang="en-US" smtClean="0"/>
              <a:t>Vision and the World</a:t>
            </a:r>
            <a:endParaRPr lang="en-US"/>
          </a:p>
        </p:txBody>
      </p:sp>
      <p:pic>
        <p:nvPicPr>
          <p:cNvPr id="3" name="Picture 2"/>
          <p:cNvPicPr>
            <a:picLocks noChangeAspect="1"/>
          </p:cNvPicPr>
          <p:nvPr/>
        </p:nvPicPr>
        <p:blipFill>
          <a:blip r:embed="rId3"/>
          <a:stretch>
            <a:fillRect/>
          </a:stretch>
        </p:blipFill>
        <p:spPr>
          <a:xfrm>
            <a:off x="2543174" y="1789592"/>
            <a:ext cx="6575425" cy="3690457"/>
          </a:xfrm>
          <a:prstGeom prst="rect">
            <a:avLst/>
          </a:prstGeom>
        </p:spPr>
      </p:pic>
      <p:sp>
        <p:nvSpPr>
          <p:cNvPr id="5" name="Rectangle 4"/>
          <p:cNvSpPr/>
          <p:nvPr/>
        </p:nvSpPr>
        <p:spPr>
          <a:xfrm>
            <a:off x="7924800" y="6196127"/>
            <a:ext cx="6096000" cy="461665"/>
          </a:xfrm>
          <a:prstGeom prst="rect">
            <a:avLst/>
          </a:prstGeom>
        </p:spPr>
        <p:txBody>
          <a:bodyPr>
            <a:spAutoFit/>
          </a:bodyPr>
          <a:lstStyle/>
          <a:p>
            <a:r>
              <a:rPr lang="en-US" sz="1200" dirty="0"/>
              <a:t>https://</a:t>
            </a:r>
            <a:r>
              <a:rPr lang="en-US" sz="1200" dirty="0" err="1"/>
              <a:t>media.npr.org</a:t>
            </a:r>
            <a:r>
              <a:rPr lang="en-US" sz="1200" dirty="0"/>
              <a:t>/assets/</a:t>
            </a:r>
            <a:r>
              <a:rPr lang="en-US" sz="1200" dirty="0" err="1"/>
              <a:t>img</a:t>
            </a:r>
            <a:r>
              <a:rPr lang="en-US" sz="1200" dirty="0"/>
              <a:t>/2017/06/30/animal-eyes_custom-20ac4c2a0b6aae2c5da2162678b049e4cae7ef9d-s800-c85.jpg</a:t>
            </a:r>
            <a:endParaRPr lang="en-US" sz="1200" dirty="0"/>
          </a:p>
        </p:txBody>
      </p:sp>
    </p:spTree>
    <p:extLst>
      <p:ext uri="{BB962C8B-B14F-4D97-AF65-F5344CB8AC3E}">
        <p14:creationId xmlns:p14="http://schemas.microsoft.com/office/powerpoint/2010/main" val="1318984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56692"/>
            <a:ext cx="7729728" cy="728641"/>
          </a:xfrm>
        </p:spPr>
        <p:txBody>
          <a:bodyPr>
            <a:normAutofit fontScale="90000"/>
          </a:bodyPr>
          <a:lstStyle/>
          <a:p>
            <a:r>
              <a:rPr lang="en-US" dirty="0" smtClean="0"/>
              <a:t>Types of cone cells In humans</a:t>
            </a:r>
            <a:endParaRPr lang="en-US" dirty="0"/>
          </a:p>
        </p:txBody>
      </p:sp>
      <p:pic>
        <p:nvPicPr>
          <p:cNvPr id="3" name="Picture 2"/>
          <p:cNvPicPr>
            <a:picLocks noChangeAspect="1"/>
          </p:cNvPicPr>
          <p:nvPr/>
        </p:nvPicPr>
        <p:blipFill>
          <a:blip r:embed="rId3"/>
          <a:stretch>
            <a:fillRect/>
          </a:stretch>
        </p:blipFill>
        <p:spPr>
          <a:xfrm>
            <a:off x="391886" y="2063952"/>
            <a:ext cx="5236330" cy="3701544"/>
          </a:xfrm>
          <a:prstGeom prst="rect">
            <a:avLst/>
          </a:prstGeom>
        </p:spPr>
      </p:pic>
      <p:pic>
        <p:nvPicPr>
          <p:cNvPr id="4" name="Picture 3"/>
          <p:cNvPicPr>
            <a:picLocks noChangeAspect="1"/>
          </p:cNvPicPr>
          <p:nvPr/>
        </p:nvPicPr>
        <p:blipFill>
          <a:blip r:embed="rId4"/>
          <a:stretch>
            <a:fillRect/>
          </a:stretch>
        </p:blipFill>
        <p:spPr>
          <a:xfrm>
            <a:off x="5808106" y="2580995"/>
            <a:ext cx="6209723" cy="2949350"/>
          </a:xfrm>
          <a:prstGeom prst="rect">
            <a:avLst/>
          </a:prstGeom>
        </p:spPr>
      </p:pic>
      <p:sp>
        <p:nvSpPr>
          <p:cNvPr id="5" name="Rectangle 4"/>
          <p:cNvSpPr/>
          <p:nvPr/>
        </p:nvSpPr>
        <p:spPr>
          <a:xfrm>
            <a:off x="6656614" y="6338892"/>
            <a:ext cx="6096000" cy="276999"/>
          </a:xfrm>
          <a:prstGeom prst="rect">
            <a:avLst/>
          </a:prstGeom>
        </p:spPr>
        <p:txBody>
          <a:bodyPr>
            <a:spAutoFit/>
          </a:bodyPr>
          <a:lstStyle/>
          <a:p>
            <a:r>
              <a:rPr lang="en-US" sz="1200"/>
              <a:t>http://</a:t>
            </a:r>
            <a:r>
              <a:rPr lang="en-US" sz="1200" dirty="0" err="1"/>
              <a:t>kpmjps.weebly.com</a:t>
            </a:r>
            <a:r>
              <a:rPr lang="en-US" sz="1200" dirty="0"/>
              <a:t>/uploads/5/1/4/5/51458257/</a:t>
            </a:r>
            <a:r>
              <a:rPr lang="en-US" sz="1200" dirty="0" err="1"/>
              <a:t>header_images</a:t>
            </a:r>
            <a:r>
              <a:rPr lang="en-US" sz="1200" dirty="0"/>
              <a:t>/1431130633.jpg</a:t>
            </a:r>
          </a:p>
        </p:txBody>
      </p:sp>
    </p:spTree>
    <p:extLst>
      <p:ext uri="{BB962C8B-B14F-4D97-AF65-F5344CB8AC3E}">
        <p14:creationId xmlns:p14="http://schemas.microsoft.com/office/powerpoint/2010/main" val="1897585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51260"/>
            <a:ext cx="7729728" cy="796375"/>
          </a:xfrm>
        </p:spPr>
        <p:txBody>
          <a:bodyPr/>
          <a:lstStyle/>
          <a:p>
            <a:r>
              <a:rPr lang="en-US" dirty="0" smtClean="0"/>
              <a:t>Color Blindness</a:t>
            </a:r>
            <a:endParaRPr lang="en-US" dirty="0"/>
          </a:p>
        </p:txBody>
      </p:sp>
      <p:pic>
        <p:nvPicPr>
          <p:cNvPr id="3" name="Picture 2"/>
          <p:cNvPicPr>
            <a:picLocks noChangeAspect="1"/>
          </p:cNvPicPr>
          <p:nvPr/>
        </p:nvPicPr>
        <p:blipFill>
          <a:blip r:embed="rId3"/>
          <a:stretch>
            <a:fillRect/>
          </a:stretch>
        </p:blipFill>
        <p:spPr>
          <a:xfrm>
            <a:off x="3048000" y="1086134"/>
            <a:ext cx="5308600" cy="5308600"/>
          </a:xfrm>
          <a:prstGeom prst="rect">
            <a:avLst/>
          </a:prstGeom>
        </p:spPr>
      </p:pic>
      <p:sp>
        <p:nvSpPr>
          <p:cNvPr id="4" name="Rectangle 3"/>
          <p:cNvSpPr/>
          <p:nvPr/>
        </p:nvSpPr>
        <p:spPr>
          <a:xfrm>
            <a:off x="6570134" y="6533234"/>
            <a:ext cx="6096000" cy="276999"/>
          </a:xfrm>
          <a:prstGeom prst="rect">
            <a:avLst/>
          </a:prstGeom>
        </p:spPr>
        <p:txBody>
          <a:bodyPr>
            <a:spAutoFit/>
          </a:bodyPr>
          <a:lstStyle/>
          <a:p>
            <a:r>
              <a:rPr lang="en-US" sz="1200" dirty="0" smtClean="0"/>
              <a:t>https://</a:t>
            </a:r>
            <a:r>
              <a:rPr lang="en-US" sz="1200" dirty="0" err="1" smtClean="0"/>
              <a:t>cdn.nanalyze.com</a:t>
            </a:r>
            <a:r>
              <a:rPr lang="en-US" sz="1200" dirty="0" smtClean="0"/>
              <a:t>/uploads/2019/01/Different-Types-of-Color-Blindness-2.jpg</a:t>
            </a:r>
            <a:endParaRPr lang="en-US" sz="1200" dirty="0"/>
          </a:p>
        </p:txBody>
      </p:sp>
    </p:spTree>
    <p:extLst>
      <p:ext uri="{BB962C8B-B14F-4D97-AF65-F5344CB8AC3E}">
        <p14:creationId xmlns:p14="http://schemas.microsoft.com/office/powerpoint/2010/main" val="786551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202" y="338159"/>
            <a:ext cx="7729728" cy="847175"/>
          </a:xfrm>
        </p:spPr>
        <p:txBody>
          <a:bodyPr>
            <a:normAutofit fontScale="90000"/>
          </a:bodyPr>
          <a:lstStyle/>
          <a:p>
            <a:r>
              <a:rPr lang="en-US" dirty="0" smtClean="0"/>
              <a:t>Inheritance pattern of </a:t>
            </a:r>
            <a:r>
              <a:rPr lang="en-US" smtClean="0"/>
              <a:t>color blindness</a:t>
            </a:r>
            <a:endParaRPr lang="en-US"/>
          </a:p>
        </p:txBody>
      </p:sp>
      <p:pic>
        <p:nvPicPr>
          <p:cNvPr id="3" name="Picture 2"/>
          <p:cNvPicPr>
            <a:picLocks noChangeAspect="1"/>
          </p:cNvPicPr>
          <p:nvPr/>
        </p:nvPicPr>
        <p:blipFill>
          <a:blip r:embed="rId3"/>
          <a:stretch>
            <a:fillRect/>
          </a:stretch>
        </p:blipFill>
        <p:spPr>
          <a:xfrm>
            <a:off x="2578099" y="1555608"/>
            <a:ext cx="7001933" cy="4531926"/>
          </a:xfrm>
          <a:prstGeom prst="rect">
            <a:avLst/>
          </a:prstGeom>
        </p:spPr>
      </p:pic>
      <p:sp>
        <p:nvSpPr>
          <p:cNvPr id="4" name="Rectangle 3"/>
          <p:cNvSpPr/>
          <p:nvPr/>
        </p:nvSpPr>
        <p:spPr>
          <a:xfrm>
            <a:off x="7535334" y="6457808"/>
            <a:ext cx="6096000" cy="276999"/>
          </a:xfrm>
          <a:prstGeom prst="rect">
            <a:avLst/>
          </a:prstGeom>
        </p:spPr>
        <p:txBody>
          <a:bodyPr>
            <a:spAutoFit/>
          </a:bodyPr>
          <a:lstStyle/>
          <a:p>
            <a:r>
              <a:rPr lang="en-US" sz="1200" dirty="0" smtClean="0"/>
              <a:t>https://</a:t>
            </a:r>
            <a:r>
              <a:rPr lang="en-US" sz="1200" dirty="0" err="1" smtClean="0"/>
              <a:t>hekint.org</a:t>
            </a:r>
            <a:r>
              <a:rPr lang="en-US" sz="1200" dirty="0" smtClean="0"/>
              <a:t>/images/</a:t>
            </a:r>
            <a:r>
              <a:rPr lang="en-US" sz="1200" dirty="0" err="1" smtClean="0"/>
              <a:t>All_journal_images</a:t>
            </a:r>
            <a:r>
              <a:rPr lang="en-US" sz="1200" dirty="0" smtClean="0"/>
              <a:t>/2016_briefs/image011.jpg</a:t>
            </a:r>
            <a:endParaRPr lang="en-US" sz="1200" dirty="0"/>
          </a:p>
        </p:txBody>
      </p:sp>
    </p:spTree>
    <p:extLst>
      <p:ext uri="{BB962C8B-B14F-4D97-AF65-F5344CB8AC3E}">
        <p14:creationId xmlns:p14="http://schemas.microsoft.com/office/powerpoint/2010/main" val="2021788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470" y="321225"/>
            <a:ext cx="7729728" cy="779441"/>
          </a:xfrm>
        </p:spPr>
        <p:txBody>
          <a:bodyPr/>
          <a:lstStyle/>
          <a:p>
            <a:r>
              <a:rPr lang="en-US" smtClean="0"/>
              <a:t>Color Blindness Test</a:t>
            </a:r>
            <a:endParaRPr lang="en-US"/>
          </a:p>
        </p:txBody>
      </p:sp>
      <p:pic>
        <p:nvPicPr>
          <p:cNvPr id="3" name="Picture 2"/>
          <p:cNvPicPr>
            <a:picLocks noChangeAspect="1"/>
          </p:cNvPicPr>
          <p:nvPr/>
        </p:nvPicPr>
        <p:blipFill>
          <a:blip r:embed="rId3"/>
          <a:stretch>
            <a:fillRect/>
          </a:stretch>
        </p:blipFill>
        <p:spPr>
          <a:xfrm>
            <a:off x="1371600" y="1469069"/>
            <a:ext cx="8966200" cy="4360230"/>
          </a:xfrm>
          <a:prstGeom prst="rect">
            <a:avLst/>
          </a:prstGeom>
        </p:spPr>
      </p:pic>
      <p:sp>
        <p:nvSpPr>
          <p:cNvPr id="4" name="Rectangle 3"/>
          <p:cNvSpPr/>
          <p:nvPr/>
        </p:nvSpPr>
        <p:spPr>
          <a:xfrm>
            <a:off x="6460066" y="6340102"/>
            <a:ext cx="6096000" cy="276999"/>
          </a:xfrm>
          <a:prstGeom prst="rect">
            <a:avLst/>
          </a:prstGeom>
        </p:spPr>
        <p:txBody>
          <a:bodyPr>
            <a:spAutoFit/>
          </a:bodyPr>
          <a:lstStyle/>
          <a:p>
            <a:r>
              <a:rPr lang="en-US" sz="1200" dirty="0" smtClean="0"/>
              <a:t>https://</a:t>
            </a:r>
            <a:r>
              <a:rPr lang="en-US" sz="1200" dirty="0" err="1" smtClean="0"/>
              <a:t>www.aoa.org</a:t>
            </a:r>
            <a:r>
              <a:rPr lang="en-US" sz="1200" dirty="0" smtClean="0"/>
              <a:t>/healthy-eyes/eye-and-vision-conditions/</a:t>
            </a:r>
            <a:r>
              <a:rPr lang="en-US" sz="1200" dirty="0" err="1" smtClean="0"/>
              <a:t>color-vision-deficiency?sso</a:t>
            </a:r>
            <a:r>
              <a:rPr lang="en-US" sz="1200" dirty="0" smtClean="0"/>
              <a:t>=y</a:t>
            </a:r>
            <a:endParaRPr lang="en-US" sz="1200" dirty="0"/>
          </a:p>
        </p:txBody>
      </p:sp>
    </p:spTree>
    <p:extLst>
      <p:ext uri="{BB962C8B-B14F-4D97-AF65-F5344CB8AC3E}">
        <p14:creationId xmlns:p14="http://schemas.microsoft.com/office/powerpoint/2010/main" val="1823983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069" y="270425"/>
            <a:ext cx="7729728" cy="813308"/>
          </a:xfrm>
        </p:spPr>
        <p:txBody>
          <a:bodyPr/>
          <a:lstStyle/>
          <a:p>
            <a:r>
              <a:rPr lang="en-US" dirty="0" smtClean="0"/>
              <a:t>Color vision in </a:t>
            </a:r>
            <a:r>
              <a:rPr lang="en-US" smtClean="0"/>
              <a:t>other organisms</a:t>
            </a:r>
            <a:endParaRPr lang="en-US"/>
          </a:p>
        </p:txBody>
      </p:sp>
      <p:sp>
        <p:nvSpPr>
          <p:cNvPr id="3" name="Rectangle 2"/>
          <p:cNvSpPr/>
          <p:nvPr/>
        </p:nvSpPr>
        <p:spPr>
          <a:xfrm>
            <a:off x="6096000" y="6117311"/>
            <a:ext cx="6096000" cy="461665"/>
          </a:xfrm>
          <a:prstGeom prst="rect">
            <a:avLst/>
          </a:prstGeom>
        </p:spPr>
        <p:txBody>
          <a:bodyPr>
            <a:spAutoFit/>
          </a:bodyPr>
          <a:lstStyle/>
          <a:p>
            <a:r>
              <a:rPr lang="en-US" sz="1200" dirty="0" smtClean="0"/>
              <a:t>https://</a:t>
            </a:r>
            <a:r>
              <a:rPr lang="en-US" sz="1200" dirty="0" err="1" smtClean="0"/>
              <a:t>www.nhm.ac.uk</a:t>
            </a:r>
            <a:r>
              <a:rPr lang="en-US" sz="1200" dirty="0" smtClean="0"/>
              <a:t>/content/dam/</a:t>
            </a:r>
            <a:r>
              <a:rPr lang="en-US" sz="1200" dirty="0" err="1" smtClean="0"/>
              <a:t>nhmwww</a:t>
            </a:r>
            <a:r>
              <a:rPr lang="en-US" sz="1200" dirty="0" smtClean="0"/>
              <a:t>/discover/animal-vision/animal-vision-dog-gecko-snail-clam-spider-full-</a:t>
            </a:r>
            <a:r>
              <a:rPr lang="en-US" sz="1200" dirty="0" err="1" smtClean="0"/>
              <a:t>width.jpg</a:t>
            </a:r>
            <a:endParaRPr lang="en-US" sz="1200" dirty="0"/>
          </a:p>
        </p:txBody>
      </p:sp>
      <p:pic>
        <p:nvPicPr>
          <p:cNvPr id="4" name="Picture 3"/>
          <p:cNvPicPr>
            <a:picLocks noChangeAspect="1"/>
          </p:cNvPicPr>
          <p:nvPr/>
        </p:nvPicPr>
        <p:blipFill>
          <a:blip r:embed="rId3"/>
          <a:stretch>
            <a:fillRect/>
          </a:stretch>
        </p:blipFill>
        <p:spPr>
          <a:xfrm>
            <a:off x="1879600" y="1643700"/>
            <a:ext cx="8432800" cy="3998311"/>
          </a:xfrm>
          <a:prstGeom prst="rect">
            <a:avLst/>
          </a:prstGeom>
        </p:spPr>
      </p:pic>
    </p:spTree>
    <p:extLst>
      <p:ext uri="{BB962C8B-B14F-4D97-AF65-F5344CB8AC3E}">
        <p14:creationId xmlns:p14="http://schemas.microsoft.com/office/powerpoint/2010/main" val="423447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202" y="388959"/>
            <a:ext cx="7729728" cy="762508"/>
          </a:xfrm>
        </p:spPr>
        <p:txBody>
          <a:bodyPr/>
          <a:lstStyle/>
          <a:p>
            <a:r>
              <a:rPr lang="en-US" smtClean="0"/>
              <a:t>Color vision in cats</a:t>
            </a:r>
            <a:endParaRPr lang="en-US"/>
          </a:p>
        </p:txBody>
      </p:sp>
      <p:pic>
        <p:nvPicPr>
          <p:cNvPr id="3" name="Picture 2"/>
          <p:cNvPicPr>
            <a:picLocks noChangeAspect="1"/>
          </p:cNvPicPr>
          <p:nvPr/>
        </p:nvPicPr>
        <p:blipFill>
          <a:blip r:embed="rId3"/>
          <a:stretch>
            <a:fillRect/>
          </a:stretch>
        </p:blipFill>
        <p:spPr>
          <a:xfrm>
            <a:off x="389466" y="2034582"/>
            <a:ext cx="4460952" cy="2977685"/>
          </a:xfrm>
          <a:prstGeom prst="rect">
            <a:avLst/>
          </a:prstGeom>
        </p:spPr>
      </p:pic>
      <p:pic>
        <p:nvPicPr>
          <p:cNvPr id="4" name="Picture 3"/>
          <p:cNvPicPr>
            <a:picLocks noChangeAspect="1"/>
          </p:cNvPicPr>
          <p:nvPr/>
        </p:nvPicPr>
        <p:blipFill>
          <a:blip r:embed="rId4"/>
          <a:stretch>
            <a:fillRect/>
          </a:stretch>
        </p:blipFill>
        <p:spPr>
          <a:xfrm>
            <a:off x="6688666" y="2184414"/>
            <a:ext cx="4980517" cy="2827853"/>
          </a:xfrm>
          <a:prstGeom prst="rect">
            <a:avLst/>
          </a:prstGeom>
        </p:spPr>
      </p:pic>
      <p:cxnSp>
        <p:nvCxnSpPr>
          <p:cNvPr id="6" name="Straight Arrow Connector 5"/>
          <p:cNvCxnSpPr/>
          <p:nvPr/>
        </p:nvCxnSpPr>
        <p:spPr>
          <a:xfrm>
            <a:off x="5063067" y="3523424"/>
            <a:ext cx="1168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688666" y="6493301"/>
            <a:ext cx="6096000" cy="276999"/>
          </a:xfrm>
          <a:prstGeom prst="rect">
            <a:avLst/>
          </a:prstGeom>
        </p:spPr>
        <p:txBody>
          <a:bodyPr>
            <a:spAutoFit/>
          </a:bodyPr>
          <a:lstStyle/>
          <a:p>
            <a:r>
              <a:rPr lang="en-US" sz="1200" dirty="0" smtClean="0"/>
              <a:t>https://</a:t>
            </a:r>
            <a:r>
              <a:rPr lang="en-US" sz="1200" dirty="0" err="1" smtClean="0"/>
              <a:t>resources.thrivevet.com</a:t>
            </a:r>
            <a:r>
              <a:rPr lang="en-US" sz="1200" dirty="0" smtClean="0"/>
              <a:t>/</a:t>
            </a:r>
            <a:r>
              <a:rPr lang="en-US" sz="1200" dirty="0" err="1" smtClean="0"/>
              <a:t>wp</a:t>
            </a:r>
            <a:r>
              <a:rPr lang="en-US" sz="1200" dirty="0" smtClean="0"/>
              <a:t>-content/uploads/2019/04/Can-Cats-See-</a:t>
            </a:r>
            <a:r>
              <a:rPr lang="en-US" sz="1200" dirty="0" err="1" smtClean="0"/>
              <a:t>Color.jpg</a:t>
            </a:r>
            <a:endParaRPr lang="en-US" sz="1200" dirty="0"/>
          </a:p>
        </p:txBody>
      </p:sp>
    </p:spTree>
    <p:extLst>
      <p:ext uri="{BB962C8B-B14F-4D97-AF65-F5344CB8AC3E}">
        <p14:creationId xmlns:p14="http://schemas.microsoft.com/office/powerpoint/2010/main" val="820867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87358"/>
            <a:ext cx="7729728" cy="576241"/>
          </a:xfrm>
        </p:spPr>
        <p:txBody>
          <a:bodyPr>
            <a:normAutofit fontScale="90000"/>
          </a:bodyPr>
          <a:lstStyle/>
          <a:p>
            <a:r>
              <a:rPr lang="en-US" smtClean="0"/>
              <a:t>Color vision in dogs</a:t>
            </a:r>
            <a:endParaRPr lang="en-US"/>
          </a:p>
        </p:txBody>
      </p:sp>
      <p:pic>
        <p:nvPicPr>
          <p:cNvPr id="3" name="Picture 2"/>
          <p:cNvPicPr>
            <a:picLocks noChangeAspect="1"/>
          </p:cNvPicPr>
          <p:nvPr/>
        </p:nvPicPr>
        <p:blipFill>
          <a:blip r:embed="rId3"/>
          <a:stretch>
            <a:fillRect/>
          </a:stretch>
        </p:blipFill>
        <p:spPr>
          <a:xfrm>
            <a:off x="5651500" y="2510366"/>
            <a:ext cx="6375400" cy="2108200"/>
          </a:xfrm>
          <a:prstGeom prst="rect">
            <a:avLst/>
          </a:prstGeom>
        </p:spPr>
      </p:pic>
      <p:pic>
        <p:nvPicPr>
          <p:cNvPr id="4" name="Picture 3"/>
          <p:cNvPicPr>
            <a:picLocks noChangeAspect="1"/>
          </p:cNvPicPr>
          <p:nvPr/>
        </p:nvPicPr>
        <p:blipFill>
          <a:blip r:embed="rId4"/>
          <a:stretch>
            <a:fillRect/>
          </a:stretch>
        </p:blipFill>
        <p:spPr>
          <a:xfrm>
            <a:off x="304799" y="1384299"/>
            <a:ext cx="4360333" cy="4360333"/>
          </a:xfrm>
          <a:prstGeom prst="rect">
            <a:avLst/>
          </a:prstGeom>
        </p:spPr>
      </p:pic>
      <p:cxnSp>
        <p:nvCxnSpPr>
          <p:cNvPr id="6" name="Straight Arrow Connector 5"/>
          <p:cNvCxnSpPr/>
          <p:nvPr/>
        </p:nvCxnSpPr>
        <p:spPr>
          <a:xfrm>
            <a:off x="4876800" y="3386667"/>
            <a:ext cx="6265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886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88958"/>
            <a:ext cx="7729728" cy="745575"/>
          </a:xfrm>
        </p:spPr>
        <p:txBody>
          <a:bodyPr>
            <a:normAutofit fontScale="90000"/>
          </a:bodyPr>
          <a:lstStyle/>
          <a:p>
            <a:r>
              <a:rPr lang="en-US" dirty="0" smtClean="0"/>
              <a:t>Color vision in hummingbirds</a:t>
            </a:r>
            <a:endParaRPr lang="en-US" dirty="0"/>
          </a:p>
        </p:txBody>
      </p:sp>
      <p:pic>
        <p:nvPicPr>
          <p:cNvPr id="3" name="Picture 2"/>
          <p:cNvPicPr>
            <a:picLocks noChangeAspect="1"/>
          </p:cNvPicPr>
          <p:nvPr/>
        </p:nvPicPr>
        <p:blipFill>
          <a:blip r:embed="rId3"/>
          <a:stretch>
            <a:fillRect/>
          </a:stretch>
        </p:blipFill>
        <p:spPr>
          <a:xfrm>
            <a:off x="563522" y="2048933"/>
            <a:ext cx="5052930" cy="2844800"/>
          </a:xfrm>
          <a:prstGeom prst="rect">
            <a:avLst/>
          </a:prstGeom>
        </p:spPr>
      </p:pic>
      <p:pic>
        <p:nvPicPr>
          <p:cNvPr id="4" name="Picture 3"/>
          <p:cNvPicPr>
            <a:picLocks noChangeAspect="1"/>
          </p:cNvPicPr>
          <p:nvPr/>
        </p:nvPicPr>
        <p:blipFill rotWithShape="1">
          <a:blip r:embed="rId4"/>
          <a:srcRect l="7842" t="3703" r="51707" b="73827"/>
          <a:stretch/>
        </p:blipFill>
        <p:spPr>
          <a:xfrm>
            <a:off x="6748768" y="2506132"/>
            <a:ext cx="5138431" cy="1972983"/>
          </a:xfrm>
          <a:prstGeom prst="rect">
            <a:avLst/>
          </a:prstGeom>
        </p:spPr>
      </p:pic>
      <p:cxnSp>
        <p:nvCxnSpPr>
          <p:cNvPr id="7" name="Straight Arrow Connector 6"/>
          <p:cNvCxnSpPr/>
          <p:nvPr/>
        </p:nvCxnSpPr>
        <p:spPr>
          <a:xfrm>
            <a:off x="5858933" y="3640667"/>
            <a:ext cx="6265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48768" y="6340102"/>
            <a:ext cx="6096000" cy="276999"/>
          </a:xfrm>
          <a:prstGeom prst="rect">
            <a:avLst/>
          </a:prstGeom>
        </p:spPr>
        <p:txBody>
          <a:bodyPr>
            <a:spAutoFit/>
          </a:bodyPr>
          <a:lstStyle/>
          <a:p>
            <a:r>
              <a:rPr lang="en-US" sz="1200" dirty="0" smtClean="0"/>
              <a:t>https://</a:t>
            </a:r>
            <a:r>
              <a:rPr lang="en-US" sz="1200" dirty="0" err="1" smtClean="0"/>
              <a:t>earthsky.org</a:t>
            </a:r>
            <a:r>
              <a:rPr lang="en-US" sz="1200" dirty="0" smtClean="0"/>
              <a:t>/earth/wild-hummingbirds-see-colors-humans-can-only-imagine</a:t>
            </a:r>
            <a:endParaRPr lang="en-US" sz="1200" dirty="0"/>
          </a:p>
        </p:txBody>
      </p:sp>
    </p:spTree>
    <p:extLst>
      <p:ext uri="{BB962C8B-B14F-4D97-AF65-F5344CB8AC3E}">
        <p14:creationId xmlns:p14="http://schemas.microsoft.com/office/powerpoint/2010/main" val="114438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877" y="2385278"/>
            <a:ext cx="7729728" cy="1188720"/>
          </a:xfrm>
        </p:spPr>
        <p:txBody>
          <a:bodyPr/>
          <a:lstStyle/>
          <a:p>
            <a:r>
              <a:rPr lang="en-US" smtClean="0"/>
              <a:t>Which cells in The Retina Are you most curious about?</a:t>
            </a:r>
            <a:endParaRPr lang="en-US"/>
          </a:p>
        </p:txBody>
      </p:sp>
    </p:spTree>
    <p:extLst>
      <p:ext uri="{BB962C8B-B14F-4D97-AF65-F5344CB8AC3E}">
        <p14:creationId xmlns:p14="http://schemas.microsoft.com/office/powerpoint/2010/main" val="1336037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animal’s vison would you like to possibly research?</a:t>
            </a:r>
            <a:endParaRPr lang="en-US" dirty="0"/>
          </a:p>
        </p:txBody>
      </p:sp>
      <p:sp>
        <p:nvSpPr>
          <p:cNvPr id="3" name="Title 1"/>
          <p:cNvSpPr txBox="1">
            <a:spLocks/>
          </p:cNvSpPr>
          <p:nvPr/>
        </p:nvSpPr>
        <p:spPr bwMode="black">
          <a:xfrm>
            <a:off x="2231136" y="2635650"/>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smtClean="0"/>
              <a:t>How could the animal’s environment affect its vision?</a:t>
            </a:r>
            <a:endParaRPr lang="en-US" dirty="0"/>
          </a:p>
        </p:txBody>
      </p:sp>
    </p:spTree>
    <p:extLst>
      <p:ext uri="{BB962C8B-B14F-4D97-AF65-F5344CB8AC3E}">
        <p14:creationId xmlns:p14="http://schemas.microsoft.com/office/powerpoint/2010/main" val="605865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28600"/>
            <a:ext cx="7729728" cy="757238"/>
          </a:xfrm>
        </p:spPr>
        <p:txBody>
          <a:bodyPr/>
          <a:lstStyle/>
          <a:p>
            <a:r>
              <a:rPr lang="en-US" dirty="0" smtClean="0"/>
              <a:t>The Retina</a:t>
            </a:r>
            <a:endParaRPr lang="en-US" dirty="0"/>
          </a:p>
        </p:txBody>
      </p:sp>
      <p:pic>
        <p:nvPicPr>
          <p:cNvPr id="4" name="Picture 3"/>
          <p:cNvPicPr>
            <a:picLocks noChangeAspect="1"/>
          </p:cNvPicPr>
          <p:nvPr/>
        </p:nvPicPr>
        <p:blipFill>
          <a:blip r:embed="rId3"/>
          <a:stretch>
            <a:fillRect/>
          </a:stretch>
        </p:blipFill>
        <p:spPr>
          <a:xfrm>
            <a:off x="2921000" y="1511300"/>
            <a:ext cx="6350000" cy="4635500"/>
          </a:xfrm>
          <a:prstGeom prst="rect">
            <a:avLst/>
          </a:prstGeom>
        </p:spPr>
      </p:pic>
      <p:sp>
        <p:nvSpPr>
          <p:cNvPr id="6" name="Rectangle 5"/>
          <p:cNvSpPr/>
          <p:nvPr/>
        </p:nvSpPr>
        <p:spPr>
          <a:xfrm>
            <a:off x="7430184" y="6302930"/>
            <a:ext cx="4761816" cy="369332"/>
          </a:xfrm>
          <a:prstGeom prst="rect">
            <a:avLst/>
          </a:prstGeom>
        </p:spPr>
        <p:txBody>
          <a:bodyPr wrap="none">
            <a:spAutoFit/>
          </a:bodyPr>
          <a:lstStyle/>
          <a:p>
            <a:r>
              <a:rPr lang="en-US" dirty="0" smtClean="0"/>
              <a:t>https://</a:t>
            </a:r>
            <a:r>
              <a:rPr lang="en-US" dirty="0" err="1" smtClean="0"/>
              <a:t>www.vmrinstitute.com</a:t>
            </a:r>
            <a:r>
              <a:rPr lang="en-US" dirty="0" smtClean="0"/>
              <a:t>/what-is-the-retina/</a:t>
            </a:r>
            <a:endParaRPr lang="en-US" dirty="0"/>
          </a:p>
        </p:txBody>
      </p:sp>
    </p:spTree>
    <p:extLst>
      <p:ext uri="{BB962C8B-B14F-4D97-AF65-F5344CB8AC3E}">
        <p14:creationId xmlns:p14="http://schemas.microsoft.com/office/powerpoint/2010/main" val="461982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203" y="338159"/>
            <a:ext cx="7729728" cy="762508"/>
          </a:xfrm>
        </p:spPr>
        <p:txBody>
          <a:bodyPr>
            <a:normAutofit/>
          </a:bodyPr>
          <a:lstStyle/>
          <a:p>
            <a:r>
              <a:rPr lang="en-US" dirty="0" smtClean="0"/>
              <a:t>The Layers of </a:t>
            </a:r>
            <a:r>
              <a:rPr lang="en-US" smtClean="0"/>
              <a:t>the Retina</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Tree>
    <p:extLst>
      <p:ext uri="{BB962C8B-B14F-4D97-AF65-F5344CB8AC3E}">
        <p14:creationId xmlns:p14="http://schemas.microsoft.com/office/powerpoint/2010/main" val="1077545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848" y="421767"/>
            <a:ext cx="7729728" cy="821246"/>
          </a:xfrm>
        </p:spPr>
        <p:txBody>
          <a:bodyPr/>
          <a:lstStyle/>
          <a:p>
            <a:r>
              <a:rPr lang="en-US" dirty="0" smtClean="0"/>
              <a:t>The Pigmented </a:t>
            </a:r>
            <a:r>
              <a:rPr lang="en-US" smtClean="0"/>
              <a:t>Retinal Epithelium </a:t>
            </a:r>
            <a:endParaRPr lang="en-US"/>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5" name="Frame 4"/>
          <p:cNvSpPr/>
          <p:nvPr/>
        </p:nvSpPr>
        <p:spPr>
          <a:xfrm>
            <a:off x="3517106" y="5743576"/>
            <a:ext cx="5129212" cy="5572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3684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411" y="336042"/>
            <a:ext cx="7729728" cy="749808"/>
          </a:xfrm>
        </p:spPr>
        <p:txBody>
          <a:bodyPr/>
          <a:lstStyle/>
          <a:p>
            <a:r>
              <a:rPr lang="en-US" dirty="0" smtClean="0"/>
              <a:t>The Pigmented </a:t>
            </a:r>
            <a:r>
              <a:rPr lang="en-US" smtClean="0"/>
              <a:t>Retinal Epithelium </a:t>
            </a:r>
            <a:endParaRPr lang="en-US"/>
          </a:p>
        </p:txBody>
      </p:sp>
      <p:pic>
        <p:nvPicPr>
          <p:cNvPr id="3" name="Picture 2"/>
          <p:cNvPicPr>
            <a:picLocks noChangeAspect="1"/>
          </p:cNvPicPr>
          <p:nvPr/>
        </p:nvPicPr>
        <p:blipFill>
          <a:blip r:embed="rId3"/>
          <a:stretch>
            <a:fillRect/>
          </a:stretch>
        </p:blipFill>
        <p:spPr>
          <a:xfrm>
            <a:off x="1942402" y="1592627"/>
            <a:ext cx="7932737" cy="4104909"/>
          </a:xfrm>
          <a:prstGeom prst="rect">
            <a:avLst/>
          </a:prstGeom>
        </p:spPr>
      </p:pic>
      <p:sp>
        <p:nvSpPr>
          <p:cNvPr id="4" name="Rectangle 3"/>
          <p:cNvSpPr/>
          <p:nvPr/>
        </p:nvSpPr>
        <p:spPr>
          <a:xfrm>
            <a:off x="3500438" y="6204313"/>
            <a:ext cx="8977312" cy="461665"/>
          </a:xfrm>
          <a:prstGeom prst="rect">
            <a:avLst/>
          </a:prstGeom>
        </p:spPr>
        <p:txBody>
          <a:bodyPr wrap="square">
            <a:spAutoFit/>
          </a:bodyPr>
          <a:lstStyle/>
          <a:p>
            <a:r>
              <a:rPr lang="en-US" sz="1200" dirty="0" smtClean="0"/>
              <a:t>https://</a:t>
            </a:r>
            <a:r>
              <a:rPr lang="en-US" sz="1200" dirty="0" err="1" smtClean="0"/>
              <a:t>www.researchgate.net</a:t>
            </a:r>
            <a:r>
              <a:rPr lang="en-US" sz="1200" dirty="0" smtClean="0"/>
              <a:t>/publication/343341963/figure/fig1/AS:919348847853571@1596201254773/Schematic-drawing-of-the-retinal-pigment-epithelium-and-neighbouring-retinal-layers-The.png</a:t>
            </a:r>
            <a:endParaRPr lang="en-US" sz="1200" dirty="0"/>
          </a:p>
        </p:txBody>
      </p:sp>
    </p:spTree>
    <p:extLst>
      <p:ext uri="{BB962C8B-B14F-4D97-AF65-F5344CB8AC3E}">
        <p14:creationId xmlns:p14="http://schemas.microsoft.com/office/powerpoint/2010/main" val="257361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036" y="206163"/>
            <a:ext cx="7729728" cy="836825"/>
          </a:xfrm>
        </p:spPr>
        <p:txBody>
          <a:bodyPr/>
          <a:lstStyle/>
          <a:p>
            <a:r>
              <a:rPr lang="en-US" smtClean="0"/>
              <a:t>The Photoreceptor Layer</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502819" y="5329238"/>
            <a:ext cx="4883944" cy="5572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40984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269" y="270426"/>
            <a:ext cx="7729728" cy="830241"/>
          </a:xfrm>
        </p:spPr>
        <p:txBody>
          <a:bodyPr>
            <a:normAutofit/>
          </a:bodyPr>
          <a:lstStyle/>
          <a:p>
            <a:r>
              <a:rPr lang="en-US" smtClean="0"/>
              <a:t>The Photoreceptor Layer</a:t>
            </a:r>
            <a:endParaRPr lang="en-US"/>
          </a:p>
        </p:txBody>
      </p:sp>
      <p:pic>
        <p:nvPicPr>
          <p:cNvPr id="5" name="Picture 4"/>
          <p:cNvPicPr>
            <a:picLocks noChangeAspect="1"/>
          </p:cNvPicPr>
          <p:nvPr/>
        </p:nvPicPr>
        <p:blipFill>
          <a:blip r:embed="rId3"/>
          <a:stretch>
            <a:fillRect/>
          </a:stretch>
        </p:blipFill>
        <p:spPr>
          <a:xfrm>
            <a:off x="3031066" y="1461425"/>
            <a:ext cx="5620659" cy="4803907"/>
          </a:xfrm>
          <a:prstGeom prst="rect">
            <a:avLst/>
          </a:prstGeom>
        </p:spPr>
      </p:pic>
      <p:sp>
        <p:nvSpPr>
          <p:cNvPr id="6" name="Rectangle 5"/>
          <p:cNvSpPr/>
          <p:nvPr/>
        </p:nvSpPr>
        <p:spPr>
          <a:xfrm>
            <a:off x="6878997" y="6349091"/>
            <a:ext cx="6096000" cy="276999"/>
          </a:xfrm>
          <a:prstGeom prst="rect">
            <a:avLst/>
          </a:prstGeom>
        </p:spPr>
        <p:txBody>
          <a:bodyPr>
            <a:spAutoFit/>
          </a:bodyPr>
          <a:lstStyle/>
          <a:p>
            <a:r>
              <a:rPr lang="en-US" sz="1200" dirty="0" smtClean="0"/>
              <a:t>https://</a:t>
            </a:r>
            <a:r>
              <a:rPr lang="en-US" sz="1200" dirty="0" err="1" smtClean="0"/>
              <a:t>vivadifferences.com</a:t>
            </a:r>
            <a:r>
              <a:rPr lang="en-US" sz="1200" dirty="0" smtClean="0"/>
              <a:t>/</a:t>
            </a:r>
            <a:r>
              <a:rPr lang="en-US" sz="1200" dirty="0" err="1" smtClean="0"/>
              <a:t>wp</a:t>
            </a:r>
            <a:r>
              <a:rPr lang="en-US" sz="1200" dirty="0" smtClean="0"/>
              <a:t>-content/uploads/2019/11/Rods-And-</a:t>
            </a:r>
            <a:r>
              <a:rPr lang="en-US" sz="1200" dirty="0" err="1" smtClean="0"/>
              <a:t>Cones.jpg</a:t>
            </a:r>
            <a:endParaRPr lang="en-US" sz="1200" dirty="0"/>
          </a:p>
        </p:txBody>
      </p:sp>
    </p:spTree>
    <p:extLst>
      <p:ext uri="{BB962C8B-B14F-4D97-AF65-F5344CB8AC3E}">
        <p14:creationId xmlns:p14="http://schemas.microsoft.com/office/powerpoint/2010/main" val="1990644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03" y="405892"/>
            <a:ext cx="7729728" cy="847175"/>
          </a:xfrm>
        </p:spPr>
        <p:txBody>
          <a:bodyPr/>
          <a:lstStyle/>
          <a:p>
            <a:r>
              <a:rPr lang="en-US" dirty="0" smtClean="0"/>
              <a:t>The Outer </a:t>
            </a:r>
            <a:r>
              <a:rPr lang="en-US" smtClean="0"/>
              <a:t>Limiting Membrane</a:t>
            </a:r>
            <a:endParaRPr lang="en-US"/>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318933" y="1337733"/>
            <a:ext cx="5731934" cy="5178849"/>
          </a:xfrm>
          <a:prstGeom prst="rect">
            <a:avLst/>
          </a:prstGeom>
          <a:noFill/>
          <a:ln>
            <a:noFill/>
          </a:ln>
        </p:spPr>
      </p:pic>
      <p:sp>
        <p:nvSpPr>
          <p:cNvPr id="4" name="Frame 3"/>
          <p:cNvSpPr/>
          <p:nvPr/>
        </p:nvSpPr>
        <p:spPr>
          <a:xfrm>
            <a:off x="3318933" y="5113866"/>
            <a:ext cx="4883944" cy="41698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2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672</TotalTime>
  <Words>1376</Words>
  <Application>Microsoft Macintosh PowerPoint</Application>
  <PresentationFormat>Widescreen</PresentationFormat>
  <Paragraphs>98</Paragraphs>
  <Slides>29</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Gill Sans MT</vt:lpstr>
      <vt:lpstr>Arial</vt:lpstr>
      <vt:lpstr>Parcel</vt:lpstr>
      <vt:lpstr>The Retina and Color Vision</vt:lpstr>
      <vt:lpstr>Vision and the World</vt:lpstr>
      <vt:lpstr>The Retina</vt:lpstr>
      <vt:lpstr>The Layers of the Retina</vt:lpstr>
      <vt:lpstr>The Pigmented Retinal Epithelium </vt:lpstr>
      <vt:lpstr>The Pigmented Retinal Epithelium </vt:lpstr>
      <vt:lpstr>The Photoreceptor Layer</vt:lpstr>
      <vt:lpstr>The Photoreceptor Layer</vt:lpstr>
      <vt:lpstr>The Outer Limiting Membrane</vt:lpstr>
      <vt:lpstr>The Outer Nuclear Layer</vt:lpstr>
      <vt:lpstr>The Outer Plexiform Layer</vt:lpstr>
      <vt:lpstr>The Inner Nuclear Layer</vt:lpstr>
      <vt:lpstr>Cells of the Inner Nuclear Layer: Muller Glia</vt:lpstr>
      <vt:lpstr>Cells of the inner nuclear layer</vt:lpstr>
      <vt:lpstr>The Inner Plexiform Layer</vt:lpstr>
      <vt:lpstr>The Ganglion Cell Layer</vt:lpstr>
      <vt:lpstr>Retinal Ganglion cells</vt:lpstr>
      <vt:lpstr>The nerve Fiber layer</vt:lpstr>
      <vt:lpstr>Vision and Photoreceptor cells</vt:lpstr>
      <vt:lpstr>Types of cone cells In humans</vt:lpstr>
      <vt:lpstr>Color Blindness</vt:lpstr>
      <vt:lpstr>Inheritance pattern of color blindness</vt:lpstr>
      <vt:lpstr>Color Blindness Test</vt:lpstr>
      <vt:lpstr>Color vision in other organisms</vt:lpstr>
      <vt:lpstr>Color vision in cats</vt:lpstr>
      <vt:lpstr>Color vision in dogs</vt:lpstr>
      <vt:lpstr>Color vision in hummingbirds</vt:lpstr>
      <vt:lpstr>Which cells in The Retina Are you most curious about?</vt:lpstr>
      <vt:lpstr>Which animal’s vison would you like to possibly research?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Retina and Color Vision</dc:title>
  <dc:creator>mohammad osman</dc:creator>
  <cp:lastModifiedBy>mohammad osman</cp:lastModifiedBy>
  <cp:revision>50</cp:revision>
  <dcterms:created xsi:type="dcterms:W3CDTF">2021-02-03T00:38:35Z</dcterms:created>
  <dcterms:modified xsi:type="dcterms:W3CDTF">2021-02-04T01:32:08Z</dcterms:modified>
</cp:coreProperties>
</file>