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8" r:id="rId3"/>
    <p:sldId id="259" r:id="rId4"/>
    <p:sldId id="277" r:id="rId5"/>
    <p:sldId id="278" r:id="rId6"/>
    <p:sldId id="257" r:id="rId7"/>
    <p:sldId id="353" r:id="rId8"/>
    <p:sldId id="354" r:id="rId9"/>
    <p:sldId id="522" r:id="rId10"/>
    <p:sldId id="494" r:id="rId11"/>
    <p:sldId id="523" r:id="rId12"/>
    <p:sldId id="355" r:id="rId13"/>
    <p:sldId id="495" r:id="rId14"/>
    <p:sldId id="516" r:id="rId15"/>
    <p:sldId id="521" r:id="rId16"/>
    <p:sldId id="520" r:id="rId17"/>
    <p:sldId id="356" r:id="rId18"/>
    <p:sldId id="524" r:id="rId19"/>
    <p:sldId id="525" r:id="rId20"/>
    <p:sldId id="526" r:id="rId21"/>
    <p:sldId id="529" r:id="rId22"/>
    <p:sldId id="530" r:id="rId23"/>
    <p:sldId id="527" r:id="rId24"/>
    <p:sldId id="528" r:id="rId25"/>
    <p:sldId id="5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922" autoAdjust="0"/>
  </p:normalViewPr>
  <p:slideViewPr>
    <p:cSldViewPr snapToGrid="0">
      <p:cViewPr varScale="1">
        <p:scale>
          <a:sx n="52" d="100"/>
          <a:sy n="52" d="100"/>
        </p:scale>
        <p:origin x="13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F646-ADF7-4DCA-A8A6-E4F51E56A1E6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6D482-3ACF-4899-A372-73AF8A5B0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0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2BFD-98EC-4610-AC72-6971641504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5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Viruses are the smallest microbes and require a host cell to survive. In order to replicate, a virus must infect a host cell. These host cells may be cells from humans, plants, animals, or other microorganisms.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Examples of viruses. (a) The SARS-CoV02 virus infects and replicates inside human and animal cells, (b) Phocine Distemper Virus infects seals and sea lions. (C) The Tobacco Mosaic Virus infects and replicates inside a wide range of plants, especially tobacco, (c) The bacteriophage virus infects and replicates inside bacterial cell hosts.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2BFD-98EC-4610-AC72-6971641504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F7D6-3308-428F-BEFE-E4CABBE51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20B9F-F008-4290-9501-BAC478E6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4BDC3-F150-429A-9A25-44EA3A0B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BF5F-97A7-44F6-A001-7858156B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321DC-108A-4527-86B1-90ABA044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FE92-4828-4CBF-99AB-86AD1838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EDAC4-60E5-4E84-AE0D-F6CFEC52D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8849-120E-4F04-92D1-737BDA55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CA4F8-04E8-48A3-8BB0-8168FC69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77436-B000-4235-84DF-4C563CFB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2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D1A3B-6228-4F9E-A16E-134ABF44D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C4645-3645-4DE8-9821-A988BF4A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196A4-0B6A-4C81-81F8-B5720204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4BED9-565D-4872-B0F7-D0241D55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5C0AF-37B0-433D-8454-19BAA9F9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2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4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8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4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6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6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7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9915-E594-4C06-9FC8-D15CE765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6DE9D-AEF9-4EEF-94E3-D4C8A4C6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AF2B-6B22-412F-9ED9-5FFF3BBE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6EF8-2284-4CD9-AF48-E76A2C07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E3DA5-E416-46A9-9EA8-6ED20BD0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32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90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C104-AE88-4AD0-9AB5-FE2FF7D9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86EA5-B2A6-414F-89CF-8473EAB4A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B2B7B-9180-41A0-AF86-5FC126FD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E52FB-6034-43F2-B454-94003B7A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7B942-66E1-4D5A-A7CD-22B28B0A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159C-56E0-44DA-B7BC-ABEEFCF5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5E766-C3DF-41EE-BD0D-9BD15EE71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6331C-0091-427D-B1D0-668F87479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BFAB2-35D0-49EC-98B7-ED343CBB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42940-8293-400D-812A-4F3784DA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19966-A848-4A5D-9F26-7739A9B7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5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E726-B056-4BAC-A78B-937B4E0B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9BC70-A259-428E-8BBB-7ED101372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E3C71-D8AE-47E7-843B-DF42512C5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A1414-AAE4-4734-8323-4EB78BABF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56B6C-0E4E-4786-9DE7-44CFF6383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4E408-D4ED-400F-9905-55EA8A9A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0952A-4B86-4FFD-BB29-CFDBB8CEF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170DF-96C0-44D6-9F84-E711F006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9F94-78D1-4D90-B65E-57FB4F0A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89B77-2554-41CB-8954-1693F5F3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18D2C-96BB-46F3-BB9F-F44F4037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757E1-0FB4-459F-864A-C65D2C98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9C572-289A-4242-8045-A80E1CCF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7182A-8EEC-44F5-B70D-665B2880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A38BE-4603-40A8-A66F-0C1A44C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9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7886-32B2-43D6-8B1B-175D22C4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5E683-D97D-45D1-A8F0-A89D80995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48D23-EA6D-4F88-9868-6477CE559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9115C-D30B-4210-A9FB-28CDA076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E7EC9-E872-4C2D-B0FD-4AB2098C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6AC3A-F8EC-438D-8756-86EE92DB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F2DA-94C7-4867-887A-8C0178B0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26C99-059B-4C50-8685-7A21C8A26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3274F-3D3C-4C90-AEA3-5CB428FEE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17654-A40C-4ABA-BC9C-F3ABF4FE9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F5A4F-9A22-4CAC-9A23-922BBD53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7129C-E085-4321-8289-C37C9F92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3F1E8-BDD3-425F-9117-437990BD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42F62-1A36-4B73-8D87-E9DB31468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27582-CDBD-4E5B-B8B4-5677A225F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87A6-70CE-409E-89BB-742004028642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88E9-045F-4B12-A86D-1709CEA32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E2CE-494D-4B2D-BE98-AEDD44933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2A38-C41C-4EEA-8638-B67226B3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FB70A-3468-4F4E-A3FA-ADF8424AA721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B1165-157D-4304-A13C-D4007DB63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-w4C74cu6dk&amp;feature=youtu.be&amp;t=30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youtu.be/SvA1s5S9rQ0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earn.genetics.utah.edu/content/cells/scale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269290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Introduction to Microbiology &amp; Viruses</a:t>
            </a:r>
          </a:p>
        </p:txBody>
      </p:sp>
    </p:spTree>
    <p:extLst>
      <p:ext uri="{BB962C8B-B14F-4D97-AF65-F5344CB8AC3E}">
        <p14:creationId xmlns:p14="http://schemas.microsoft.com/office/powerpoint/2010/main" val="109794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71157-CBE2-48AE-9A74-06ABB0E1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39"/>
          <a:stretch/>
        </p:blipFill>
        <p:spPr>
          <a:xfrm>
            <a:off x="200526" y="0"/>
            <a:ext cx="11790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Viruses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265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F2280-F0DA-4489-A483-B32A1723F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8" y="643467"/>
            <a:ext cx="108176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B2BC1-D9D9-4E63-B958-48D02B99510F}"/>
              </a:ext>
            </a:extLst>
          </p:cNvPr>
          <p:cNvSpPr txBox="1"/>
          <p:nvPr/>
        </p:nvSpPr>
        <p:spPr>
          <a:xfrm>
            <a:off x="5023945" y="5502193"/>
            <a:ext cx="246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Watch Me!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Bacteriophages to the Rescue: A Possible Approach to Antibiotic Resistance  | BioSpace">
            <a:extLst>
              <a:ext uri="{FF2B5EF4-FFF2-40B4-BE49-F238E27FC236}">
                <a16:creationId xmlns:a16="http://schemas.microsoft.com/office/drawing/2014/main" id="{F5A514FD-8B9C-4161-90A0-828A8CE8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54" y="390524"/>
            <a:ext cx="8198891" cy="45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8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Let’s Build a Virus!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19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116D9-B0A7-44A9-8876-8757AB34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2" b="7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1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F5979-ADB2-4FEE-AF48-12FE1392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79" y="104568"/>
            <a:ext cx="7361242" cy="66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2487634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Predict: What happens when the SARS-CoV-2 virus enters the body?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756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B2BC1-D9D9-4E63-B958-48D02B99510F}"/>
              </a:ext>
            </a:extLst>
          </p:cNvPr>
          <p:cNvSpPr txBox="1"/>
          <p:nvPr/>
        </p:nvSpPr>
        <p:spPr>
          <a:xfrm>
            <a:off x="4863661" y="5782110"/>
            <a:ext cx="246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Watch Me!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apping SARS-CoV-2 Infections in the Respiratory Tract">
            <a:extLst>
              <a:ext uri="{FF2B5EF4-FFF2-40B4-BE49-F238E27FC236}">
                <a16:creationId xmlns:a16="http://schemas.microsoft.com/office/drawing/2014/main" id="{435672DE-5DA5-4675-9052-D0EA42A8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92" y="429559"/>
            <a:ext cx="7799614" cy="51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6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is a </a:t>
            </a:r>
            <a:r>
              <a:rPr kumimoji="0" lang="en-US" sz="44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mutation</a:t>
            </a: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003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are microbes?</a:t>
            </a:r>
          </a:p>
        </p:txBody>
      </p:sp>
    </p:spTree>
    <p:extLst>
      <p:ext uri="{BB962C8B-B14F-4D97-AF65-F5344CB8AC3E}">
        <p14:creationId xmlns:p14="http://schemas.microsoft.com/office/powerpoint/2010/main" val="3349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he &quot;Ocker Aussie&quot; Australian Glossary for Work">
            <a:extLst>
              <a:ext uri="{FF2B5EF4-FFF2-40B4-BE49-F238E27FC236}">
                <a16:creationId xmlns:a16="http://schemas.microsoft.com/office/drawing/2014/main" id="{5CF112E8-5465-48C1-AAC4-4875F94BC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1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0" y="993227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8" y="2699439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Viruses make a lot of mistakes, leading to </a:t>
            </a:r>
            <a:r>
              <a:rPr kumimoji="0" lang="en-US" sz="4400" b="1" i="1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mutation</a:t>
            </a:r>
            <a:r>
              <a:rPr lang="en-US" b="1" dirty="0">
                <a:solidFill>
                  <a:prstClr val="white"/>
                </a:solidFill>
                <a:latin typeface="Century Schoolbook" panose="02040604050505020304"/>
              </a:rPr>
              <a:t>s</a:t>
            </a:r>
            <a:endParaRPr kumimoji="0" lang="en-US" sz="44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4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C2BAC-E10C-46F3-93C2-CA91885C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12" y="61040"/>
            <a:ext cx="11513976" cy="679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A49BE0-F3D0-42EA-9127-1B26BE8F7388}"/>
              </a:ext>
            </a:extLst>
          </p:cNvPr>
          <p:cNvSpPr/>
          <p:nvPr/>
        </p:nvSpPr>
        <p:spPr>
          <a:xfrm>
            <a:off x="4329404" y="61040"/>
            <a:ext cx="6307494" cy="249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367223-23B8-4AEF-8DE8-3A25DA64F27E}"/>
              </a:ext>
            </a:extLst>
          </p:cNvPr>
          <p:cNvSpPr/>
          <p:nvPr/>
        </p:nvSpPr>
        <p:spPr>
          <a:xfrm>
            <a:off x="4739951" y="4362452"/>
            <a:ext cx="4795935" cy="2495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5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B0E09-31B0-40CB-B550-6B500B16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0" y="129546"/>
            <a:ext cx="11868539" cy="6598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7E0A9-00B6-4865-AD36-B5022827C936}"/>
              </a:ext>
            </a:extLst>
          </p:cNvPr>
          <p:cNvSpPr txBox="1"/>
          <p:nvPr/>
        </p:nvSpPr>
        <p:spPr>
          <a:xfrm>
            <a:off x="653143" y="391886"/>
            <a:ext cx="5038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erriweather Sans" panose="02000503060000020004" pitchFamily="50" charset="0"/>
              </a:rPr>
              <a:t>Viruses make mistakes!</a:t>
            </a:r>
          </a:p>
        </p:txBody>
      </p:sp>
    </p:spTree>
    <p:extLst>
      <p:ext uri="{BB962C8B-B14F-4D97-AF65-F5344CB8AC3E}">
        <p14:creationId xmlns:p14="http://schemas.microsoft.com/office/powerpoint/2010/main" val="291437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 virus mutates_Trim">
            <a:hlinkClick r:id="" action="ppaction://media"/>
            <a:extLst>
              <a:ext uri="{FF2B5EF4-FFF2-40B4-BE49-F238E27FC236}">
                <a16:creationId xmlns:a16="http://schemas.microsoft.com/office/drawing/2014/main" id="{5F098F03-DE56-4A62-A1DF-1D4CB25AE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120" y="595604"/>
            <a:ext cx="8913844" cy="501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7C76B-310D-4020-9206-F0CE61F10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120" y="6208939"/>
            <a:ext cx="23907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080" y="1162930"/>
            <a:ext cx="33362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are microbes?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215" y="1162930"/>
            <a:ext cx="735896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 microbe is any organism that is too small to be seen by the eyes alone.  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This includes helminths, protozoans, fungi, mold, algae, bacteria, and viruses!</a:t>
            </a:r>
          </a:p>
          <a:p>
            <a:endParaRPr lang="en-US" sz="2600" dirty="0"/>
          </a:p>
        </p:txBody>
      </p:sp>
      <p:pic>
        <p:nvPicPr>
          <p:cNvPr id="1026" name="Picture 2" descr="Research — Dodd Lab Stanford">
            <a:extLst>
              <a:ext uri="{FF2B5EF4-FFF2-40B4-BE49-F238E27FC236}">
                <a16:creationId xmlns:a16="http://schemas.microsoft.com/office/drawing/2014/main" id="{04A97CA1-DA79-4FEE-95B0-E0773746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1225">
            <a:off x="457419" y="2768197"/>
            <a:ext cx="5443083" cy="409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8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2699439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What are some microbes that you already know?</a:t>
            </a:r>
          </a:p>
        </p:txBody>
      </p:sp>
    </p:spTree>
    <p:extLst>
      <p:ext uri="{BB962C8B-B14F-4D97-AF65-F5344CB8AC3E}">
        <p14:creationId xmlns:p14="http://schemas.microsoft.com/office/powerpoint/2010/main" val="284816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6C7B0E-5B0B-4709-BF0E-AACC0729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1632" y="808989"/>
            <a:ext cx="10718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see how small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microbes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really are!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 prediction.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the following items from largest to smallest: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Bean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coli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 Cell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Viruses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of Salt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70E92-D960-4CED-BEB1-9B98D9B1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8939">
            <a:off x="6843442" y="2287056"/>
            <a:ext cx="5047434" cy="54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1632" y="808989"/>
            <a:ext cx="10718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largest to smallest: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Bean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of Salt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 Cell 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coli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</a:t>
            </a:r>
          </a:p>
          <a:p>
            <a:pPr marL="514338" marR="0" lvl="0" indent="-514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7CC10-B39D-4242-8E61-C4AF6B04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8939">
            <a:off x="6843442" y="2287056"/>
            <a:ext cx="5047434" cy="54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33460"/>
          <a:stretch/>
        </p:blipFill>
        <p:spPr>
          <a:xfrm>
            <a:off x="0" y="1"/>
            <a:ext cx="9525000" cy="684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72094" b="33460"/>
          <a:stretch/>
        </p:blipFill>
        <p:spPr>
          <a:xfrm>
            <a:off x="9525001" y="1"/>
            <a:ext cx="2658035" cy="68449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80981" y="986696"/>
            <a:ext cx="10030037" cy="487154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3970" cap="flat" cmpd="sng" algn="ctr">
            <a:solidFill>
              <a:srgbClr val="418AB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981199" y="3057688"/>
            <a:ext cx="8229600" cy="729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Are microbes good or bad?</a:t>
            </a:r>
          </a:p>
        </p:txBody>
      </p:sp>
    </p:spTree>
    <p:extLst>
      <p:ext uri="{BB962C8B-B14F-4D97-AF65-F5344CB8AC3E}">
        <p14:creationId xmlns:p14="http://schemas.microsoft.com/office/powerpoint/2010/main" val="356833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834E8-C237-43DF-BC62-A0C6903D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75470"/>
            <a:ext cx="10905066" cy="55070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8CFC1A-5305-4E5B-BF1D-52441412B656}"/>
              </a:ext>
            </a:extLst>
          </p:cNvPr>
          <p:cNvSpPr/>
          <p:nvPr/>
        </p:nvSpPr>
        <p:spPr>
          <a:xfrm>
            <a:off x="9890449" y="3769567"/>
            <a:ext cx="1306286" cy="25752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E70CA-E364-4BD6-AE86-58B31275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19456"/>
          <a:stretch/>
        </p:blipFill>
        <p:spPr>
          <a:xfrm>
            <a:off x="9106224" y="3918856"/>
            <a:ext cx="2442309" cy="1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266</Words>
  <Application>Microsoft Office PowerPoint</Application>
  <PresentationFormat>Widescreen</PresentationFormat>
  <Paragraphs>40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Century Schoolbook</vt:lpstr>
      <vt:lpstr>Merriweather Sans</vt:lpstr>
      <vt:lpstr>Source Sans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Lott</dc:creator>
  <cp:lastModifiedBy>Megan Lott</cp:lastModifiedBy>
  <cp:revision>16</cp:revision>
  <dcterms:created xsi:type="dcterms:W3CDTF">2021-03-02T17:47:30Z</dcterms:created>
  <dcterms:modified xsi:type="dcterms:W3CDTF">2021-04-06T18:39:23Z</dcterms:modified>
</cp:coreProperties>
</file>