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8"/>
  </p:notesMasterIdLst>
  <p:sldIdLst>
    <p:sldId id="268" r:id="rId2"/>
    <p:sldId id="278" r:id="rId3"/>
    <p:sldId id="281" r:id="rId4"/>
    <p:sldId id="280" r:id="rId5"/>
    <p:sldId id="282" r:id="rId6"/>
    <p:sldId id="283" r:id="rId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D629A"/>
    <a:srgbClr val="C73649"/>
    <a:srgbClr val="FF9300"/>
    <a:srgbClr val="ED220B"/>
    <a:srgbClr val="FFFFFF"/>
    <a:srgbClr val="00A89C"/>
    <a:srgbClr val="1CB000"/>
    <a:srgbClr val="6F4E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99" autoAdjust="0"/>
    <p:restoredTop sz="83774" autoAdjust="0"/>
  </p:normalViewPr>
  <p:slideViewPr>
    <p:cSldViewPr snapToGrid="0">
      <p:cViewPr varScale="1">
        <p:scale>
          <a:sx n="72" d="100"/>
          <a:sy n="72" d="100"/>
        </p:scale>
        <p:origin x="1786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389420-7C3F-4E5A-B58C-1E9F6C08ED30}" type="datetimeFigureOut">
              <a:rPr lang="en-US" smtClean="0"/>
              <a:t>11/4/2020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E23763-7FD2-4F52-90C6-8B04B59F70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2078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Red = red blood cells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en-US" sz="1200" dirty="0">
                <a:sym typeface="Wingdings" panose="05000000000000000000" pitchFamily="2" charset="2"/>
              </a:rPr>
              <a:t>blue-purple = cell nucleus</a:t>
            </a:r>
          </a:p>
          <a:p>
            <a:pPr>
              <a:lnSpc>
                <a:spcPct val="100000"/>
              </a:lnSpc>
            </a:pPr>
            <a:r>
              <a:rPr lang="en-US" sz="1200">
                <a:sym typeface="Wingdings" panose="05000000000000000000" pitchFamily="2" charset="2"/>
              </a:rPr>
              <a:t>Pink = Extracellular </a:t>
            </a:r>
            <a:r>
              <a:rPr lang="en-US" sz="1200" dirty="0">
                <a:sym typeface="Wingdings" panose="05000000000000000000" pitchFamily="2" charset="2"/>
              </a:rPr>
              <a:t>matrix </a:t>
            </a:r>
            <a:r>
              <a:rPr lang="en-US" sz="1200">
                <a:sym typeface="Wingdings" panose="05000000000000000000" pitchFamily="2" charset="2"/>
              </a:rPr>
              <a:t>and cytoplasm</a:t>
            </a:r>
            <a:endParaRPr lang="en-US" sz="1200" dirty="0">
              <a:sym typeface="Wingdings" panose="05000000000000000000" pitchFamily="2" charset="2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E23763-7FD2-4F52-90C6-8B04B59F70C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0365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https://journals.plos.org/plospathogens/article?id=10.1371/journal.ppat.1007864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E23763-7FD2-4F52-90C6-8B04B59F70C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3959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E23763-7FD2-4F52-90C6-8B04B59F70C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7168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E23763-7FD2-4F52-90C6-8B04B59F70C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0649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E23763-7FD2-4F52-90C6-8B04B59F70C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6533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E23763-7FD2-4F52-90C6-8B04B59F70C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9138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7FA9B-6407-441D-A57B-7DA1448C9105}" type="datetime1">
              <a:rPr lang="en-US" smtClean="0"/>
              <a:t>11/4/2020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3C952-FD01-4BD6-A6B9-0DAB2386E3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6980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8DD35-2315-4C21-8D77-951CC15FF14E}" type="datetime1">
              <a:rPr lang="en-US" smtClean="0"/>
              <a:t>11/4/2020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3C952-FD01-4BD6-A6B9-0DAB2386E3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5800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8A94D-A4F2-4E97-B642-C39BE4B06D81}" type="datetime1">
              <a:rPr lang="en-US" smtClean="0"/>
              <a:t>11/4/2020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3C952-FD01-4BD6-A6B9-0DAB2386E3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7431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DBC6D-FCC9-480B-B0EF-6C54658EAAF9}" type="datetime1">
              <a:rPr lang="en-US" smtClean="0"/>
              <a:t>11/4/2020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3C952-FD01-4BD6-A6B9-0DAB2386E3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6185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8B8CD-6797-4857-B555-20AFAA5985C5}" type="datetime1">
              <a:rPr lang="en-US" smtClean="0"/>
              <a:t>11/4/2020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3C952-FD01-4BD6-A6B9-0DAB2386E3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5405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C3776-DDC6-4AB7-B17F-AD30EBAD7F4B}" type="datetime1">
              <a:rPr lang="en-US" smtClean="0"/>
              <a:t>11/4/2020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3C952-FD01-4BD6-A6B9-0DAB2386E3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0255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4C1E4-51A0-431D-A3ED-57A2B16EDD7D}" type="datetime1">
              <a:rPr lang="en-US" smtClean="0"/>
              <a:t>11/4/2020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3C952-FD01-4BD6-A6B9-0DAB2386E3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0930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91AA9-DABE-4D80-9A8C-59D26749C064}" type="datetime1">
              <a:rPr lang="en-US" smtClean="0"/>
              <a:t>11/4/2020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3C952-FD01-4BD6-A6B9-0DAB2386E3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5743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1D91B-C4FA-400B-9576-D7098072E71A}" type="datetime1">
              <a:rPr lang="en-US" smtClean="0"/>
              <a:t>11/4/2020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3C952-FD01-4BD6-A6B9-0DAB2386E3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2805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3C811-85F2-4459-9C74-74D78DE12677}" type="datetime1">
              <a:rPr lang="en-US" smtClean="0"/>
              <a:t>11/4/2020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3C952-FD01-4BD6-A6B9-0DAB2386E3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0078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36541-A87A-4A86-B1C2-DF6C07DD1EB0}" type="datetime1">
              <a:rPr lang="en-US" smtClean="0"/>
              <a:t>11/4/2020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3C952-FD01-4BD6-A6B9-0DAB2386E3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886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DF1658-C122-42D6-8BDA-ED7801702841}" type="datetime1">
              <a:rPr lang="en-US" smtClean="0"/>
              <a:t>11/4/2020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C3C952-FD01-4BD6-A6B9-0DAB2386E3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999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hil.cdc.gov/Details.aspx?pid=10130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https://journals.plos.org/plospathogens/article?id=10.1371/journal.ppat.1007864" TargetMode="External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ncbi.nlm.nih.gov/pmc/articles/PMC5874746/" TargetMode="External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pines.berkeley.edu/research/SSNMR/amyloid-fibrils" TargetMode="External"/><Relationship Id="rId3" Type="http://schemas.openxmlformats.org/officeDocument/2006/relationships/image" Target="../media/image4.jpeg"/><Relationship Id="rId7" Type="http://schemas.openxmlformats.org/officeDocument/2006/relationships/image" Target="../media/image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tiff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A0B578-2EDF-454F-8CD0-340172047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1360" y="-332423"/>
            <a:ext cx="4815840" cy="1628775"/>
          </a:xfrm>
        </p:spPr>
        <p:txBody>
          <a:bodyPr anchor="b">
            <a:noAutofit/>
          </a:bodyPr>
          <a:lstStyle/>
          <a:p>
            <a:r>
              <a:rPr lang="en-US" sz="3100" dirty="0"/>
              <a:t>Transmissible spongiform encephalopathies (TSEs) </a:t>
            </a:r>
          </a:p>
        </p:txBody>
      </p:sp>
      <p:pic>
        <p:nvPicPr>
          <p:cNvPr id="6" name="Picture 5" descr="A picture containing ground, mountain, nature&#10;&#10;Description generated with high confidence">
            <a:extLst>
              <a:ext uri="{FF2B5EF4-FFF2-40B4-BE49-F238E27FC236}">
                <a16:creationId xmlns:a16="http://schemas.microsoft.com/office/drawing/2014/main" id="{10C0BD0D-3C31-4C00-8583-C19D7A9E61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99" r="26455"/>
          <a:stretch/>
        </p:blipFill>
        <p:spPr>
          <a:xfrm>
            <a:off x="1" y="1587"/>
            <a:ext cx="4571999" cy="6856413"/>
          </a:xfrm>
          <a:custGeom>
            <a:avLst/>
            <a:gdLst>
              <a:gd name="connsiteX0" fmla="*/ 0 w 6649908"/>
              <a:gd name="connsiteY0" fmla="*/ 0 h 6856413"/>
              <a:gd name="connsiteX1" fmla="*/ 6559859 w 6649908"/>
              <a:gd name="connsiteY1" fmla="*/ 0 h 6856413"/>
              <a:gd name="connsiteX2" fmla="*/ 6572145 w 6649908"/>
              <a:gd name="connsiteY2" fmla="*/ 79394 h 6856413"/>
              <a:gd name="connsiteX3" fmla="*/ 6528796 w 6649908"/>
              <a:gd name="connsiteY3" fmla="*/ 6624522 h 6856413"/>
              <a:gd name="connsiteX4" fmla="*/ 6564680 w 6649908"/>
              <a:gd name="connsiteY4" fmla="*/ 6856413 h 6856413"/>
              <a:gd name="connsiteX5" fmla="*/ 0 w 6649908"/>
              <a:gd name="connsiteY5" fmla="*/ 6856413 h 6856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0829AF-7FC1-409E-9C75-C53C88010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60759" y="6356350"/>
            <a:ext cx="514350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fld id="{D8C3C952-FD01-4BD6-A6B9-0DAB2386E3EF}" type="slidenum">
              <a:rPr lang="en-US" sz="1000">
                <a:solidFill>
                  <a:srgbClr val="FFFFFF"/>
                </a:solidFill>
              </a:rPr>
              <a:pPr algn="l">
                <a:spcAft>
                  <a:spcPts val="600"/>
                </a:spcAft>
              </a:pPr>
              <a:t>1</a:t>
            </a:fld>
            <a:endParaRPr lang="en-US" sz="100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DEF954-17BB-4865-BD4F-6638C016DC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3300" y="1554480"/>
            <a:ext cx="3968747" cy="499872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400" dirty="0">
                <a:sym typeface="Wingdings" panose="05000000000000000000" pitchFamily="2" charset="2"/>
              </a:rPr>
              <a:t>Rare, incurable neurodegenerative diseases characterized by </a:t>
            </a:r>
            <a:r>
              <a:rPr lang="en-US" sz="2400" b="1" dirty="0">
                <a:sym typeface="Wingdings" panose="05000000000000000000" pitchFamily="2" charset="2"/>
              </a:rPr>
              <a:t>spongiform vacuolization</a:t>
            </a:r>
            <a:r>
              <a:rPr lang="en-US" sz="2400" dirty="0">
                <a:sym typeface="Wingdings" panose="05000000000000000000" pitchFamily="2" charset="2"/>
              </a:rPr>
              <a:t> and </a:t>
            </a:r>
            <a:r>
              <a:rPr lang="en-US" sz="2400" b="1" dirty="0">
                <a:sym typeface="Wingdings" panose="05000000000000000000" pitchFamily="2" charset="2"/>
              </a:rPr>
              <a:t>amyloid plaques</a:t>
            </a:r>
            <a:endParaRPr lang="en-US" b="1" dirty="0"/>
          </a:p>
          <a:p>
            <a:pPr>
              <a:lnSpc>
                <a:spcPct val="100000"/>
              </a:lnSpc>
            </a:pPr>
            <a:r>
              <a:rPr lang="en-US" sz="2400" dirty="0">
                <a:sym typeface="Wingdings" panose="05000000000000000000" pitchFamily="2" charset="2"/>
              </a:rPr>
              <a:t>Can be hereditary, sporadic, or acquired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0DDACE8-7595-4AEA-887F-BBC28CE7B12C}"/>
              </a:ext>
            </a:extLst>
          </p:cNvPr>
          <p:cNvSpPr/>
          <p:nvPr/>
        </p:nvSpPr>
        <p:spPr>
          <a:xfrm>
            <a:off x="0" y="6230034"/>
            <a:ext cx="3742660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>
                <a:latin typeface="Open Sans"/>
                <a:hlinkClick r:id="rId4"/>
              </a:rPr>
              <a:t>Credit: </a:t>
            </a:r>
            <a:r>
              <a:rPr lang="en-US" dirty="0">
                <a:latin typeface="Open Sans"/>
              </a:rPr>
              <a:t>CDC (</a:t>
            </a:r>
            <a:r>
              <a:rPr lang="en-US" dirty="0" err="1">
                <a:latin typeface="Open Sans"/>
              </a:rPr>
              <a:t>Sherif</a:t>
            </a:r>
            <a:r>
              <a:rPr lang="en-US" dirty="0">
                <a:latin typeface="Open Sans"/>
              </a:rPr>
              <a:t> </a:t>
            </a:r>
            <a:r>
              <a:rPr lang="en-US" dirty="0" err="1">
                <a:latin typeface="Open Sans"/>
              </a:rPr>
              <a:t>Zaki</a:t>
            </a:r>
            <a:r>
              <a:rPr lang="en-US" dirty="0">
                <a:latin typeface="Open Sans"/>
              </a:rPr>
              <a:t>; MD; PhD; </a:t>
            </a:r>
            <a:r>
              <a:rPr lang="en-US" dirty="0" err="1">
                <a:latin typeface="Open Sans"/>
              </a:rPr>
              <a:t>Wun</a:t>
            </a:r>
            <a:r>
              <a:rPr lang="en-US" dirty="0">
                <a:latin typeface="Open Sans"/>
              </a:rPr>
              <a:t>-Ju Shieh; MD; PhD; MPH)</a:t>
            </a:r>
            <a:endParaRPr lang="en-US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8287B0D-86A7-4BEC-ACFF-ADDA455E5DD0}"/>
              </a:ext>
            </a:extLst>
          </p:cNvPr>
          <p:cNvCxnSpPr>
            <a:cxnSpLocks/>
          </p:cNvCxnSpPr>
          <p:nvPr/>
        </p:nvCxnSpPr>
        <p:spPr>
          <a:xfrm flipH="1" flipV="1">
            <a:off x="2594344" y="1669313"/>
            <a:ext cx="903768" cy="542259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C5FA663-12AB-4D3F-B2EC-B52D48152E80}"/>
              </a:ext>
            </a:extLst>
          </p:cNvPr>
          <p:cNvCxnSpPr>
            <a:cxnSpLocks/>
          </p:cNvCxnSpPr>
          <p:nvPr/>
        </p:nvCxnSpPr>
        <p:spPr>
          <a:xfrm flipH="1" flipV="1">
            <a:off x="1981199" y="3157870"/>
            <a:ext cx="903768" cy="542259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1D8BA348-2398-4A90-91AF-1F9E4F66F653}"/>
              </a:ext>
            </a:extLst>
          </p:cNvPr>
          <p:cNvSpPr/>
          <p:nvPr/>
        </p:nvSpPr>
        <p:spPr>
          <a:xfrm>
            <a:off x="2884967" y="3297473"/>
            <a:ext cx="1197935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b="1" dirty="0">
                <a:latin typeface="+mj-lt"/>
                <a:cs typeface="Times New Roman" panose="02020603050405020304" pitchFamily="18" charset="0"/>
              </a:rPr>
              <a:t>Vacuoles (spongy holes)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4D6DA55-2CD7-467E-B7A4-3D3C23D6F1DA}"/>
              </a:ext>
            </a:extLst>
          </p:cNvPr>
          <p:cNvSpPr/>
          <p:nvPr/>
        </p:nvSpPr>
        <p:spPr>
          <a:xfrm>
            <a:off x="3447016" y="2026906"/>
            <a:ext cx="1366284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b="1" dirty="0">
                <a:latin typeface="+mj-lt"/>
                <a:cs typeface="Times New Roman" panose="02020603050405020304" pitchFamily="18" charset="0"/>
              </a:rPr>
              <a:t>Plaques</a:t>
            </a:r>
          </a:p>
        </p:txBody>
      </p:sp>
    </p:spTree>
    <p:extLst>
      <p:ext uri="{BB962C8B-B14F-4D97-AF65-F5344CB8AC3E}">
        <p14:creationId xmlns:p14="http://schemas.microsoft.com/office/powerpoint/2010/main" val="29253346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B26ECB-46DE-4DF4-83F8-E63911A224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Prion templating starts chain reaction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E0CAA9-3844-4261-9BF8-C399C9902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3C952-FD01-4BD6-A6B9-0DAB2386E3EF}" type="slidenum">
              <a:rPr lang="en-US" smtClean="0"/>
              <a:t>2</a:t>
            </a:fld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C177100-F84C-4962-AB26-8895DC035BD6}"/>
              </a:ext>
            </a:extLst>
          </p:cNvPr>
          <p:cNvSpPr txBox="1">
            <a:spLocks/>
          </p:cNvSpPr>
          <p:nvPr/>
        </p:nvSpPr>
        <p:spPr>
          <a:xfrm>
            <a:off x="628650" y="1825625"/>
            <a:ext cx="820283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dirty="0"/>
          </a:p>
        </p:txBody>
      </p:sp>
      <p:pic>
        <p:nvPicPr>
          <p:cNvPr id="3" name="media-1">
            <a:hlinkClick r:id="" action="ppaction://media"/>
            <a:extLst>
              <a:ext uri="{FF2B5EF4-FFF2-40B4-BE49-F238E27FC236}">
                <a16:creationId xmlns:a16="http://schemas.microsoft.com/office/drawing/2014/main" id="{E0234776-2F80-48B7-85B6-ADEDCC216E7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667635" y="1270686"/>
            <a:ext cx="9617066" cy="577357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D782C12-E4DC-4956-A34D-74984506BE2A}"/>
              </a:ext>
            </a:extLst>
          </p:cNvPr>
          <p:cNvSpPr/>
          <p:nvPr/>
        </p:nvSpPr>
        <p:spPr>
          <a:xfrm>
            <a:off x="4730067" y="2165230"/>
            <a:ext cx="34092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73649"/>
                </a:solidFill>
                <a:sym typeface="Wingdings" panose="05000000000000000000" pitchFamily="2" charset="2"/>
              </a:rPr>
              <a:t>Misfolded prion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41B6911-6DBB-4842-B577-47D107C1CB70}"/>
              </a:ext>
            </a:extLst>
          </p:cNvPr>
          <p:cNvSpPr/>
          <p:nvPr/>
        </p:nvSpPr>
        <p:spPr>
          <a:xfrm>
            <a:off x="5627184" y="4157475"/>
            <a:ext cx="34092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3D629A"/>
                </a:solidFill>
                <a:sym typeface="Wingdings" panose="05000000000000000000" pitchFamily="2" charset="2"/>
              </a:rPr>
              <a:t>Healthy prion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CFDEA99-5784-462D-9F61-496E9B49B921}"/>
              </a:ext>
            </a:extLst>
          </p:cNvPr>
          <p:cNvSpPr/>
          <p:nvPr/>
        </p:nvSpPr>
        <p:spPr>
          <a:xfrm>
            <a:off x="6457951" y="5387231"/>
            <a:ext cx="25658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u="sng" dirty="0">
                <a:solidFill>
                  <a:schemeClr val="accent1"/>
                </a:solidFill>
                <a:latin typeface="+mj-l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Credit: </a:t>
            </a:r>
            <a:r>
              <a:rPr lang="en-US" dirty="0">
                <a:latin typeface="+mj-l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Simulation by </a:t>
            </a:r>
            <a:r>
              <a:rPr lang="en-US" dirty="0" err="1">
                <a:latin typeface="+mj-l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Spagnolli</a:t>
            </a:r>
            <a:r>
              <a:rPr lang="en-US" dirty="0">
                <a:latin typeface="+mj-l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and colleagues, 2019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98257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B26ECB-46DE-4DF4-83F8-E63911A224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Prion templating starts chain reaction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E0CAA9-3844-4261-9BF8-C399C9902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3C952-FD01-4BD6-A6B9-0DAB2386E3EF}" type="slidenum">
              <a:rPr lang="en-US" smtClean="0"/>
              <a:t>3</a:t>
            </a:fld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C177100-F84C-4962-AB26-8895DC035BD6}"/>
              </a:ext>
            </a:extLst>
          </p:cNvPr>
          <p:cNvSpPr txBox="1">
            <a:spLocks/>
          </p:cNvSpPr>
          <p:nvPr/>
        </p:nvSpPr>
        <p:spPr>
          <a:xfrm>
            <a:off x="628650" y="1825625"/>
            <a:ext cx="820283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dirty="0"/>
          </a:p>
        </p:txBody>
      </p:sp>
      <p:pic>
        <p:nvPicPr>
          <p:cNvPr id="7" name="Picture 6" descr="A picture containing row&#10;&#10;Description generated with high confidence">
            <a:extLst>
              <a:ext uri="{FF2B5EF4-FFF2-40B4-BE49-F238E27FC236}">
                <a16:creationId xmlns:a16="http://schemas.microsoft.com/office/drawing/2014/main" id="{B6AE6DC4-9A95-4CBF-8531-BDEA02D17F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0" y="1419752"/>
            <a:ext cx="4094350" cy="2874957"/>
          </a:xfrm>
          <a:prstGeom prst="rect">
            <a:avLst/>
          </a:prstGeom>
        </p:spPr>
      </p:pic>
      <p:pic>
        <p:nvPicPr>
          <p:cNvPr id="8" name="Picture 7" descr="A picture containing row&#10;&#10;Description generated with high confidence">
            <a:extLst>
              <a:ext uri="{FF2B5EF4-FFF2-40B4-BE49-F238E27FC236}">
                <a16:creationId xmlns:a16="http://schemas.microsoft.com/office/drawing/2014/main" id="{9C80C2A2-2AE3-4298-AAC5-2AE3FED32C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9" y="3954106"/>
            <a:ext cx="4094350" cy="2874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0128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B26ECB-46DE-4DF4-83F8-E63911A224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Prion templating starts chain reaction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E0CAA9-3844-4261-9BF8-C399C9902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3C952-FD01-4BD6-A6B9-0DAB2386E3EF}" type="slidenum">
              <a:rPr lang="en-US" smtClean="0"/>
              <a:t>4</a:t>
            </a:fld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C177100-F84C-4962-AB26-8895DC035BD6}"/>
              </a:ext>
            </a:extLst>
          </p:cNvPr>
          <p:cNvSpPr txBox="1">
            <a:spLocks/>
          </p:cNvSpPr>
          <p:nvPr/>
        </p:nvSpPr>
        <p:spPr>
          <a:xfrm>
            <a:off x="628650" y="1825625"/>
            <a:ext cx="820283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dirty="0"/>
          </a:p>
        </p:txBody>
      </p:sp>
      <p:pic>
        <p:nvPicPr>
          <p:cNvPr id="8" name="Picture 7" descr="A picture containing row&#10;&#10;Description generated with high confidence">
            <a:extLst>
              <a:ext uri="{FF2B5EF4-FFF2-40B4-BE49-F238E27FC236}">
                <a16:creationId xmlns:a16="http://schemas.microsoft.com/office/drawing/2014/main" id="{FF67F272-9788-439B-9352-DBAAE63806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975" y="1374071"/>
            <a:ext cx="2083579" cy="1463040"/>
          </a:xfrm>
          <a:prstGeom prst="rect">
            <a:avLst/>
          </a:prstGeom>
        </p:spPr>
      </p:pic>
      <p:pic>
        <p:nvPicPr>
          <p:cNvPr id="10" name="Picture 9" descr="A picture containing row&#10;&#10;Description generated with high confidence">
            <a:extLst>
              <a:ext uri="{FF2B5EF4-FFF2-40B4-BE49-F238E27FC236}">
                <a16:creationId xmlns:a16="http://schemas.microsoft.com/office/drawing/2014/main" id="{680A42BC-F8F2-45FD-B59E-3C8F8D81BB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196" y="5213511"/>
            <a:ext cx="2083579" cy="1463040"/>
          </a:xfrm>
          <a:prstGeom prst="rect">
            <a:avLst/>
          </a:prstGeom>
        </p:spPr>
      </p:pic>
      <p:pic>
        <p:nvPicPr>
          <p:cNvPr id="12" name="Picture 11" descr="A picture containing row&#10;&#10;Description generated with high confidence">
            <a:extLst>
              <a:ext uri="{FF2B5EF4-FFF2-40B4-BE49-F238E27FC236}">
                <a16:creationId xmlns:a16="http://schemas.microsoft.com/office/drawing/2014/main" id="{A2E35F9F-876B-4848-9544-A428471BD5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196" y="2650737"/>
            <a:ext cx="2083579" cy="1463040"/>
          </a:xfrm>
          <a:prstGeom prst="rect">
            <a:avLst/>
          </a:prstGeom>
        </p:spPr>
      </p:pic>
      <p:pic>
        <p:nvPicPr>
          <p:cNvPr id="13" name="Picture 12" descr="A picture containing row&#10;&#10;Description generated with high confidence">
            <a:extLst>
              <a:ext uri="{FF2B5EF4-FFF2-40B4-BE49-F238E27FC236}">
                <a16:creationId xmlns:a16="http://schemas.microsoft.com/office/drawing/2014/main" id="{CA990A22-C367-4CDF-83BB-5DCF59EBAE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196" y="3927406"/>
            <a:ext cx="2083579" cy="146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6064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B26ECB-46DE-4DF4-83F8-E63911A224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Prion templating starts chain reaction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E0CAA9-3844-4261-9BF8-C399C9902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3C952-FD01-4BD6-A6B9-0DAB2386E3EF}" type="slidenum">
              <a:rPr lang="en-US" smtClean="0"/>
              <a:t>5</a:t>
            </a:fld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C177100-F84C-4962-AB26-8895DC035BD6}"/>
              </a:ext>
            </a:extLst>
          </p:cNvPr>
          <p:cNvSpPr txBox="1">
            <a:spLocks/>
          </p:cNvSpPr>
          <p:nvPr/>
        </p:nvSpPr>
        <p:spPr>
          <a:xfrm>
            <a:off x="628650" y="1825625"/>
            <a:ext cx="820283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dirty="0"/>
          </a:p>
        </p:txBody>
      </p:sp>
      <p:pic>
        <p:nvPicPr>
          <p:cNvPr id="8" name="Picture 7" descr="A picture containing row&#10;&#10;Description generated with high confidence">
            <a:extLst>
              <a:ext uri="{FF2B5EF4-FFF2-40B4-BE49-F238E27FC236}">
                <a16:creationId xmlns:a16="http://schemas.microsoft.com/office/drawing/2014/main" id="{FF67F272-9788-439B-9352-DBAAE63806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975" y="1374071"/>
            <a:ext cx="2083579" cy="1463040"/>
          </a:xfrm>
          <a:prstGeom prst="rect">
            <a:avLst/>
          </a:prstGeom>
        </p:spPr>
      </p:pic>
      <p:pic>
        <p:nvPicPr>
          <p:cNvPr id="10" name="Picture 9" descr="A picture containing row&#10;&#10;Description generated with high confidence">
            <a:extLst>
              <a:ext uri="{FF2B5EF4-FFF2-40B4-BE49-F238E27FC236}">
                <a16:creationId xmlns:a16="http://schemas.microsoft.com/office/drawing/2014/main" id="{680A42BC-F8F2-45FD-B59E-3C8F8D81BB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196" y="5213511"/>
            <a:ext cx="2083579" cy="1463040"/>
          </a:xfrm>
          <a:prstGeom prst="rect">
            <a:avLst/>
          </a:prstGeom>
        </p:spPr>
      </p:pic>
      <p:pic>
        <p:nvPicPr>
          <p:cNvPr id="12" name="Picture 11" descr="A picture containing row&#10;&#10;Description generated with high confidence">
            <a:extLst>
              <a:ext uri="{FF2B5EF4-FFF2-40B4-BE49-F238E27FC236}">
                <a16:creationId xmlns:a16="http://schemas.microsoft.com/office/drawing/2014/main" id="{A2E35F9F-876B-4848-9544-A428471BD5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196" y="2650737"/>
            <a:ext cx="2083579" cy="1463040"/>
          </a:xfrm>
          <a:prstGeom prst="rect">
            <a:avLst/>
          </a:prstGeom>
        </p:spPr>
      </p:pic>
      <p:pic>
        <p:nvPicPr>
          <p:cNvPr id="13" name="Picture 12" descr="A picture containing row&#10;&#10;Description generated with high confidence">
            <a:extLst>
              <a:ext uri="{FF2B5EF4-FFF2-40B4-BE49-F238E27FC236}">
                <a16:creationId xmlns:a16="http://schemas.microsoft.com/office/drawing/2014/main" id="{CA990A22-C367-4CDF-83BB-5DCF59EBAE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196" y="3927406"/>
            <a:ext cx="2083579" cy="1463040"/>
          </a:xfrm>
          <a:prstGeom prst="rect">
            <a:avLst/>
          </a:prstGeom>
        </p:spPr>
      </p:pic>
      <p:pic>
        <p:nvPicPr>
          <p:cNvPr id="9" name="Picture 8" descr="An external file that holds a picture, illustration, etc.&#10;Object name is pathogens-07-00020-g001.jpg">
            <a:extLst>
              <a:ext uri="{FF2B5EF4-FFF2-40B4-BE49-F238E27FC236}">
                <a16:creationId xmlns:a16="http://schemas.microsoft.com/office/drawing/2014/main" id="{9A71BE03-D0FE-4D5A-B5BB-15260EDFAE1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4" r="62465"/>
          <a:stretch/>
        </p:blipFill>
        <p:spPr bwMode="auto">
          <a:xfrm>
            <a:off x="5452198" y="1254234"/>
            <a:ext cx="1139507" cy="549412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1D40CBE1-3163-41A4-8072-3FCB245199F3}"/>
              </a:ext>
            </a:extLst>
          </p:cNvPr>
          <p:cNvCxnSpPr>
            <a:cxnSpLocks/>
          </p:cNvCxnSpPr>
          <p:nvPr/>
        </p:nvCxnSpPr>
        <p:spPr>
          <a:xfrm>
            <a:off x="3830320" y="3810000"/>
            <a:ext cx="999588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32ECC30D-FD29-40CF-943E-159EE04565FA}"/>
              </a:ext>
            </a:extLst>
          </p:cNvPr>
          <p:cNvSpPr/>
          <p:nvPr/>
        </p:nvSpPr>
        <p:spPr>
          <a:xfrm>
            <a:off x="6457950" y="5297161"/>
            <a:ext cx="19887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563C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Credit: </a:t>
            </a:r>
            <a:r>
              <a:rPr lang="en-US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Wille and colleagues,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4041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n external file that holds a picture, illustration, etc.&#10;Object name is pathogens-07-00020-g001.jpg">
            <a:extLst>
              <a:ext uri="{FF2B5EF4-FFF2-40B4-BE49-F238E27FC236}">
                <a16:creationId xmlns:a16="http://schemas.microsoft.com/office/drawing/2014/main" id="{B883C6E5-4615-4CC3-8062-F480CCDDED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4" t="23004" r="62465"/>
          <a:stretch/>
        </p:blipFill>
        <p:spPr bwMode="auto">
          <a:xfrm>
            <a:off x="8084519" y="300528"/>
            <a:ext cx="1061848" cy="394196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1EBBF51-3675-4A13-9914-43BC26810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1A4099-3ADF-4115-B289-247A9FAC2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3C952-FD01-4BD6-A6B9-0DAB2386E3EF}" type="slidenum">
              <a:rPr lang="en-US" smtClean="0"/>
              <a:t>6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68558AB-88DF-4817-99BC-77EDCAB9DB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1" t="4743" r="72791" b="10904"/>
          <a:stretch/>
        </p:blipFill>
        <p:spPr bwMode="auto">
          <a:xfrm>
            <a:off x="461628" y="4382018"/>
            <a:ext cx="2349796" cy="2307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F9DBF1-01B6-4518-96D6-62D31CD1FB4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798" t="22049" r="20335"/>
          <a:stretch/>
        </p:blipFill>
        <p:spPr>
          <a:xfrm>
            <a:off x="-2367" y="1519540"/>
            <a:ext cx="3800119" cy="27375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3E42D0D-EB9F-4F15-BA24-823B51A1DA02}"/>
              </a:ext>
            </a:extLst>
          </p:cNvPr>
          <p:cNvSpPr/>
          <p:nvPr/>
        </p:nvSpPr>
        <p:spPr>
          <a:xfrm>
            <a:off x="2716217" y="2271511"/>
            <a:ext cx="3193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C73649"/>
                </a:solidFill>
                <a:sym typeface="Wingdings" panose="05000000000000000000" pitchFamily="2" charset="2"/>
              </a:rPr>
              <a:t>+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1F489D3-E594-425E-9A96-100DF766192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5" t="9537" r="24208" b="8470"/>
          <a:stretch/>
        </p:blipFill>
        <p:spPr bwMode="auto">
          <a:xfrm>
            <a:off x="3998785" y="902982"/>
            <a:ext cx="3884701" cy="335405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981CC19-D21D-4898-AEC3-236A663C1968}"/>
              </a:ext>
            </a:extLst>
          </p:cNvPr>
          <p:cNvCxnSpPr>
            <a:cxnSpLocks/>
          </p:cNvCxnSpPr>
          <p:nvPr/>
        </p:nvCxnSpPr>
        <p:spPr>
          <a:xfrm>
            <a:off x="3667760" y="2456177"/>
            <a:ext cx="384441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E6F1063-FDFB-475D-97F5-F4382F03B195}"/>
              </a:ext>
            </a:extLst>
          </p:cNvPr>
          <p:cNvCxnSpPr>
            <a:cxnSpLocks/>
          </p:cNvCxnSpPr>
          <p:nvPr/>
        </p:nvCxnSpPr>
        <p:spPr>
          <a:xfrm>
            <a:off x="5878969" y="2456177"/>
            <a:ext cx="384441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FB2F790-4F5F-443D-A16C-29EB154A4869}"/>
              </a:ext>
            </a:extLst>
          </p:cNvPr>
          <p:cNvCxnSpPr>
            <a:cxnSpLocks/>
          </p:cNvCxnSpPr>
          <p:nvPr/>
        </p:nvCxnSpPr>
        <p:spPr>
          <a:xfrm>
            <a:off x="7772400" y="2443474"/>
            <a:ext cx="384441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25A74046-073D-4895-818D-00C81F375B29}"/>
              </a:ext>
            </a:extLst>
          </p:cNvPr>
          <p:cNvSpPr/>
          <p:nvPr/>
        </p:nvSpPr>
        <p:spPr>
          <a:xfrm>
            <a:off x="398703" y="4104063"/>
            <a:ext cx="24032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C73649"/>
                </a:solidFill>
                <a:sym typeface="Wingdings" panose="05000000000000000000" pitchFamily="2" charset="2"/>
              </a:rPr>
              <a:t>Prion amyloid fibers</a:t>
            </a:r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5B7E58D-7731-4B66-8E26-84F1499EA12C}"/>
              </a:ext>
            </a:extLst>
          </p:cNvPr>
          <p:cNvSpPr/>
          <p:nvPr/>
        </p:nvSpPr>
        <p:spPr>
          <a:xfrm>
            <a:off x="6786696" y="5258616"/>
            <a:ext cx="23006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C73649"/>
                </a:solidFill>
                <a:sym typeface="Wingdings" panose="05000000000000000000" pitchFamily="2" charset="2"/>
              </a:rPr>
              <a:t>Neurodegeneration</a:t>
            </a:r>
            <a:endParaRPr lang="en-US" b="1" dirty="0"/>
          </a:p>
        </p:txBody>
      </p:sp>
      <p:pic>
        <p:nvPicPr>
          <p:cNvPr id="22" name="Picture 21" descr="A picture containing ground, mountain, nature&#10;&#10;Description generated with high confidence">
            <a:extLst>
              <a:ext uri="{FF2B5EF4-FFF2-40B4-BE49-F238E27FC236}">
                <a16:creationId xmlns:a16="http://schemas.microsoft.com/office/drawing/2014/main" id="{BFC5285F-A0E7-4367-A3CD-CE35EE2D40E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73" t="13148" r="32971" b="41941"/>
          <a:stretch/>
        </p:blipFill>
        <p:spPr>
          <a:xfrm>
            <a:off x="3608186" y="4440598"/>
            <a:ext cx="2373114" cy="2304288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E695B3D-629D-41AE-8CBC-BFF224E3F052}"/>
              </a:ext>
            </a:extLst>
          </p:cNvPr>
          <p:cNvSpPr/>
          <p:nvPr/>
        </p:nvSpPr>
        <p:spPr>
          <a:xfrm>
            <a:off x="3525182" y="4104063"/>
            <a:ext cx="26468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C73649"/>
                </a:solidFill>
                <a:sym typeface="Wingdings" panose="05000000000000000000" pitchFamily="2" charset="2"/>
              </a:rPr>
              <a:t>Prion amyloid plaques</a:t>
            </a:r>
            <a:endParaRPr lang="en-US" dirty="0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F0D97D48-953E-4C8B-8FFF-701B82326266}"/>
              </a:ext>
            </a:extLst>
          </p:cNvPr>
          <p:cNvCxnSpPr>
            <a:cxnSpLocks/>
          </p:cNvCxnSpPr>
          <p:nvPr/>
        </p:nvCxnSpPr>
        <p:spPr>
          <a:xfrm>
            <a:off x="14262" y="5443282"/>
            <a:ext cx="384441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0B953986-4C9B-47DC-B707-A32F8C020BA7}"/>
              </a:ext>
            </a:extLst>
          </p:cNvPr>
          <p:cNvCxnSpPr>
            <a:cxnSpLocks/>
          </p:cNvCxnSpPr>
          <p:nvPr/>
        </p:nvCxnSpPr>
        <p:spPr>
          <a:xfrm>
            <a:off x="3035535" y="5413668"/>
            <a:ext cx="384441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CD9784DC-DCF2-46AE-8A60-0B78F7206024}"/>
              </a:ext>
            </a:extLst>
          </p:cNvPr>
          <p:cNvCxnSpPr>
            <a:cxnSpLocks/>
          </p:cNvCxnSpPr>
          <p:nvPr/>
        </p:nvCxnSpPr>
        <p:spPr>
          <a:xfrm>
            <a:off x="6237644" y="5474861"/>
            <a:ext cx="384441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124965C-B26C-4CF1-95BD-B009AEB6B843}"/>
              </a:ext>
            </a:extLst>
          </p:cNvPr>
          <p:cNvCxnSpPr>
            <a:cxnSpLocks/>
          </p:cNvCxnSpPr>
          <p:nvPr/>
        </p:nvCxnSpPr>
        <p:spPr>
          <a:xfrm>
            <a:off x="2716217" y="4440599"/>
            <a:ext cx="1855783" cy="9730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63598497-E237-47BB-AC0F-D871E13DCC7A}"/>
              </a:ext>
            </a:extLst>
          </p:cNvPr>
          <p:cNvCxnSpPr>
            <a:cxnSpLocks/>
          </p:cNvCxnSpPr>
          <p:nvPr/>
        </p:nvCxnSpPr>
        <p:spPr>
          <a:xfrm flipV="1">
            <a:off x="2716217" y="5411454"/>
            <a:ext cx="1855783" cy="122727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4A4E0C3E-A147-4952-A026-3604E67AFBD5}"/>
              </a:ext>
            </a:extLst>
          </p:cNvPr>
          <p:cNvSpPr/>
          <p:nvPr/>
        </p:nvSpPr>
        <p:spPr>
          <a:xfrm>
            <a:off x="5497955" y="536226"/>
            <a:ext cx="11464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C73649"/>
                </a:solidFill>
                <a:sym typeface="Wingdings" panose="05000000000000000000" pitchFamily="2" charset="2"/>
              </a:rPr>
              <a:t>Stacking</a:t>
            </a:r>
            <a:endParaRPr lang="en-US" b="1" dirty="0"/>
          </a:p>
        </p:txBody>
      </p:sp>
      <p:sp>
        <p:nvSpPr>
          <p:cNvPr id="23" name="Rectangle 22">
            <a:hlinkClick r:id="rId8"/>
            <a:extLst>
              <a:ext uri="{FF2B5EF4-FFF2-40B4-BE49-F238E27FC236}">
                <a16:creationId xmlns:a16="http://schemas.microsoft.com/office/drawing/2014/main" id="{FD1E7E04-F605-40FC-A380-0CEF24E614CE}"/>
              </a:ext>
            </a:extLst>
          </p:cNvPr>
          <p:cNvSpPr/>
          <p:nvPr/>
        </p:nvSpPr>
        <p:spPr>
          <a:xfrm>
            <a:off x="1024870" y="6575609"/>
            <a:ext cx="159691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u="sng" dirty="0">
                <a:sym typeface="Wingdings" panose="05000000000000000000" pitchFamily="2" charset="2"/>
              </a:rPr>
              <a:t>Credit: </a:t>
            </a:r>
            <a:r>
              <a:rPr lang="en-US" sz="1400" b="1" u="sng" dirty="0">
                <a:sym typeface="Wingdings" panose="05000000000000000000" pitchFamily="2" charset="2"/>
              </a:rPr>
              <a:t>Pines lab</a:t>
            </a:r>
            <a:endParaRPr lang="en-US" sz="1400" b="1" u="sng" dirty="0"/>
          </a:p>
        </p:txBody>
      </p:sp>
    </p:spTree>
    <p:extLst>
      <p:ext uri="{BB962C8B-B14F-4D97-AF65-F5344CB8AC3E}">
        <p14:creationId xmlns:p14="http://schemas.microsoft.com/office/powerpoint/2010/main" val="31381082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3187</TotalTime>
  <Words>154</Words>
  <Application>Microsoft Office PowerPoint</Application>
  <PresentationFormat>On-screen Show (4:3)</PresentationFormat>
  <Paragraphs>37</Paragraphs>
  <Slides>6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Open Sans</vt:lpstr>
      <vt:lpstr>Office Theme</vt:lpstr>
      <vt:lpstr>Transmissible spongiform encephalopathies (TSEs) </vt:lpstr>
      <vt:lpstr>Prion templating starts chain reaction</vt:lpstr>
      <vt:lpstr>Prion templating starts chain reaction</vt:lpstr>
      <vt:lpstr>Prion templating starts chain reaction</vt:lpstr>
      <vt:lpstr>Prion templating starts chain reaction</vt:lpstr>
      <vt:lpstr>Steps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Structure and Unconventional Pathogenesis of Mammalian Prion Protein (PrP) </dc:title>
  <dc:creator>Lannah Abasi</dc:creator>
  <cp:lastModifiedBy>Lannah Abasi</cp:lastModifiedBy>
  <cp:revision>48</cp:revision>
  <dcterms:created xsi:type="dcterms:W3CDTF">2019-04-25T07:05:19Z</dcterms:created>
  <dcterms:modified xsi:type="dcterms:W3CDTF">2020-11-05T07:07:31Z</dcterms:modified>
</cp:coreProperties>
</file>