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sldIdLst>
    <p:sldId id="258" r:id="rId3"/>
    <p:sldId id="259" r:id="rId4"/>
    <p:sldId id="277" r:id="rId5"/>
    <p:sldId id="278" r:id="rId6"/>
    <p:sldId id="257" r:id="rId7"/>
    <p:sldId id="353" r:id="rId8"/>
    <p:sldId id="354" r:id="rId9"/>
    <p:sldId id="522" r:id="rId10"/>
    <p:sldId id="494" r:id="rId11"/>
    <p:sldId id="523" r:id="rId12"/>
    <p:sldId id="355" r:id="rId13"/>
    <p:sldId id="495" r:id="rId14"/>
    <p:sldId id="516" r:id="rId15"/>
    <p:sldId id="521" r:id="rId16"/>
    <p:sldId id="520" r:id="rId17"/>
    <p:sldId id="356" r:id="rId18"/>
    <p:sldId id="524" r:id="rId19"/>
    <p:sldId id="525" r:id="rId20"/>
    <p:sldId id="526" r:id="rId21"/>
    <p:sldId id="529" r:id="rId22"/>
    <p:sldId id="530" r:id="rId23"/>
    <p:sldId id="531" r:id="rId24"/>
    <p:sldId id="527" r:id="rId25"/>
    <p:sldId id="528" r:id="rId26"/>
    <p:sldId id="536" r:id="rId27"/>
    <p:sldId id="534" r:id="rId28"/>
    <p:sldId id="53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7922" autoAdjust="0"/>
  </p:normalViewPr>
  <p:slideViewPr>
    <p:cSldViewPr snapToGrid="0">
      <p:cViewPr varScale="1">
        <p:scale>
          <a:sx n="40" d="100"/>
          <a:sy n="40" d="100"/>
        </p:scale>
        <p:origin x="72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8F646-ADF7-4DCA-A8A6-E4F51E56A1E6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46D482-3ACF-4899-A372-73AF8A5B0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04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2BFD-98EC-4610-AC72-6971641504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852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Viruses are the smallest microbes and require a host cell to survive. In order to replicate, a virus must infect a host cell. These host cells may be cells from humans, plants, animals, or other microorganisms.</a:t>
            </a:r>
          </a:p>
          <a:p>
            <a:endParaRPr lang="en-US" b="0" i="0" dirty="0">
              <a:solidFill>
                <a:srgbClr val="333333"/>
              </a:solidFill>
              <a:effectLst/>
              <a:latin typeface="Source Sans Pro" panose="020B0503030403020204" pitchFamily="34" charset="0"/>
            </a:endParaRP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Examples of viruses. (a) The SARS-CoV02 virus infects and replicates inside human and animal cells, (b) Phocine Distemper Virus infects seals and sea lions. (C) The Tobacco Mosaic Virus infects and replicates inside a wide range of plants, especially tobacco, (c) The bacteriophage virus infects and replicates inside bacterial cell hosts.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2BFD-98EC-4610-AC72-6971641504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38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F7D6-3308-428F-BEFE-E4CABBE510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220B9F-F008-4290-9501-BAC478E6D2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4BDC3-F150-429A-9A25-44EA3A0BD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987A6-70CE-409E-89BB-742004028642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FBF5F-97A7-44F6-A001-7858156B5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321DC-108A-4527-86B1-90ABA0449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2A38-C41C-4EEA-8638-B67226B30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774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0FE92-4828-4CBF-99AB-86AD18388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8EDAC4-60E5-4E84-AE0D-F6CFEC52DB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38849-120E-4F04-92D1-737BDA553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987A6-70CE-409E-89BB-742004028642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ECA4F8-04E8-48A3-8BB0-8168FC69D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77436-B000-4235-84DF-4C563CFB9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2A38-C41C-4EEA-8638-B67226B30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22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DD1A3B-6228-4F9E-A16E-134ABF44D3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AC4645-3645-4DE8-9821-A988BF4A84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196A4-0B6A-4C81-81F8-B5720204F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987A6-70CE-409E-89BB-742004028642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4BED9-565D-4872-B0F7-D0241D557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5C0AF-37B0-433D-8454-19BAA9F99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2A38-C41C-4EEA-8638-B67226B30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00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FB70A-3468-4F4E-A3FA-ADF8424AA721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B1165-157D-4304-A13C-D4007DB63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24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FB70A-3468-4F4E-A3FA-ADF8424AA721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B1165-157D-4304-A13C-D4007DB63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24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FB70A-3468-4F4E-A3FA-ADF8424AA721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B1165-157D-4304-A13C-D4007DB63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08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FB70A-3468-4F4E-A3FA-ADF8424AA721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B1165-157D-4304-A13C-D4007DB63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94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FB70A-3468-4F4E-A3FA-ADF8424AA721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B1165-157D-4304-A13C-D4007DB63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56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FB70A-3468-4F4E-A3FA-ADF8424AA721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B1165-157D-4304-A13C-D4007DB63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906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FB70A-3468-4F4E-A3FA-ADF8424AA721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B1165-157D-4304-A13C-D4007DB63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670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FB70A-3468-4F4E-A3FA-ADF8424AA721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B1165-157D-4304-A13C-D4007DB63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293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9915-E594-4C06-9FC8-D15CE7652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6DE9D-AEF9-4EEF-94E3-D4C8A4C63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CAF2B-6B22-412F-9ED9-5FFF3BBE9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987A6-70CE-409E-89BB-742004028642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A86EF8-2284-4CD9-AF48-E76A2C077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0E3DA5-E416-46A9-9EA8-6ED20BD04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2A38-C41C-4EEA-8638-B67226B30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9326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FB70A-3468-4F4E-A3FA-ADF8424AA721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B1165-157D-4304-A13C-D4007DB63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904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FB70A-3468-4F4E-A3FA-ADF8424AA721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B1165-157D-4304-A13C-D4007DB63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021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FB70A-3468-4F4E-A3FA-ADF8424AA721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B1165-157D-4304-A13C-D4007DB63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20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2C104-AE88-4AD0-9AB5-FE2FF7D9E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86EA5-B2A6-414F-89CF-8473EAB4A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B2B7B-9180-41A0-AF86-5FC126FD2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987A6-70CE-409E-89BB-742004028642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E52FB-6034-43F2-B454-94003B7A5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7B942-66E1-4D5A-A7CD-22B28B0AB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2A38-C41C-4EEA-8638-B67226B30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82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D159C-56E0-44DA-B7BC-ABEEFCF52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5E766-C3DF-41EE-BD0D-9BD15EE712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B6331C-0091-427D-B1D0-668F87479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EBFAB2-35D0-49EC-98B7-ED343CBB9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987A6-70CE-409E-89BB-742004028642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242940-8293-400D-812A-4F3784DA2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819966-A848-4A5D-9F26-7739A9B7C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2A38-C41C-4EEA-8638-B67226B30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56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0E726-B056-4BAC-A78B-937B4E0BB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B9BC70-A259-428E-8BBB-7ED101372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7E3C71-D8AE-47E7-843B-DF42512C5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1A1414-AAE4-4734-8323-4EB78BABFD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B56B6C-0E4E-4786-9DE7-44CFF63838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C4E408-D4ED-400F-9905-55EA8A9A0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987A6-70CE-409E-89BB-742004028642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50952A-4B86-4FFD-BB29-CFDBB8CEF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4170DF-96C0-44D6-9F84-E711F0063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2A38-C41C-4EEA-8638-B67226B30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57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E9F94-78D1-4D90-B65E-57FB4F0AA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989B77-2554-41CB-8954-1693F5F35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987A6-70CE-409E-89BB-742004028642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918D2C-96BB-46F3-BB9F-F44F4037A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4757E1-0FB4-459F-864A-C65D2C983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2A38-C41C-4EEA-8638-B67226B30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67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59C572-289A-4242-8045-A80E1CCF4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987A6-70CE-409E-89BB-742004028642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17182A-8EEC-44F5-B70D-665B28807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3A38BE-4603-40A8-A66F-0C1A44C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2A38-C41C-4EEA-8638-B67226B30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93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C7886-32B2-43D6-8B1B-175D22C4D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5E683-D97D-45D1-A8F0-A89D80995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848D23-EA6D-4F88-9868-6477CE559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A9115C-D30B-4210-A9FB-28CDA076F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987A6-70CE-409E-89BB-742004028642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6E7EC9-E872-4C2D-B0FD-4AB2098C3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56AC3A-F8EC-438D-8756-86EE92DBE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2A38-C41C-4EEA-8638-B67226B30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81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9F2DA-94C7-4867-887A-8C0178B0D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126C99-059B-4C50-8685-7A21C8A269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F3274F-3D3C-4C90-AEA3-5CB428FEE9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17654-A40C-4ABA-BC9C-F3ABF4FE9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987A6-70CE-409E-89BB-742004028642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FF5A4F-9A22-4CAC-9A23-922BBD531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B7129C-E085-4321-8289-C37C9F92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2A38-C41C-4EEA-8638-B67226B30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246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C3F1E8-BDD3-425F-9117-437990BDA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42F62-1A36-4B73-8D87-E9DB31468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27582-CDBD-4E5B-B8B4-5677A225FE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987A6-70CE-409E-89BB-742004028642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588E9-045F-4B12-A86D-1709CEA32B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7E2CE-494D-4B2D-BE98-AEDD449335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42A38-C41C-4EEA-8638-B67226B30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80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FB70A-3468-4F4E-A3FA-ADF8424AA721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B1165-157D-4304-A13C-D4007DB63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08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youtube.com/watch?v=-w4C74cu6dk&amp;feature=youtu.be&amp;t=30" TargetMode="Externa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youtu.be/SvA1s5S9rQ0" TargetMode="Externa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learn.genetics.utah.edu/content/cells/scale/" TargetMode="Externa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33460"/>
          <a:stretch/>
        </p:blipFill>
        <p:spPr>
          <a:xfrm>
            <a:off x="0" y="1"/>
            <a:ext cx="9525000" cy="6844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72094" b="33460"/>
          <a:stretch/>
        </p:blipFill>
        <p:spPr>
          <a:xfrm>
            <a:off x="9525001" y="1"/>
            <a:ext cx="2658035" cy="6844937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080981" y="986696"/>
            <a:ext cx="10030037" cy="487154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3970" cap="flat" cmpd="sng" algn="ctr">
            <a:solidFill>
              <a:srgbClr val="418AB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981199" y="2692908"/>
            <a:ext cx="8229600" cy="7295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  <a:t>Introduction to Microbiology &amp; Viruses</a:t>
            </a:r>
          </a:p>
        </p:txBody>
      </p:sp>
    </p:spTree>
    <p:extLst>
      <p:ext uri="{BB962C8B-B14F-4D97-AF65-F5344CB8AC3E}">
        <p14:creationId xmlns:p14="http://schemas.microsoft.com/office/powerpoint/2010/main" val="1097948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271157-CBE2-48AE-9A74-06ABB0E135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39"/>
          <a:stretch/>
        </p:blipFill>
        <p:spPr>
          <a:xfrm>
            <a:off x="200526" y="0"/>
            <a:ext cx="117909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34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33460"/>
          <a:stretch/>
        </p:blipFill>
        <p:spPr>
          <a:xfrm>
            <a:off x="0" y="1"/>
            <a:ext cx="9525000" cy="6844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72094" b="33460"/>
          <a:stretch/>
        </p:blipFill>
        <p:spPr>
          <a:xfrm>
            <a:off x="9525001" y="1"/>
            <a:ext cx="2658035" cy="6844937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080980" y="993227"/>
            <a:ext cx="10030037" cy="487154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3970" cap="flat" cmpd="sng" algn="ctr">
            <a:solidFill>
              <a:srgbClr val="418AB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981198" y="3057688"/>
            <a:ext cx="8229600" cy="7295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  <a:latin typeface="Century Schoolbook" panose="02040604050505020304"/>
              </a:rPr>
              <a:t>Viruses</a:t>
            </a:r>
            <a:endParaRPr kumimoji="0" lang="en-US" sz="4400" b="1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52652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9F2280-F0DA-4489-A483-B32A1723F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98" y="643467"/>
            <a:ext cx="1081760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25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6B2BC1-D9D9-4E63-B958-48D02B99510F}"/>
              </a:ext>
            </a:extLst>
          </p:cNvPr>
          <p:cNvSpPr txBox="1"/>
          <p:nvPr/>
        </p:nvSpPr>
        <p:spPr>
          <a:xfrm>
            <a:off x="5023945" y="5502193"/>
            <a:ext cx="24646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Watch Me!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18" name="Picture 2" descr="Bacteriophages to the Rescue: A Possible Approach to Antibiotic Resistance  | BioSpace">
            <a:extLst>
              <a:ext uri="{FF2B5EF4-FFF2-40B4-BE49-F238E27FC236}">
                <a16:creationId xmlns:a16="http://schemas.microsoft.com/office/drawing/2014/main" id="{F5A514FD-8B9C-4161-90A0-828A8CE88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54" y="390524"/>
            <a:ext cx="8198891" cy="459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788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33460"/>
          <a:stretch/>
        </p:blipFill>
        <p:spPr>
          <a:xfrm>
            <a:off x="0" y="1"/>
            <a:ext cx="9525000" cy="6844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72094" b="33460"/>
          <a:stretch/>
        </p:blipFill>
        <p:spPr>
          <a:xfrm>
            <a:off x="9525001" y="1"/>
            <a:ext cx="2658035" cy="6844937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080980" y="993227"/>
            <a:ext cx="10030037" cy="487154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3970" cap="flat" cmpd="sng" algn="ctr">
            <a:solidFill>
              <a:srgbClr val="418AB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981198" y="3057688"/>
            <a:ext cx="8229600" cy="7295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  <a:latin typeface="Century Schoolbook" panose="02040604050505020304"/>
              </a:rPr>
              <a:t>Let’s Build a Virus!</a:t>
            </a:r>
            <a:endParaRPr kumimoji="0" lang="en-US" sz="4400" b="1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67191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8116D9-B0A7-44A9-8876-8757AB3400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12" b="76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19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6F5979-ADB2-4FEE-AF48-12FE1392B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379" y="104568"/>
            <a:ext cx="7361242" cy="664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4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33460"/>
          <a:stretch/>
        </p:blipFill>
        <p:spPr>
          <a:xfrm>
            <a:off x="0" y="1"/>
            <a:ext cx="9525000" cy="6844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72094" b="33460"/>
          <a:stretch/>
        </p:blipFill>
        <p:spPr>
          <a:xfrm>
            <a:off x="9525001" y="1"/>
            <a:ext cx="2658035" cy="6844937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080980" y="993227"/>
            <a:ext cx="10030037" cy="487154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3970" cap="flat" cmpd="sng" algn="ctr">
            <a:solidFill>
              <a:srgbClr val="418AB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981198" y="2487634"/>
            <a:ext cx="8229600" cy="7295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  <a:latin typeface="Century Schoolbook" panose="02040604050505020304"/>
              </a:rPr>
              <a:t>Predict: What happens when the SARS-CoV-2 virus enters the body?</a:t>
            </a:r>
            <a:endParaRPr kumimoji="0" lang="en-US" sz="4400" b="1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07565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6B2BC1-D9D9-4E63-B958-48D02B99510F}"/>
              </a:ext>
            </a:extLst>
          </p:cNvPr>
          <p:cNvSpPr txBox="1"/>
          <p:nvPr/>
        </p:nvSpPr>
        <p:spPr>
          <a:xfrm>
            <a:off x="4863661" y="5782110"/>
            <a:ext cx="24646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Watch Me!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Mapping SARS-CoV-2 Infections in the Respiratory Tract">
            <a:extLst>
              <a:ext uri="{FF2B5EF4-FFF2-40B4-BE49-F238E27FC236}">
                <a16:creationId xmlns:a16="http://schemas.microsoft.com/office/drawing/2014/main" id="{435672DE-5DA5-4675-9052-D0EA42A80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192" y="429559"/>
            <a:ext cx="7799614" cy="519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165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33460"/>
          <a:stretch/>
        </p:blipFill>
        <p:spPr>
          <a:xfrm>
            <a:off x="0" y="1"/>
            <a:ext cx="9525000" cy="6844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72094" b="33460"/>
          <a:stretch/>
        </p:blipFill>
        <p:spPr>
          <a:xfrm>
            <a:off x="9525001" y="1"/>
            <a:ext cx="2658035" cy="6844937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080980" y="993227"/>
            <a:ext cx="10030037" cy="487154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3970" cap="flat" cmpd="sng" algn="ctr">
            <a:solidFill>
              <a:srgbClr val="418AB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981198" y="3057688"/>
            <a:ext cx="8229600" cy="7295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  <a:t>What is a </a:t>
            </a:r>
            <a:r>
              <a:rPr kumimoji="0" lang="en-US" sz="4400" b="1" i="1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  <a:t>mutation</a:t>
            </a:r>
            <a:r>
              <a:rPr kumimoji="0" lang="en-US" sz="44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10033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33460"/>
          <a:stretch/>
        </p:blipFill>
        <p:spPr>
          <a:xfrm>
            <a:off x="0" y="1"/>
            <a:ext cx="9525000" cy="6844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72094" b="33460"/>
          <a:stretch/>
        </p:blipFill>
        <p:spPr>
          <a:xfrm>
            <a:off x="9525001" y="1"/>
            <a:ext cx="2658035" cy="6844937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080981" y="986696"/>
            <a:ext cx="10030037" cy="487154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3970" cap="flat" cmpd="sng" algn="ctr">
            <a:solidFill>
              <a:srgbClr val="418AB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981199" y="3057688"/>
            <a:ext cx="8229600" cy="7295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  <a:t>What are microbes?</a:t>
            </a:r>
          </a:p>
        </p:txBody>
      </p:sp>
    </p:spTree>
    <p:extLst>
      <p:ext uri="{BB962C8B-B14F-4D97-AF65-F5344CB8AC3E}">
        <p14:creationId xmlns:p14="http://schemas.microsoft.com/office/powerpoint/2010/main" val="33497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The &quot;Ocker Aussie&quot; Australian Glossary for Work">
            <a:extLst>
              <a:ext uri="{FF2B5EF4-FFF2-40B4-BE49-F238E27FC236}">
                <a16:creationId xmlns:a16="http://schemas.microsoft.com/office/drawing/2014/main" id="{5CF112E8-5465-48C1-AAC4-4875F94BC5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8" b="-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714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33460"/>
          <a:stretch/>
        </p:blipFill>
        <p:spPr>
          <a:xfrm>
            <a:off x="0" y="1"/>
            <a:ext cx="9525000" cy="6844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72094" b="33460"/>
          <a:stretch/>
        </p:blipFill>
        <p:spPr>
          <a:xfrm>
            <a:off x="9525001" y="1"/>
            <a:ext cx="2658035" cy="6844937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080980" y="993227"/>
            <a:ext cx="10030037" cy="487154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3970" cap="flat" cmpd="sng" algn="ctr">
            <a:solidFill>
              <a:srgbClr val="418AB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981198" y="2494166"/>
            <a:ext cx="8229600" cy="7295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  <a:t>Viruses make a lot of mistakes, leading to </a:t>
            </a:r>
            <a:r>
              <a:rPr kumimoji="0" lang="en-US" sz="4400" b="1" i="1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  <a:t>mutation</a:t>
            </a:r>
            <a:r>
              <a:rPr lang="en-US" b="1" dirty="0">
                <a:solidFill>
                  <a:prstClr val="white"/>
                </a:solidFill>
                <a:latin typeface="Century Schoolbook" panose="02040604050505020304"/>
              </a:rPr>
              <a:t>s</a:t>
            </a:r>
            <a:endParaRPr kumimoji="0" lang="en-US" sz="4400" b="1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74424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w a virus mutates_Trim">
            <a:hlinkClick r:id="" action="ppaction://media"/>
            <a:extLst>
              <a:ext uri="{FF2B5EF4-FFF2-40B4-BE49-F238E27FC236}">
                <a16:creationId xmlns:a16="http://schemas.microsoft.com/office/drawing/2014/main" id="{5F098F03-DE56-4A62-A1DF-1D4CB25AEA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9120" y="595604"/>
            <a:ext cx="8913844" cy="50140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F7C76B-310D-4020-9206-F0CE61F10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9120" y="6208939"/>
            <a:ext cx="2390775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9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7C2BAC-E10C-46F3-93C2-CA91885C9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12" y="61040"/>
            <a:ext cx="11513976" cy="67969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A49BE0-F3D0-42EA-9127-1B26BE8F7388}"/>
              </a:ext>
            </a:extLst>
          </p:cNvPr>
          <p:cNvSpPr/>
          <p:nvPr/>
        </p:nvSpPr>
        <p:spPr>
          <a:xfrm>
            <a:off x="4329404" y="61040"/>
            <a:ext cx="6307494" cy="2495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367223-23B8-4AEF-8DE8-3A25DA64F27E}"/>
              </a:ext>
            </a:extLst>
          </p:cNvPr>
          <p:cNvSpPr/>
          <p:nvPr/>
        </p:nvSpPr>
        <p:spPr>
          <a:xfrm>
            <a:off x="4739951" y="4362452"/>
            <a:ext cx="4795935" cy="2495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058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5B0E09-31B0-40CB-B550-6B500B168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30" y="129546"/>
            <a:ext cx="11868539" cy="65989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57E0A9-00B6-4865-AD36-B5022827C936}"/>
              </a:ext>
            </a:extLst>
          </p:cNvPr>
          <p:cNvSpPr txBox="1"/>
          <p:nvPr/>
        </p:nvSpPr>
        <p:spPr>
          <a:xfrm>
            <a:off x="653143" y="391886"/>
            <a:ext cx="5038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erriweather Sans" panose="02000503060000020004" pitchFamily="50" charset="0"/>
              </a:rPr>
              <a:t>Viruses make mistakes!</a:t>
            </a:r>
          </a:p>
        </p:txBody>
      </p:sp>
    </p:spTree>
    <p:extLst>
      <p:ext uri="{BB962C8B-B14F-4D97-AF65-F5344CB8AC3E}">
        <p14:creationId xmlns:p14="http://schemas.microsoft.com/office/powerpoint/2010/main" val="29143704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37F18903-7E8F-455A-94FF-4FBD565616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3" r="30046" b="2857"/>
          <a:stretch/>
        </p:blipFill>
        <p:spPr>
          <a:xfrm>
            <a:off x="335902" y="877073"/>
            <a:ext cx="4617766" cy="5103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463E54-1646-4FBD-9A4B-355883462739}"/>
              </a:ext>
            </a:extLst>
          </p:cNvPr>
          <p:cNvSpPr txBox="1"/>
          <p:nvPr/>
        </p:nvSpPr>
        <p:spPr>
          <a:xfrm>
            <a:off x="5190043" y="1690059"/>
            <a:ext cx="61582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Merriweather Sans" panose="02000503060000020004" pitchFamily="50" charset="0"/>
              </a:rPr>
              <a:t>Virus Mutation Game</a:t>
            </a:r>
          </a:p>
          <a:p>
            <a:endParaRPr lang="en-US" sz="4400" dirty="0">
              <a:latin typeface="Merriweather Sans" panose="02000503060000020004" pitchFamily="50" charset="0"/>
            </a:endParaRPr>
          </a:p>
          <a:p>
            <a:pPr algn="ctr"/>
            <a:r>
              <a:rPr lang="en-US" sz="4400" dirty="0">
                <a:latin typeface="Merriweather Sans" panose="02000503060000020004" pitchFamily="50" charset="0"/>
              </a:rPr>
              <a:t>How do viruses mutate during an outbreak?</a:t>
            </a:r>
          </a:p>
        </p:txBody>
      </p:sp>
    </p:spTree>
    <p:extLst>
      <p:ext uri="{BB962C8B-B14F-4D97-AF65-F5344CB8AC3E}">
        <p14:creationId xmlns:p14="http://schemas.microsoft.com/office/powerpoint/2010/main" val="5230990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B4F68C2-1FB3-42DD-92B5-0D3CFF8FDC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3" b="13470"/>
          <a:stretch/>
        </p:blipFill>
        <p:spPr>
          <a:xfrm>
            <a:off x="-17755" y="396551"/>
            <a:ext cx="12171197" cy="606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10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37F18903-7E8F-455A-94FF-4FBD565616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3" r="30046" b="2857"/>
          <a:stretch/>
        </p:blipFill>
        <p:spPr>
          <a:xfrm>
            <a:off x="0" y="877077"/>
            <a:ext cx="4617766" cy="51038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8A3022-0B44-4D1D-8FC1-CE7EEB40B182}"/>
              </a:ext>
            </a:extLst>
          </p:cNvPr>
          <p:cNvSpPr txBox="1"/>
          <p:nvPr/>
        </p:nvSpPr>
        <p:spPr>
          <a:xfrm>
            <a:off x="5131837" y="612843"/>
            <a:ext cx="683000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Merriweather Sans" panose="02000503060000020004" pitchFamily="50" charset="0"/>
              </a:rPr>
              <a:t>Reflection Questions:</a:t>
            </a:r>
          </a:p>
          <a:p>
            <a:endParaRPr lang="en-US" sz="3600" dirty="0">
              <a:latin typeface="Merriweather Sans" panose="02000503060000020004" pitchFamily="50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latin typeface="Merriweather Sans" panose="02000503060000020004" pitchFamily="50" charset="0"/>
              </a:rPr>
              <a:t>How does your virus compare to others in your class? 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>
              <a:latin typeface="Merriweather Sans" panose="02000503060000020004" pitchFamily="50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latin typeface="Merriweather Sans" panose="02000503060000020004" pitchFamily="50" charset="0"/>
              </a:rPr>
              <a:t>What are the most common mutations you saw?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>
              <a:latin typeface="Merriweather Sans" panose="02000503060000020004" pitchFamily="50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latin typeface="Merriweather Sans" panose="02000503060000020004" pitchFamily="50" charset="0"/>
              </a:rPr>
              <a:t>How do different mutations change the way a virus spreads during an outbreak? </a:t>
            </a:r>
          </a:p>
        </p:txBody>
      </p:sp>
    </p:spTree>
    <p:extLst>
      <p:ext uri="{BB962C8B-B14F-4D97-AF65-F5344CB8AC3E}">
        <p14:creationId xmlns:p14="http://schemas.microsoft.com/office/powerpoint/2010/main" val="2387938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00080" y="1162930"/>
            <a:ext cx="33362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What are microbes?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19215" y="1162930"/>
            <a:ext cx="735896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A microbe is any organism that is too small to be seen by the eyes alone.  </a:t>
            </a:r>
          </a:p>
          <a:p>
            <a:endParaRPr lang="en-US" sz="2600" dirty="0"/>
          </a:p>
          <a:p>
            <a:endParaRPr lang="en-US" sz="2600" dirty="0"/>
          </a:p>
          <a:p>
            <a:r>
              <a:rPr lang="en-US" sz="2600" dirty="0"/>
              <a:t>This includes helminths, protozoans, fungi, mold, algae, bacteria, and viruses!</a:t>
            </a:r>
          </a:p>
          <a:p>
            <a:endParaRPr lang="en-US" sz="2600" dirty="0"/>
          </a:p>
        </p:txBody>
      </p:sp>
      <p:pic>
        <p:nvPicPr>
          <p:cNvPr id="1026" name="Picture 2" descr="Research — Dodd Lab Stanford">
            <a:extLst>
              <a:ext uri="{FF2B5EF4-FFF2-40B4-BE49-F238E27FC236}">
                <a16:creationId xmlns:a16="http://schemas.microsoft.com/office/drawing/2014/main" id="{04A97CA1-DA79-4FEE-95B0-E07737468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1225">
            <a:off x="457419" y="2768197"/>
            <a:ext cx="5443083" cy="409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786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33460"/>
          <a:stretch/>
        </p:blipFill>
        <p:spPr>
          <a:xfrm>
            <a:off x="0" y="1"/>
            <a:ext cx="9525000" cy="6844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72094" b="33460"/>
          <a:stretch/>
        </p:blipFill>
        <p:spPr>
          <a:xfrm>
            <a:off x="9525001" y="1"/>
            <a:ext cx="2658035" cy="6844937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080981" y="986696"/>
            <a:ext cx="10030037" cy="487154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3970" cap="flat" cmpd="sng" algn="ctr">
            <a:solidFill>
              <a:srgbClr val="418AB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981199" y="2699439"/>
            <a:ext cx="8229600" cy="7295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  <a:t>What are some microbes that you already know?</a:t>
            </a:r>
          </a:p>
        </p:txBody>
      </p:sp>
    </p:spTree>
    <p:extLst>
      <p:ext uri="{BB962C8B-B14F-4D97-AF65-F5344CB8AC3E}">
        <p14:creationId xmlns:p14="http://schemas.microsoft.com/office/powerpoint/2010/main" val="2848169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5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C6C7B0E-5B0B-4709-BF0E-AACC07292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834" y="643467"/>
            <a:ext cx="994833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25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31632" y="808989"/>
            <a:ext cx="107184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see how small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microbes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really are!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a prediction.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 the following items from largest to smallest: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38" marR="0" lvl="0" indent="-514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Coffee Bean </a:t>
            </a:r>
          </a:p>
          <a:p>
            <a:pPr marL="514338" marR="0" lvl="0" indent="-514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 coli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Bacteria</a:t>
            </a:r>
          </a:p>
          <a:p>
            <a:pPr marL="514338" marR="0" lvl="0" indent="-514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 startAt="3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Skin Cell</a:t>
            </a:r>
          </a:p>
          <a:p>
            <a:pPr marL="514338" marR="0" lvl="0" indent="-514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 startAt="3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Viruses</a:t>
            </a:r>
          </a:p>
          <a:p>
            <a:pPr marL="514338" marR="0" lvl="0" indent="-514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 startAt="3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Grain of Salt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670E92-D960-4CED-BEB1-9B98D9B12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98939">
            <a:off x="6843442" y="2287056"/>
            <a:ext cx="5047434" cy="549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21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31632" y="808989"/>
            <a:ext cx="107184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ANSWER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largest to smallest: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38" marR="0" lvl="0" indent="-514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Coffee Bean </a:t>
            </a:r>
          </a:p>
          <a:p>
            <a:pPr marL="514338" marR="0" lvl="0" indent="-514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Grain of Salt</a:t>
            </a:r>
          </a:p>
          <a:p>
            <a:pPr marL="514338" marR="0" lvl="0" indent="-514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Skin Cell </a:t>
            </a:r>
          </a:p>
          <a:p>
            <a:pPr marL="514338" marR="0" lvl="0" indent="-514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 coli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Bacteria</a:t>
            </a:r>
          </a:p>
          <a:p>
            <a:pPr marL="514338" marR="0" lvl="0" indent="-514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Viruses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37CC10-B39D-4242-8E61-C4AF6B04E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98939">
            <a:off x="6843442" y="2287056"/>
            <a:ext cx="5047434" cy="549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00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33460"/>
          <a:stretch/>
        </p:blipFill>
        <p:spPr>
          <a:xfrm>
            <a:off x="0" y="1"/>
            <a:ext cx="9525000" cy="6844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72094" b="33460"/>
          <a:stretch/>
        </p:blipFill>
        <p:spPr>
          <a:xfrm>
            <a:off x="9525001" y="1"/>
            <a:ext cx="2658035" cy="6844937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080981" y="986696"/>
            <a:ext cx="10030037" cy="487154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3970" cap="flat" cmpd="sng" algn="ctr">
            <a:solidFill>
              <a:srgbClr val="418AB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981199" y="3057688"/>
            <a:ext cx="8229600" cy="7295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  <a:t>Are microbes good or bad?</a:t>
            </a:r>
          </a:p>
        </p:txBody>
      </p:sp>
    </p:spTree>
    <p:extLst>
      <p:ext uri="{BB962C8B-B14F-4D97-AF65-F5344CB8AC3E}">
        <p14:creationId xmlns:p14="http://schemas.microsoft.com/office/powerpoint/2010/main" val="3568339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3834E8-C237-43DF-BC62-A0C6903DF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675470"/>
            <a:ext cx="10905066" cy="550705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8CFC1A-5305-4E5B-BF1D-52441412B656}"/>
              </a:ext>
            </a:extLst>
          </p:cNvPr>
          <p:cNvSpPr/>
          <p:nvPr/>
        </p:nvSpPr>
        <p:spPr>
          <a:xfrm>
            <a:off x="9890449" y="3769567"/>
            <a:ext cx="1306286" cy="25752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EE70CA-E364-4BD6-AE86-58B31275F1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33" b="19456"/>
          <a:stretch/>
        </p:blipFill>
        <p:spPr>
          <a:xfrm>
            <a:off x="9106224" y="3918856"/>
            <a:ext cx="2442309" cy="177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252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5531</TotalTime>
  <Words>314</Words>
  <Application>Microsoft Office PowerPoint</Application>
  <PresentationFormat>Widescreen</PresentationFormat>
  <Paragraphs>50</Paragraphs>
  <Slides>27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Century Schoolbook</vt:lpstr>
      <vt:lpstr>Merriweather Sans</vt:lpstr>
      <vt:lpstr>Source Sans Pro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Lott</dc:creator>
  <cp:lastModifiedBy>Megan Lott</cp:lastModifiedBy>
  <cp:revision>21</cp:revision>
  <dcterms:created xsi:type="dcterms:W3CDTF">2021-03-02T17:47:30Z</dcterms:created>
  <dcterms:modified xsi:type="dcterms:W3CDTF">2021-05-25T17:03:16Z</dcterms:modified>
</cp:coreProperties>
</file>