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7"/>
  </p:notesMasterIdLst>
  <p:sldIdLst>
    <p:sldId id="575" r:id="rId2"/>
    <p:sldId id="576" r:id="rId3"/>
    <p:sldId id="256" r:id="rId4"/>
    <p:sldId id="587" r:id="rId5"/>
    <p:sldId id="588" r:id="rId6"/>
    <p:sldId id="577" r:id="rId7"/>
    <p:sldId id="586" r:id="rId8"/>
    <p:sldId id="578" r:id="rId9"/>
    <p:sldId id="589" r:id="rId10"/>
    <p:sldId id="582" r:id="rId11"/>
    <p:sldId id="590" r:id="rId12"/>
    <p:sldId id="583" r:id="rId13"/>
    <p:sldId id="584" r:id="rId14"/>
    <p:sldId id="591" r:id="rId15"/>
    <p:sldId id="58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D430"/>
    <a:srgbClr val="4B3D01"/>
    <a:srgbClr val="009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03" autoAdjust="0"/>
    <p:restoredTop sz="81587" autoAdjust="0"/>
  </p:normalViewPr>
  <p:slideViewPr>
    <p:cSldViewPr snapToGrid="0">
      <p:cViewPr varScale="1">
        <p:scale>
          <a:sx n="90" d="100"/>
          <a:sy n="90" d="100"/>
        </p:scale>
        <p:origin x="12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D33EF-20BC-4FA7-8427-781DF8D833E4}" type="datetimeFigureOut">
              <a:rPr lang="en-US" smtClean="0"/>
              <a:t>4/15/22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16E58-722B-4A55-8BD1-D84242D85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33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74587412/e4413df7ea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Hopefully the answer is yes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36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Hopefully here they do not want to play outside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 engineering is the application of engineering principles and skills to reduce the impact of human activity on the environment and public health.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36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has animation to come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6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has animation to come in.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4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09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10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thelas" panose="02000503000000020003" pitchFamily="2" charset="77"/>
                <a:hlinkClick r:id="rId3"/>
              </a:rPr>
              <a:t>https://vimeo.com/674587412/e4413df7ea</a:t>
            </a:r>
            <a:endParaRPr lang="en-US" sz="1200" dirty="0">
              <a:latin typeface="Athelas" panose="02000503000000020003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94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16E58-722B-4A55-8BD1-D84242D85B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72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2DA0-5D63-4F8B-BC15-20CAAC514A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F24BB-DA34-4F66-A3C6-5CDB5CADFB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D2BD3-714B-48BA-ACFA-7566E462E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425CA-4B9D-4420-BB9E-C250DB30E421}" type="datetime1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50D9E-6AAC-44C4-ABD5-4A4B6195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93CE87-D275-467E-86C1-C4F5EB34F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42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6813-B82B-4CA6-8CA2-00F5C4AD6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E608C-17EC-4EC0-898C-5E4D92044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3122B-9D60-4EFE-B31E-189305B4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4B861-3779-4E37-8DF0-E9EB3EA96210}" type="datetime1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8D212-D843-4EFF-9163-23963AFE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D24A7-6E78-432B-B77F-FCB3410EC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7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1A3B8E-CA44-46FE-9BA3-10CCE77373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AC653E-1C3B-4504-B492-D886C3E14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A6A9-0378-4382-AF97-10979D95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38388-E864-4553-9937-AE9FC5E50CFC}" type="datetime1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C830D-EF82-4A8C-9212-CDC22789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FF0F2-C391-4E66-994C-A12007ABD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45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D6788-73F2-4411-A3C3-3473972023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5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55F1F-DF49-429C-943B-1B59F317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46A0C-6C01-4808-9F00-E543C95D8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AD25D-2B24-40E8-997F-21DD5FCC7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1E1E-C50D-4FD4-8B1E-ECD78340D9AB}" type="datetime1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E92D0-6257-413C-B03A-16B48800A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BDC9C-4791-4FAD-9FB0-9F3D99F75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14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2B43-6028-4769-85B6-E46B9829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E206E-ABC4-45DF-882F-E3E8876AB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146A5-0413-414E-B515-3477FB66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83AFB-9E54-459E-8C6D-0913AC3BA5D7}" type="datetime1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8E24E-B0F8-4B03-B532-24A97DC29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F7191-99B0-4721-9E51-56CDC63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79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B7866-43F1-40D4-B792-66704079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AB311-4475-4F38-BD28-129AD69454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3CC0A-2D0F-4299-A090-2274110E9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7FAD1-7B43-4328-9702-ACF5041F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144B6-0CA7-46BA-A00B-1E68E5C3ED0C}" type="datetime1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5CB36-D179-45F3-AFA8-BC419F7E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3D6090-FDBB-4616-9F55-B78F9FB47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8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0D763-BEBC-426F-BE21-BE93C7693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365DA-244D-49FD-8EDB-1519D97B2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6050D0-6581-40A9-9044-40D15484E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B6BB5-3796-4DFD-90BD-E8F66B82EE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CCEA2F-3F27-4886-9600-BE6B3CA0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C348-42AC-4503-B135-42E0F88D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1F549-537C-41EC-B9CC-5B6A9AC2A6A7}" type="datetime1">
              <a:rPr lang="en-US" smtClean="0"/>
              <a:t>4/15/22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97CC80-7829-4A40-A4F4-D8298A4A4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E7BB85-11D8-484F-92B8-3CC291C9C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37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1CF67-246D-4EB8-9F4F-0160D74B2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CF9C41-2B1A-405D-AB11-703B1900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F8D56-3D0E-48B8-8218-1F3A06A96C62}" type="datetime1">
              <a:rPr lang="en-US" smtClean="0"/>
              <a:t>4/15/22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5B181-87FA-4CA4-992A-989D63DF8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303B3-9427-4119-AADF-E17D2772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3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6C0C30-9815-4ACF-8956-1951D688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C309E-27D4-401F-A74A-DEA16C7B51DC}" type="datetime1">
              <a:rPr lang="en-US" smtClean="0"/>
              <a:t>4/15/22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2DC83-3946-4DDB-97EE-5595F59B0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626F5-6F97-4D9D-8664-19250BEB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68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ABD1D-6DEA-4FD8-9543-FE37E20E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6476-4FA0-4BB3-98E9-853A1EBBA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34CCD-A86F-4E3A-92AF-DDE10E7F97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E9F4F-9E95-4827-A30B-6AB7863C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A2B81-2BC3-42D7-B67D-05C685AA80AD}" type="datetime1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3679F-B35C-4286-89C7-3F349BEB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CA803-C87A-46AD-8659-DDDE6024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3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E747-FAEF-49A2-AC5F-06C913314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51D6FD-DBC2-45B2-9DE9-E1B8B8520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C069D-90C7-493D-A759-BBCF41947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12A1-8E17-4FD6-A012-8922EE9E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B8F2B-E487-4905-B553-FB649F2B6F23}" type="datetime1">
              <a:rPr lang="en-US" smtClean="0"/>
              <a:t>4/15/22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728CF-8E16-4F77-ABE0-0448BB974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FC0B54-A093-41F9-BA08-1B938CD4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8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28AA9-6D30-40B8-8ED4-3D322A07A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8D0A2-0C01-4F0E-911E-8679269DA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C42F4-D73B-4E4C-B341-9C77106178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7C3A7-D6F6-4D38-A7C3-B72967BB81A6}" type="datetime1">
              <a:rPr lang="en-US" smtClean="0"/>
              <a:t>4/15/22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70265-ECE6-4AA3-A84F-136F0C7E7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16074-D758-4427-862B-C860DE8289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6042B-6341-4E38-A80C-926D3BB8AA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32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vimeo.com/674587412/e4413df7e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848F64AA-5BE2-4280-BEFA-DC288118F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Parks That Made the Man Who Made Central Park - The New York Times">
            <a:extLst>
              <a:ext uri="{FF2B5EF4-FFF2-40B4-BE49-F238E27FC236}">
                <a16:creationId xmlns:a16="http://schemas.microsoft.com/office/drawing/2014/main" id="{C070E2B8-BFCF-7641-89A5-41E8D0A36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" r="2" b="12017"/>
          <a:stretch/>
        </p:blipFill>
        <p:spPr bwMode="auto">
          <a:xfrm>
            <a:off x="20" y="2"/>
            <a:ext cx="7534620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tty creek view from Wimberley : r/HillCountry">
            <a:extLst>
              <a:ext uri="{FF2B5EF4-FFF2-40B4-BE49-F238E27FC236}">
                <a16:creationId xmlns:a16="http://schemas.microsoft.com/office/drawing/2014/main" id="{5DD1BB84-A302-434A-87DE-F6C832138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" r="-1" b="13609"/>
          <a:stretch/>
        </p:blipFill>
        <p:spPr bwMode="auto">
          <a:xfrm>
            <a:off x="7653536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unset on Lake Tuscaloosa -- Alabama~ You&amp;#39;ll also want to check out  RollTideWarEagle.com for sports stor… | Dream vacation spots, Dream  vacations, Beautiful sunrise">
            <a:extLst>
              <a:ext uri="{FF2B5EF4-FFF2-40B4-BE49-F238E27FC236}">
                <a16:creationId xmlns:a16="http://schemas.microsoft.com/office/drawing/2014/main" id="{B8D17CF9-1964-6949-A054-C34652075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1" r="-1" b="24790"/>
          <a:stretch/>
        </p:blipFill>
        <p:spPr bwMode="auto">
          <a:xfrm>
            <a:off x="1" y="4316255"/>
            <a:ext cx="68368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EC68768-3010-49C8-A699-F570578E43EE}"/>
              </a:ext>
            </a:extLst>
          </p:cNvPr>
          <p:cNvSpPr txBox="1">
            <a:spLocks/>
          </p:cNvSpPr>
          <p:nvPr/>
        </p:nvSpPr>
        <p:spPr>
          <a:xfrm>
            <a:off x="6472238" y="4510552"/>
            <a:ext cx="5186362" cy="21531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latin typeface="Elephant Pro" pitchFamily="2" charset="0"/>
                <a:cs typeface="Elephant Pro" panose="020F0502020204030204" pitchFamily="34" charset="0"/>
              </a:rPr>
              <a:t>Do you love playing outside? </a:t>
            </a:r>
          </a:p>
          <a:p>
            <a:pPr algn="ctr">
              <a:spcAft>
                <a:spcPts val="600"/>
              </a:spcAft>
            </a:pPr>
            <a:r>
              <a:rPr lang="en-US" sz="3600" kern="1200" dirty="0">
                <a:solidFill>
                  <a:schemeClr val="accent6">
                    <a:lumMod val="50000"/>
                  </a:schemeClr>
                </a:solidFill>
                <a:latin typeface="Elephant Pro" pitchFamily="2" charset="0"/>
                <a:cs typeface="Elephant Pro" panose="020F0502020204030204" pitchFamily="34" charset="0"/>
              </a:rPr>
              <a:t>What are your favorite things to do outside?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630661-5EC5-894D-A811-E1F6694C7CB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6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8E16E-F2B5-E54F-9232-C476E5D9A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141732"/>
            <a:ext cx="4560584" cy="1842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latin typeface="Elephant Pro" pitchFamily="2" charset="0"/>
              </a:rPr>
              <a:t>Environmental Engineers help keep water clean. They design systems to treat drinking water and wastewater.</a:t>
            </a:r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71F59-40D9-E941-A912-1E4C92A91A0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32335" y="2224322"/>
            <a:ext cx="4559425" cy="46057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en-US" sz="2000" b="1" dirty="0">
                <a:latin typeface="Athelas" panose="02000503000000020003" pitchFamily="2" charset="77"/>
              </a:rPr>
              <a:t>Sometimes waterways can get polluted. </a:t>
            </a:r>
          </a:p>
          <a:p>
            <a:pPr marL="0"/>
            <a:r>
              <a:rPr lang="en-US" sz="2000" dirty="0">
                <a:latin typeface="Athelas" panose="02000503000000020003" pitchFamily="2" charset="77"/>
              </a:rPr>
              <a:t>Have you ever seen litter on the side of the road? When it rains, this gets into our streams and rivers. </a:t>
            </a:r>
          </a:p>
          <a:p>
            <a:pPr marL="0"/>
            <a:r>
              <a:rPr lang="en-US" sz="2000" b="1" dirty="0">
                <a:latin typeface="Athelas" panose="02000503000000020003" pitchFamily="2" charset="77"/>
              </a:rPr>
              <a:t>Remember point and non-point sources.</a:t>
            </a:r>
            <a:r>
              <a:rPr lang="en-US" sz="2000" dirty="0">
                <a:latin typeface="Athelas" panose="02000503000000020003" pitchFamily="2" charset="77"/>
              </a:rPr>
              <a:t> Point sources can come from an industry producing waste. Non-point sources can come from too much loose soil on a large construction site getting into the water. </a:t>
            </a:r>
          </a:p>
          <a:p>
            <a:pPr marL="0"/>
            <a:r>
              <a:rPr lang="en-US" sz="2000" b="1" dirty="0">
                <a:latin typeface="Athelas" panose="02000503000000020003" pitchFamily="2" charset="77"/>
              </a:rPr>
              <a:t>We have to remove waste, particles, and harmful pathogens from water for it to be safe to drink. </a:t>
            </a: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Removing Sediment From Well Water. | Clean Water Store Inc.">
            <a:extLst>
              <a:ext uri="{FF2B5EF4-FFF2-40B4-BE49-F238E27FC236}">
                <a16:creationId xmlns:a16="http://schemas.microsoft.com/office/drawing/2014/main" id="{60242BCC-FD82-014C-99A3-9F6B674501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r="-2" b="-2"/>
          <a:stretch/>
        </p:blipFill>
        <p:spPr bwMode="auto">
          <a:xfrm>
            <a:off x="5977788" y="799352"/>
            <a:ext cx="5425410" cy="525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8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0EE5-BC6F-B841-BB5C-0D1F24635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924299"/>
            <a:ext cx="2533650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Elephant Pro" pitchFamily="2" charset="0"/>
              </a:rPr>
              <a:t>How is drinking water treated?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D67B4F9-AEAF-7B41-8203-62E819AE367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459166" y="3733798"/>
            <a:ext cx="8251820" cy="310515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/>
            <a:r>
              <a:rPr lang="en-US" sz="2400" dirty="0">
                <a:latin typeface="Athelas" panose="02000503000000020003" pitchFamily="2" charset="77"/>
              </a:rPr>
              <a:t>Dirty water is taken into the plant. </a:t>
            </a:r>
          </a:p>
          <a:p>
            <a:pPr marL="0"/>
            <a:r>
              <a:rPr lang="en-US" sz="2400" dirty="0">
                <a:latin typeface="Athelas" panose="02000503000000020003" pitchFamily="2" charset="77"/>
              </a:rPr>
              <a:t>Screens remove large items, like the litter you see on the side of the road. </a:t>
            </a:r>
          </a:p>
          <a:p>
            <a:pPr marL="0"/>
            <a:r>
              <a:rPr lang="en-US" sz="2400" dirty="0">
                <a:latin typeface="Athelas" panose="02000503000000020003" pitchFamily="2" charset="77"/>
              </a:rPr>
              <a:t>Smaller particles are settled out by gravity, like soil particles. </a:t>
            </a:r>
          </a:p>
          <a:p>
            <a:pPr marL="0"/>
            <a:r>
              <a:rPr lang="en-US" sz="2400" dirty="0">
                <a:latin typeface="Athelas" panose="02000503000000020003" pitchFamily="2" charset="77"/>
              </a:rPr>
              <a:t>The water is filtered and disinfected to get rid of any remaining particles and kill any pathogens that make people and animals sick. </a:t>
            </a:r>
          </a:p>
          <a:p>
            <a:pPr marL="0"/>
            <a:r>
              <a:rPr lang="en-US" sz="2400" dirty="0">
                <a:latin typeface="Athelas" panose="02000503000000020003" pitchFamily="2" charset="77"/>
              </a:rPr>
              <a:t>The clean water gets distributed to you!</a:t>
            </a:r>
          </a:p>
        </p:txBody>
      </p:sp>
      <p:pic>
        <p:nvPicPr>
          <p:cNvPr id="9" name="Picture 2" descr="Drinking water treatment process/Drinking water treatment/Potable water  treatment - YouTube">
            <a:extLst>
              <a:ext uri="{FF2B5EF4-FFF2-40B4-BE49-F238E27FC236}">
                <a16:creationId xmlns:a16="http://schemas.microsoft.com/office/drawing/2014/main" id="{BFDDF6BA-6BAB-0A42-9EBF-768634A374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6" b="14961"/>
          <a:stretch/>
        </p:blipFill>
        <p:spPr bwMode="auto">
          <a:xfrm>
            <a:off x="2474032" y="191514"/>
            <a:ext cx="7625248" cy="356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0163964-5573-544D-8109-BC36042E0C27}"/>
              </a:ext>
            </a:extLst>
          </p:cNvPr>
          <p:cNvCxnSpPr/>
          <p:nvPr/>
        </p:nvCxnSpPr>
        <p:spPr>
          <a:xfrm flipV="1">
            <a:off x="2043113" y="1214438"/>
            <a:ext cx="0" cy="17430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FB0486-275C-2A4E-8E12-7082001713A5}"/>
              </a:ext>
            </a:extLst>
          </p:cNvPr>
          <p:cNvCxnSpPr/>
          <p:nvPr/>
        </p:nvCxnSpPr>
        <p:spPr>
          <a:xfrm>
            <a:off x="4243543" y="191514"/>
            <a:ext cx="408622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15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058BD-C4BB-B948-AE44-F3349D4FB1E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93640" y="1362013"/>
            <a:ext cx="4432645" cy="20208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Elephant Pro" pitchFamily="2" charset="0"/>
              </a:rPr>
              <a:t>Clean water keeps us all of us safe!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70C0"/>
                </a:solidFill>
                <a:latin typeface="Elephant Pro" pitchFamily="2" charset="0"/>
              </a:rPr>
              <a:t>That’s something to smile about!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7383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50" name="Picture 10" descr="201 Smiling Animals That Will Instantly Make You Smile | Bored Panda">
            <a:extLst>
              <a:ext uri="{FF2B5EF4-FFF2-40B4-BE49-F238E27FC236}">
                <a16:creationId xmlns:a16="http://schemas.microsoft.com/office/drawing/2014/main" id="{99BDD4BC-A7B0-6542-B061-DA372AE08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" b="257"/>
          <a:stretch/>
        </p:blipFill>
        <p:spPr bwMode="auto">
          <a:xfrm>
            <a:off x="5761975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196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52" name="Picture 12" descr="Here&amp;#39;s a bunch of photos of smiling animals that will leave you happy on  the inside - OK! Magazine">
            <a:extLst>
              <a:ext uri="{FF2B5EF4-FFF2-40B4-BE49-F238E27FC236}">
                <a16:creationId xmlns:a16="http://schemas.microsoft.com/office/drawing/2014/main" id="{40084652-9FE1-F14B-984F-B36ADB560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r="22957" b="-2"/>
          <a:stretch/>
        </p:blipFill>
        <p:spPr bwMode="auto">
          <a:xfrm>
            <a:off x="5933788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hich happy animal are you? | BBC Earth">
            <a:extLst>
              <a:ext uri="{FF2B5EF4-FFF2-40B4-BE49-F238E27FC236}">
                <a16:creationId xmlns:a16="http://schemas.microsoft.com/office/drawing/2014/main" id="{2A237403-9E8E-314E-A9B6-709B602DE2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4" r="3098" b="2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0930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640CCAE-325C-4DD0-BB26-38BF690F3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0935"/>
            <a:ext cx="1732108" cy="2175118"/>
          </a:xfrm>
          <a:custGeom>
            <a:avLst/>
            <a:gdLst>
              <a:gd name="connsiteX0" fmla="*/ 644549 w 1732108"/>
              <a:gd name="connsiteY0" fmla="*/ 0 h 2175118"/>
              <a:gd name="connsiteX1" fmla="*/ 1732108 w 1732108"/>
              <a:gd name="connsiteY1" fmla="*/ 1087559 h 2175118"/>
              <a:gd name="connsiteX2" fmla="*/ 644549 w 1732108"/>
              <a:gd name="connsiteY2" fmla="*/ 2175118 h 2175118"/>
              <a:gd name="connsiteX3" fmla="*/ 36485 w 1732108"/>
              <a:gd name="connsiteY3" fmla="*/ 1989380 h 2175118"/>
              <a:gd name="connsiteX4" fmla="*/ 0 w 1732108"/>
              <a:gd name="connsiteY4" fmla="*/ 1959278 h 2175118"/>
              <a:gd name="connsiteX5" fmla="*/ 0 w 1732108"/>
              <a:gd name="connsiteY5" fmla="*/ 215841 h 2175118"/>
              <a:gd name="connsiteX6" fmla="*/ 36485 w 1732108"/>
              <a:gd name="connsiteY6" fmla="*/ 185738 h 2175118"/>
              <a:gd name="connsiteX7" fmla="*/ 644549 w 1732108"/>
              <a:gd name="connsiteY7" fmla="*/ 0 h 217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2108" h="2175118">
                <a:moveTo>
                  <a:pt x="644549" y="0"/>
                </a:moveTo>
                <a:cubicBezTo>
                  <a:pt x="1245191" y="0"/>
                  <a:pt x="1732108" y="486917"/>
                  <a:pt x="1732108" y="1087559"/>
                </a:cubicBezTo>
                <a:cubicBezTo>
                  <a:pt x="1732108" y="1688201"/>
                  <a:pt x="1245191" y="2175118"/>
                  <a:pt x="644549" y="2175118"/>
                </a:cubicBezTo>
                <a:cubicBezTo>
                  <a:pt x="419308" y="2175118"/>
                  <a:pt x="210060" y="2106646"/>
                  <a:pt x="36485" y="1989380"/>
                </a:cubicBezTo>
                <a:lnTo>
                  <a:pt x="0" y="1959278"/>
                </a:lnTo>
                <a:lnTo>
                  <a:pt x="0" y="215841"/>
                </a:lnTo>
                <a:lnTo>
                  <a:pt x="36485" y="185738"/>
                </a:lnTo>
                <a:cubicBezTo>
                  <a:pt x="210060" y="68473"/>
                  <a:pt x="419308" y="0"/>
                  <a:pt x="64454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6" name="Picture 6" descr="In Honor of World Smile Day, Here are Seven Animals Smiling | Hey BU">
            <a:extLst>
              <a:ext uri="{FF2B5EF4-FFF2-40B4-BE49-F238E27FC236}">
                <a16:creationId xmlns:a16="http://schemas.microsoft.com/office/drawing/2014/main" id="{4DFE512B-90A4-464E-9F89-5C82C88EC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1" r="15404" b="6"/>
          <a:stretch/>
        </p:blipFill>
        <p:spPr bwMode="auto">
          <a:xfrm>
            <a:off x="20" y="4414950"/>
            <a:ext cx="1568072" cy="1847088"/>
          </a:xfrm>
          <a:custGeom>
            <a:avLst/>
            <a:gdLst/>
            <a:ahLst/>
            <a:cxnLst/>
            <a:rect l="l" t="t" r="r" b="b"/>
            <a:pathLst>
              <a:path w="1568092" h="1847088">
                <a:moveTo>
                  <a:pt x="644548" y="0"/>
                </a:moveTo>
                <a:cubicBezTo>
                  <a:pt x="1154607" y="0"/>
                  <a:pt x="1568092" y="413485"/>
                  <a:pt x="1568092" y="923544"/>
                </a:cubicBezTo>
                <a:cubicBezTo>
                  <a:pt x="1568092" y="1433603"/>
                  <a:pt x="1154607" y="1847088"/>
                  <a:pt x="644548" y="1847088"/>
                </a:cubicBezTo>
                <a:cubicBezTo>
                  <a:pt x="453276" y="1847088"/>
                  <a:pt x="275584" y="1788942"/>
                  <a:pt x="128186" y="1689361"/>
                </a:cubicBezTo>
                <a:lnTo>
                  <a:pt x="0" y="1583598"/>
                </a:lnTo>
                <a:lnTo>
                  <a:pt x="0" y="263490"/>
                </a:lnTo>
                <a:lnTo>
                  <a:pt x="128186" y="157727"/>
                </a:lnTo>
                <a:cubicBezTo>
                  <a:pt x="275584" y="58147"/>
                  <a:pt x="453276" y="0"/>
                  <a:pt x="64454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hese 13 Animals Smiling Back At You Will Make Your Wednesday Better! - I  Can Has Cheezburger?">
            <a:extLst>
              <a:ext uri="{FF2B5EF4-FFF2-40B4-BE49-F238E27FC236}">
                <a16:creationId xmlns:a16="http://schemas.microsoft.com/office/drawing/2014/main" id="{75AE3BC6-2E91-CF45-96F0-5135F21D7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4" r="5" b="5"/>
          <a:stretch/>
        </p:blipFill>
        <p:spPr bwMode="auto">
          <a:xfrm>
            <a:off x="1866382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4" name="Picture 4" descr="11 Unforgettable Animal Smiles">
            <a:extLst>
              <a:ext uri="{FF2B5EF4-FFF2-40B4-BE49-F238E27FC236}">
                <a16:creationId xmlns:a16="http://schemas.microsoft.com/office/drawing/2014/main" id="{8264BBBC-0605-6045-AABD-811081275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9735" b="5"/>
          <a:stretch/>
        </p:blipFill>
        <p:spPr bwMode="auto"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05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F5DB90-5ED5-F342-AB65-208AAE4496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400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3909C2-911F-EB43-A2A7-3799026E0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257303"/>
            <a:ext cx="4204137" cy="19994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dirty="0">
                <a:latin typeface="Elephant Pro" pitchFamily="2" charset="0"/>
              </a:rPr>
              <a:t>Where Can Environmental Engineering Take You?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1AAB1-6B45-1149-BFB0-71474C8A32C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2874" y="3417575"/>
            <a:ext cx="5529263" cy="3240393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>
                <a:latin typeface="Athelas" panose="02000503000000020003" pitchFamily="2" charset="77"/>
              </a:rPr>
              <a:t>As the climate crisis becomes increasingly pressing, people are valuing and investing in Environmental Engineering students. </a:t>
            </a:r>
          </a:p>
          <a:p>
            <a:pPr marL="0" indent="0" algn="ctr">
              <a:buNone/>
            </a:pPr>
            <a:r>
              <a:rPr lang="en-US" sz="2400" dirty="0">
                <a:latin typeface="Athelas" panose="02000503000000020003" pitchFamily="2" charset="77"/>
              </a:rPr>
              <a:t>Corinne Baroni &amp; The John F. Ramsey Award: </a:t>
            </a:r>
            <a:r>
              <a:rPr lang="en-US" sz="1900" dirty="0">
                <a:latin typeface="Athelas" panose="02000503000000020003" pitchFamily="2" charset="77"/>
                <a:hlinkClick r:id="rId4"/>
              </a:rPr>
              <a:t>https://vimeo.com/674587412/e4413df7ea</a:t>
            </a:r>
            <a:endParaRPr lang="en-US" sz="1900" dirty="0">
              <a:latin typeface="Athelas" panose="02000503000000020003" pitchFamily="2" charset="77"/>
            </a:endParaRPr>
          </a:p>
          <a:p>
            <a:pPr marL="0" indent="0" algn="ctr">
              <a:buNone/>
            </a:pPr>
            <a:r>
              <a:rPr lang="en-US" sz="2400" dirty="0">
                <a:latin typeface="Athelas" panose="02000503000000020003" pitchFamily="2" charset="77"/>
              </a:rPr>
              <a:t>The University is paying for her to travel to Europe this summer to study water quality abroad…  </a:t>
            </a:r>
          </a:p>
          <a:p>
            <a:pPr marL="0" indent="0" algn="ctr">
              <a:buNone/>
            </a:pPr>
            <a:r>
              <a:rPr lang="en-US" sz="2600" b="1" dirty="0">
                <a:latin typeface="Athelas" panose="02000503000000020003" pitchFamily="2" charset="77"/>
              </a:rPr>
              <a:t>This can be YOU!!!!</a:t>
            </a:r>
          </a:p>
        </p:txBody>
      </p:sp>
    </p:spTree>
    <p:extLst>
      <p:ext uri="{BB962C8B-B14F-4D97-AF65-F5344CB8AC3E}">
        <p14:creationId xmlns:p14="http://schemas.microsoft.com/office/powerpoint/2010/main" val="79985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BC18B6-E5C3-4AD1-97A4-E6A3477A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1E6744-EAC4-224F-904E-66E30391E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72784" cy="15453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Elephant Pro" pitchFamily="2" charset="0"/>
              </a:rPr>
              <a:t>Let’s Recap! Today we learned…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6A4AB6-B72B-4CC6-ADCF-BE807B6C3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039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 descr="Removing Sediment From Well Water. | Clean Water Store Inc.">
            <a:extLst>
              <a:ext uri="{FF2B5EF4-FFF2-40B4-BE49-F238E27FC236}">
                <a16:creationId xmlns:a16="http://schemas.microsoft.com/office/drawing/2014/main" id="{2CCAA4A2-10E0-6A40-BE6B-B986485B1A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 b="16750"/>
          <a:stretch/>
        </p:blipFill>
        <p:spPr bwMode="auto">
          <a:xfrm>
            <a:off x="7638288" y="237744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35D540D-9486-4236-952A-F72DC52D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79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DCDC7-D4A3-1C4A-9988-53DE9841770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12648" y="2935541"/>
            <a:ext cx="6272784" cy="39224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Athelas" panose="02000503000000020003" pitchFamily="2" charset="77"/>
              </a:rPr>
              <a:t>All animals need food, water, and air in order to survive.</a:t>
            </a:r>
          </a:p>
          <a:p>
            <a:r>
              <a:rPr lang="en-US" sz="2400" dirty="0">
                <a:latin typeface="Athelas" panose="02000503000000020003" pitchFamily="2" charset="77"/>
              </a:rPr>
              <a:t>Plants need water, light and air to survive.</a:t>
            </a:r>
          </a:p>
          <a:p>
            <a:r>
              <a:rPr lang="en-US" sz="2400" dirty="0">
                <a:latin typeface="Athelas" panose="02000503000000020003" pitchFamily="2" charset="77"/>
              </a:rPr>
              <a:t>Environmental engineers help keep air, water, soil, and all of our natural resources safe so that living things can stay healthy.</a:t>
            </a:r>
          </a:p>
          <a:p>
            <a:r>
              <a:rPr lang="en-US" sz="2400" dirty="0">
                <a:latin typeface="Athelas" panose="02000503000000020003" pitchFamily="2" charset="77"/>
              </a:rPr>
              <a:t>Pollutants harm health and can come from point or non-point sources. </a:t>
            </a:r>
          </a:p>
          <a:p>
            <a:r>
              <a:rPr lang="en-US" sz="2400" dirty="0">
                <a:latin typeface="Athelas" panose="02000503000000020003" pitchFamily="2" charset="77"/>
              </a:rPr>
              <a:t>How water is treated</a:t>
            </a:r>
          </a:p>
        </p:txBody>
      </p:sp>
      <p:pic>
        <p:nvPicPr>
          <p:cNvPr id="7" name="Picture 2" descr="The 25 Cutest Dog Breeds - Most Adorable Dogs and Puppies">
            <a:extLst>
              <a:ext uri="{FF2B5EF4-FFF2-40B4-BE49-F238E27FC236}">
                <a16:creationId xmlns:a16="http://schemas.microsoft.com/office/drawing/2014/main" id="{E3AD0A33-5FF1-D141-9A01-F230C11B3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" b="59"/>
          <a:stretch/>
        </p:blipFill>
        <p:spPr bwMode="auto">
          <a:xfrm>
            <a:off x="7684008" y="40004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w To Grow Turmeric In A Pot | Crafty For Home">
            <a:extLst>
              <a:ext uri="{FF2B5EF4-FFF2-40B4-BE49-F238E27FC236}">
                <a16:creationId xmlns:a16="http://schemas.microsoft.com/office/drawing/2014/main" id="{7BA2B84A-57BC-3D47-B1B1-E6B6EEA1F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1" b="32037"/>
          <a:stretch/>
        </p:blipFill>
        <p:spPr bwMode="auto">
          <a:xfrm>
            <a:off x="7684008" y="4617720"/>
            <a:ext cx="4507992" cy="224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802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o We Need To Save Our Earth And Humanity? - Bamboo Hearts">
            <a:extLst>
              <a:ext uri="{FF2B5EF4-FFF2-40B4-BE49-F238E27FC236}">
                <a16:creationId xmlns:a16="http://schemas.microsoft.com/office/drawing/2014/main" id="{0B26045C-B20A-E445-9D56-BE7D73691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2" b="34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049033-17AF-C34E-AA40-7EE2E3CA3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Elephant Pro" pitchFamily="2" charset="0"/>
              </a:rPr>
              <a:t> What did you learn today? Any questions? 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2228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CA57513D-822C-4FE7-A978-1529AA80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98537-B365-9143-ACAA-38BCA861B7B7}"/>
              </a:ext>
            </a:extLst>
          </p:cNvPr>
          <p:cNvSpPr txBox="1"/>
          <p:nvPr/>
        </p:nvSpPr>
        <p:spPr>
          <a:xfrm>
            <a:off x="359173" y="1144769"/>
            <a:ext cx="3340962" cy="28964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 dirty="0">
                <a:solidFill>
                  <a:srgbClr val="C00000"/>
                </a:solidFill>
                <a:latin typeface="Elephant Pro" pitchFamily="2" charset="0"/>
                <a:ea typeface="+mj-ea"/>
                <a:cs typeface="+mj-cs"/>
              </a:rPr>
              <a:t>What if playing outside looked like this?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824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6" name="Picture 8" descr="A Solutions Framework to Solve Ocean Plastic Pollution in Our Lifetime -  Insights from Our Shared Seas">
            <a:extLst>
              <a:ext uri="{FF2B5EF4-FFF2-40B4-BE49-F238E27FC236}">
                <a16:creationId xmlns:a16="http://schemas.microsoft.com/office/drawing/2014/main" id="{364C3366-57D4-D643-9FAB-ABB328DFB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r="22169" b="3"/>
          <a:stretch/>
        </p:blipFill>
        <p:spPr bwMode="auto">
          <a:xfrm>
            <a:off x="4197088" y="-8"/>
            <a:ext cx="4301214" cy="413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xic river: the fight to reclaim water from oil palm plantations in  Indonesia - KRuHA">
            <a:extLst>
              <a:ext uri="{FF2B5EF4-FFF2-40B4-BE49-F238E27FC236}">
                <a16:creationId xmlns:a16="http://schemas.microsoft.com/office/drawing/2014/main" id="{C76C0CB0-9C9B-FF4C-83CD-B15DF353D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9" r="4811" b="-4"/>
          <a:stretch/>
        </p:blipFill>
        <p:spPr bwMode="auto">
          <a:xfrm>
            <a:off x="8606609" y="8"/>
            <a:ext cx="3585399" cy="320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172" y="4177748"/>
            <a:ext cx="332539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Residents near contaminated Saunders Park to be tested">
            <a:extLst>
              <a:ext uri="{FF2B5EF4-FFF2-40B4-BE49-F238E27FC236}">
                <a16:creationId xmlns:a16="http://schemas.microsoft.com/office/drawing/2014/main" id="{F1CF0316-2888-654F-A795-866BC40E2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" r="3648"/>
          <a:stretch/>
        </p:blipFill>
        <p:spPr bwMode="auto">
          <a:xfrm>
            <a:off x="4197088" y="4233471"/>
            <a:ext cx="4301214" cy="26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moke Pollution Sunset - Free photo on Pixabay">
            <a:extLst>
              <a:ext uri="{FF2B5EF4-FFF2-40B4-BE49-F238E27FC236}">
                <a16:creationId xmlns:a16="http://schemas.microsoft.com/office/drawing/2014/main" id="{67B4DCAB-725D-7046-97A0-9F1C4BE9B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r="23481" b="1"/>
          <a:stretch/>
        </p:blipFill>
        <p:spPr bwMode="auto">
          <a:xfrm>
            <a:off x="8606609" y="3310128"/>
            <a:ext cx="3585399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10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outdoor, mountain, nature, clouds&#10;&#10;Description automatically generated">
            <a:extLst>
              <a:ext uri="{FF2B5EF4-FFF2-40B4-BE49-F238E27FC236}">
                <a16:creationId xmlns:a16="http://schemas.microsoft.com/office/drawing/2014/main" id="{E162310B-A699-4173-BA50-1A699E88E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" y="1681"/>
            <a:ext cx="12189758" cy="6860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523168-A1D8-4BEE-A4D5-BA3C521D5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7557" y="1440376"/>
            <a:ext cx="10416885" cy="2432423"/>
          </a:xfrm>
        </p:spPr>
        <p:txBody>
          <a:bodyPr anchor="t">
            <a:normAutofit fontScale="90000"/>
          </a:bodyPr>
          <a:lstStyle/>
          <a:p>
            <a:r>
              <a:rPr lang="en-US" sz="7300" dirty="0">
                <a:solidFill>
                  <a:schemeClr val="accent6">
                    <a:lumMod val="75000"/>
                  </a:schemeClr>
                </a:solidFill>
                <a:latin typeface="Elephant"/>
              </a:rPr>
              <a:t>What is Environmental Engineering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Elephant"/>
              </a:rPr>
              <a:t>?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Elephant" panose="020209040905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B1BE57-6D0B-4328-9318-645EAC3DF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87108"/>
            <a:ext cx="9144000" cy="1655762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Univers Condensed" panose="020B0506020202050204" pitchFamily="34" charset="0"/>
              </a:rPr>
              <a:t>Dr. Leigh Terry, Jonathan Clayton, and Corinne Baroni</a:t>
            </a:r>
          </a:p>
          <a:p>
            <a:r>
              <a:rPr lang="en-US" dirty="0">
                <a:latin typeface="Univers Condensed" panose="020B0506020202050204" pitchFamily="34" charset="0"/>
              </a:rPr>
              <a:t>Train the Trainers / </a:t>
            </a:r>
            <a:r>
              <a:rPr lang="en-US" dirty="0" err="1">
                <a:latin typeface="Univers Condensed" panose="020B0506020202050204" pitchFamily="34" charset="0"/>
              </a:rPr>
              <a:t>SciRen</a:t>
            </a:r>
            <a:endParaRPr lang="en-US" dirty="0">
              <a:latin typeface="Univers Condensed" panose="020B05060202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BFE92A-6113-4E5A-ABE9-49276718F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4785" y="6093823"/>
            <a:ext cx="764166" cy="7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9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25 Cutest Dog Breeds - Most Adorable Dogs and Puppies">
            <a:extLst>
              <a:ext uri="{FF2B5EF4-FFF2-40B4-BE49-F238E27FC236}">
                <a16:creationId xmlns:a16="http://schemas.microsoft.com/office/drawing/2014/main" id="{F936E24A-146B-784A-A1E8-196408D1C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21422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71804-954B-EF46-B4C7-119B3A0B3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3"/>
            <a:ext cx="4643820" cy="3964497"/>
          </a:xfrm>
        </p:spPr>
        <p:txBody>
          <a:bodyPr anchor="t">
            <a:normAutofit fontScale="92500"/>
          </a:bodyPr>
          <a:lstStyle/>
          <a:p>
            <a:r>
              <a:rPr lang="en-US" dirty="0">
                <a:latin typeface="Athelas" panose="02000503000000020003" pitchFamily="2" charset="77"/>
              </a:rPr>
              <a:t>Think for a minute about this. </a:t>
            </a:r>
          </a:p>
          <a:p>
            <a:pPr marL="0" indent="0">
              <a:buNone/>
            </a:pPr>
            <a:r>
              <a:rPr lang="en-US" i="1" dirty="0">
                <a:latin typeface="Athelas" panose="02000503000000020003" pitchFamily="2" charset="77"/>
              </a:rPr>
              <a:t>Do you have any pets at home? Do you have a garden or any plants around your house? If so, what do you do to take care of them? </a:t>
            </a:r>
          </a:p>
          <a:p>
            <a:r>
              <a:rPr lang="en-US" dirty="0">
                <a:latin typeface="Athelas" panose="02000503000000020003" pitchFamily="2" charset="77"/>
              </a:rPr>
              <a:t>Pair with a friend and share for a minute each.</a:t>
            </a:r>
          </a:p>
          <a:p>
            <a:r>
              <a:rPr lang="en-US" dirty="0">
                <a:latin typeface="Athelas" panose="02000503000000020003" pitchFamily="2" charset="77"/>
              </a:rPr>
              <a:t>Class discussion – share your answers!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D7448-E59E-2745-B6CB-5E31AC306A5E}"/>
              </a:ext>
            </a:extLst>
          </p:cNvPr>
          <p:cNvSpPr/>
          <p:nvPr/>
        </p:nvSpPr>
        <p:spPr>
          <a:xfrm>
            <a:off x="371093" y="843534"/>
            <a:ext cx="602362" cy="7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80DBA-9BEA-A946-9812-E2A7D586C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-2287"/>
            <a:ext cx="5458206" cy="2234564"/>
          </a:xfrm>
        </p:spPr>
        <p:txBody>
          <a:bodyPr anchor="b">
            <a:normAutofit/>
          </a:bodyPr>
          <a:lstStyle/>
          <a:p>
            <a:r>
              <a:rPr lang="en-US" sz="3600" dirty="0">
                <a:latin typeface="Elephant Pro" pitchFamily="2" charset="0"/>
              </a:rPr>
              <a:t>What do plants and animals need to survive? </a:t>
            </a:r>
          </a:p>
        </p:txBody>
      </p:sp>
    </p:spTree>
    <p:extLst>
      <p:ext uri="{BB962C8B-B14F-4D97-AF65-F5344CB8AC3E}">
        <p14:creationId xmlns:p14="http://schemas.microsoft.com/office/powerpoint/2010/main" val="1287203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31EA0-6F55-254E-B493-F09F0624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95" y="351855"/>
            <a:ext cx="5120561" cy="1325563"/>
          </a:xfrm>
        </p:spPr>
        <p:txBody>
          <a:bodyPr>
            <a:normAutofit/>
          </a:bodyPr>
          <a:lstStyle/>
          <a:p>
            <a:r>
              <a:rPr lang="en-US" sz="3700" dirty="0">
                <a:latin typeface="Elephant Pro" pitchFamily="2" charset="0"/>
              </a:rPr>
              <a:t>What do living things need to survive?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EA0D9-EE42-D149-B238-8E26F6C82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916680"/>
            <a:ext cx="5092194" cy="4351338"/>
          </a:xfrm>
        </p:spPr>
        <p:txBody>
          <a:bodyPr>
            <a:normAutofit/>
          </a:bodyPr>
          <a:lstStyle/>
          <a:p>
            <a:pPr fontAlgn="base"/>
            <a:r>
              <a:rPr lang="en-US" dirty="0">
                <a:latin typeface="Athelas" panose="02000503000000020003" pitchFamily="2" charset="77"/>
              </a:rPr>
              <a:t>All animals need food, water, and air in order to survive.</a:t>
            </a:r>
          </a:p>
          <a:p>
            <a:pPr lvl="1" fontAlgn="base"/>
            <a:r>
              <a:rPr lang="en-US" dirty="0">
                <a:latin typeface="Athelas" panose="02000503000000020003" pitchFamily="2" charset="77"/>
              </a:rPr>
              <a:t>Animals obtain their food from plants and other animals.</a:t>
            </a:r>
          </a:p>
          <a:p>
            <a:pPr fontAlgn="base"/>
            <a:r>
              <a:rPr lang="en-US" dirty="0">
                <a:latin typeface="Athelas" panose="02000503000000020003" pitchFamily="2" charset="77"/>
              </a:rPr>
              <a:t>Plants need water, light and air to survive.</a:t>
            </a: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4" name="Picture 6" descr="Can dogs eat cat food? | Is cat food bad for dogs? | Vets Now">
            <a:extLst>
              <a:ext uri="{FF2B5EF4-FFF2-40B4-BE49-F238E27FC236}">
                <a16:creationId xmlns:a16="http://schemas.microsoft.com/office/drawing/2014/main" id="{E30BDC7B-ADC5-0945-9972-4DB71D2F4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5" r="12301" b="-1"/>
          <a:stretch/>
        </p:blipFill>
        <p:spPr bwMode="auto"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Arc 14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How To Grow Turmeric In A Pot | Crafty For Home">
            <a:extLst>
              <a:ext uri="{FF2B5EF4-FFF2-40B4-BE49-F238E27FC236}">
                <a16:creationId xmlns:a16="http://schemas.microsoft.com/office/drawing/2014/main" id="{5AC4C1FA-DB26-1244-8D3C-2FBCE8771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189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2E3275-A4EE-824D-9268-25D515D9C157}"/>
              </a:ext>
            </a:extLst>
          </p:cNvPr>
          <p:cNvSpPr txBox="1">
            <a:spLocks/>
          </p:cNvSpPr>
          <p:nvPr/>
        </p:nvSpPr>
        <p:spPr>
          <a:xfrm>
            <a:off x="422295" y="4212906"/>
            <a:ext cx="7158037" cy="211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Elephant Pro" pitchFamily="2" charset="0"/>
              </a:rPr>
              <a:t>Environmental engineers help keep air, water, soil, and all of our natural resources safe so that living things can stay healthy.</a:t>
            </a:r>
          </a:p>
        </p:txBody>
      </p:sp>
    </p:spTree>
    <p:extLst>
      <p:ext uri="{BB962C8B-B14F-4D97-AF65-F5344CB8AC3E}">
        <p14:creationId xmlns:p14="http://schemas.microsoft.com/office/powerpoint/2010/main" val="187613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9060A-9E65-D04E-989C-3A2E3EC03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563" y="131342"/>
            <a:ext cx="7688389" cy="2112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Elephant Pro" pitchFamily="2" charset="0"/>
              </a:rPr>
              <a:t>Environmental engineers help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Elephant Pro" pitchFamily="2" charset="0"/>
              </a:rPr>
              <a:t>protect people, animals, and the environment </a:t>
            </a:r>
            <a:r>
              <a:rPr lang="en-US" sz="3600" dirty="0">
                <a:latin typeface="Elephant Pro" pitchFamily="2" charset="0"/>
              </a:rPr>
              <a:t>from the </a:t>
            </a:r>
            <a:r>
              <a:rPr lang="en-US" sz="3600" dirty="0">
                <a:solidFill>
                  <a:srgbClr val="C00000"/>
                </a:solidFill>
                <a:latin typeface="Elephant Pro" pitchFamily="2" charset="0"/>
              </a:rPr>
              <a:t>harmful effects of pollution.</a:t>
            </a:r>
          </a:p>
        </p:txBody>
      </p:sp>
      <p:pic>
        <p:nvPicPr>
          <p:cNvPr id="4098" name="Picture 2" descr="What is air pollution - We Care 4 Air">
            <a:extLst>
              <a:ext uri="{FF2B5EF4-FFF2-40B4-BE49-F238E27FC236}">
                <a16:creationId xmlns:a16="http://schemas.microsoft.com/office/drawing/2014/main" id="{14AA9A97-80DB-7A40-AE31-17BDC69A45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r="8567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AF84C-8E64-CB46-9658-08D104B3C46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highlight>
                  <a:srgbClr val="B8D430"/>
                </a:highlight>
                <a:latin typeface="Athelas" panose="02000503000000020003" pitchFamily="2" charset="77"/>
              </a:rPr>
              <a:t>A </a:t>
            </a:r>
            <a:r>
              <a:rPr lang="en-US" u="sng" dirty="0">
                <a:highlight>
                  <a:srgbClr val="B8D430"/>
                </a:highlight>
                <a:latin typeface="Athelas" panose="02000503000000020003" pitchFamily="2" charset="77"/>
              </a:rPr>
              <a:t>pollutant</a:t>
            </a:r>
            <a:r>
              <a:rPr lang="en-US" dirty="0">
                <a:highlight>
                  <a:srgbClr val="B8D430"/>
                </a:highlight>
                <a:latin typeface="Athelas" panose="02000503000000020003" pitchFamily="2" charset="77"/>
              </a:rPr>
              <a:t> is any substance that hurts the ecosystem or human health.</a:t>
            </a:r>
            <a:r>
              <a:rPr lang="en-US" dirty="0">
                <a:latin typeface="Athelas" panose="02000503000000020003" pitchFamily="2" charset="77"/>
              </a:rPr>
              <a:t> </a:t>
            </a:r>
          </a:p>
          <a:p>
            <a:r>
              <a:rPr lang="en-US" dirty="0">
                <a:latin typeface="Athelas" panose="02000503000000020003" pitchFamily="2" charset="77"/>
              </a:rPr>
              <a:t>Pollutants can be from both human sources… </a:t>
            </a:r>
            <a:r>
              <a:rPr lang="en-US" b="1" dirty="0">
                <a:latin typeface="Athelas" panose="02000503000000020003" pitchFamily="2" charset="77"/>
              </a:rPr>
              <a:t>can you name some?</a:t>
            </a:r>
          </a:p>
        </p:txBody>
      </p:sp>
    </p:spTree>
    <p:extLst>
      <p:ext uri="{BB962C8B-B14F-4D97-AF65-F5344CB8AC3E}">
        <p14:creationId xmlns:p14="http://schemas.microsoft.com/office/powerpoint/2010/main" val="2055671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at is air pollution - We Care 4 Air">
            <a:extLst>
              <a:ext uri="{FF2B5EF4-FFF2-40B4-BE49-F238E27FC236}">
                <a16:creationId xmlns:a16="http://schemas.microsoft.com/office/drawing/2014/main" id="{14AA9A97-80DB-7A40-AE31-17BDC69A453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r="8567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AF84C-8E64-CB46-9658-08D104B3C46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highlight>
                  <a:srgbClr val="B8D430"/>
                </a:highlight>
                <a:latin typeface="Athelas" panose="02000503000000020003" pitchFamily="2" charset="77"/>
              </a:rPr>
              <a:t>A </a:t>
            </a:r>
            <a:r>
              <a:rPr lang="en-US" u="sng" dirty="0">
                <a:highlight>
                  <a:srgbClr val="B8D430"/>
                </a:highlight>
                <a:latin typeface="Athelas" panose="02000503000000020003" pitchFamily="2" charset="77"/>
              </a:rPr>
              <a:t>pollutant</a:t>
            </a:r>
            <a:r>
              <a:rPr lang="en-US" dirty="0">
                <a:highlight>
                  <a:srgbClr val="B8D430"/>
                </a:highlight>
                <a:latin typeface="Athelas" panose="02000503000000020003" pitchFamily="2" charset="77"/>
              </a:rPr>
              <a:t> is any substance that hurts the ecosystem or human health.</a:t>
            </a:r>
            <a:r>
              <a:rPr lang="en-US" dirty="0">
                <a:latin typeface="Athelas" panose="02000503000000020003" pitchFamily="2" charset="77"/>
              </a:rPr>
              <a:t> </a:t>
            </a:r>
          </a:p>
          <a:p>
            <a:pPr marL="0" indent="0">
              <a:buNone/>
            </a:pPr>
            <a:endParaRPr lang="en-US" dirty="0">
              <a:latin typeface="Athelas" panose="02000503000000020003" pitchFamily="2" charset="77"/>
            </a:endParaRPr>
          </a:p>
          <a:p>
            <a:r>
              <a:rPr lang="en-US" u="sng" dirty="0">
                <a:latin typeface="Athelas" panose="02000503000000020003" pitchFamily="2" charset="77"/>
              </a:rPr>
              <a:t>Examples</a:t>
            </a:r>
            <a:r>
              <a:rPr lang="en-US" dirty="0">
                <a:latin typeface="Athelas" panose="02000503000000020003" pitchFamily="2" charset="77"/>
              </a:rPr>
              <a:t>: cars, buildings, sewer systems, etc. and natural sources such as dust storms, erosion, volcanoes, animal wastes, and wildfires.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D0CA4D9-954C-D549-B16D-18AFE0E6C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610" y="274217"/>
            <a:ext cx="7688389" cy="2112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latin typeface="Elephant Pro" pitchFamily="2" charset="0"/>
              </a:rPr>
              <a:t>Environmental engineers help 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Elephant Pro" pitchFamily="2" charset="0"/>
              </a:rPr>
              <a:t>protect people, animals, and the environment </a:t>
            </a:r>
            <a:r>
              <a:rPr lang="en-US" sz="3600" dirty="0">
                <a:latin typeface="Elephant Pro" pitchFamily="2" charset="0"/>
              </a:rPr>
              <a:t>from the </a:t>
            </a:r>
            <a:r>
              <a:rPr lang="en-US" sz="3600" dirty="0">
                <a:solidFill>
                  <a:srgbClr val="C00000"/>
                </a:solidFill>
                <a:latin typeface="Elephant Pro" pitchFamily="2" charset="0"/>
              </a:rPr>
              <a:t>harmful effects of pollution.</a:t>
            </a:r>
          </a:p>
        </p:txBody>
      </p:sp>
    </p:spTree>
    <p:extLst>
      <p:ext uri="{BB962C8B-B14F-4D97-AF65-F5344CB8AC3E}">
        <p14:creationId xmlns:p14="http://schemas.microsoft.com/office/powerpoint/2010/main" val="21525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447B5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E27B7-C96B-5E41-AA79-D55B88AD2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Elephant Pro" pitchFamily="2" charset="0"/>
              </a:rPr>
              <a:t>Point vs. Non-Point Sources </a:t>
            </a:r>
          </a:p>
        </p:txBody>
      </p:sp>
      <p:pic>
        <p:nvPicPr>
          <p:cNvPr id="5122" name="Picture 2" descr="Illustration of various origins of point and nonpoint source pollution....  | Download Scientific Diagram">
            <a:extLst>
              <a:ext uri="{FF2B5EF4-FFF2-40B4-BE49-F238E27FC236}">
                <a16:creationId xmlns:a16="http://schemas.microsoft.com/office/drawing/2014/main" id="{296F0F90-B5FA-9C49-9BA0-30404F7B8A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r="3" b="3"/>
          <a:stretch/>
        </p:blipFill>
        <p:spPr bwMode="auto">
          <a:xfrm>
            <a:off x="327547" y="2454903"/>
            <a:ext cx="7058306" cy="408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D7035-67E3-C24C-AE7B-94937F9266A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556975" y="320623"/>
            <a:ext cx="4307478" cy="621453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en-US" u="sng" dirty="0">
                <a:solidFill>
                  <a:schemeClr val="tx1"/>
                </a:solidFill>
                <a:highlight>
                  <a:srgbClr val="B8D430"/>
                </a:highlight>
                <a:latin typeface="Athelas" panose="02000503000000020003" pitchFamily="2" charset="77"/>
              </a:rPr>
              <a:t>Point sources: </a:t>
            </a:r>
            <a:r>
              <a:rPr lang="en-US" dirty="0">
                <a:solidFill>
                  <a:schemeClr val="tx1"/>
                </a:solidFill>
                <a:latin typeface="Athelas" panose="02000503000000020003" pitchFamily="2" charset="77"/>
              </a:rPr>
              <a:t>where pollutants are released into the surrounding environment from one source.</a:t>
            </a:r>
          </a:p>
          <a:p>
            <a:r>
              <a:rPr lang="en-US" u="sng" dirty="0">
                <a:solidFill>
                  <a:schemeClr val="tx1"/>
                </a:solidFill>
                <a:highlight>
                  <a:srgbClr val="B8D430"/>
                </a:highlight>
                <a:latin typeface="Athelas" panose="02000503000000020003" pitchFamily="2" charset="77"/>
              </a:rPr>
              <a:t>Non-point source pollution:</a:t>
            </a:r>
            <a:r>
              <a:rPr lang="en-US" dirty="0">
                <a:solidFill>
                  <a:schemeClr val="tx1"/>
                </a:solidFill>
                <a:highlight>
                  <a:srgbClr val="B8D430"/>
                </a:highlight>
                <a:latin typeface="Athelas" panose="02000503000000020003" pitchFamily="2" charset="77"/>
              </a:rPr>
              <a:t> </a:t>
            </a:r>
            <a:r>
              <a:rPr lang="en-US" dirty="0">
                <a:solidFill>
                  <a:schemeClr val="tx1"/>
                </a:solidFill>
                <a:latin typeface="Athelas" panose="02000503000000020003" pitchFamily="2" charset="77"/>
              </a:rPr>
              <a:t>where pollutants are released by many small sources that are spread out.</a:t>
            </a:r>
          </a:p>
          <a:p>
            <a:r>
              <a:rPr lang="en-US" b="1" dirty="0">
                <a:solidFill>
                  <a:schemeClr val="tx1"/>
                </a:solidFill>
                <a:latin typeface="Athelas" panose="02000503000000020003" pitchFamily="2" charset="77"/>
              </a:rPr>
              <a:t>Do you think urban (cities) or rural areas (farmland) experience more point source solution? 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Athelas" panose="02000503000000020003" pitchFamily="2" charset="77"/>
              </a:rPr>
              <a:t>Why? 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67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2254A-2C33-D64F-88BA-EC44F4966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latin typeface="Elephant Pro" pitchFamily="2" charset="0"/>
              </a:rPr>
              <a:t>Water Quality</a:t>
            </a:r>
          </a:p>
        </p:txBody>
      </p:sp>
      <p:pic>
        <p:nvPicPr>
          <p:cNvPr id="5" name="Picture 2" descr="What's in your water? | Clean Water Action">
            <a:extLst>
              <a:ext uri="{FF2B5EF4-FFF2-40B4-BE49-F238E27FC236}">
                <a16:creationId xmlns:a16="http://schemas.microsoft.com/office/drawing/2014/main" id="{A4C09921-4978-D34A-AF28-3E6DB3DF3B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1" b="3763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C72B3-D983-764E-AF94-CC857A25693B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225574" y="3952875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>
                <a:latin typeface="Athelas" panose="02000503000000020003" pitchFamily="2" charset="77"/>
              </a:rPr>
              <a:t>All living things need clean water to survive: your family, your friends, your pets – every single plant, animal , and person on Earth must have clean water to live!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5907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709</TotalTime>
  <Words>791</Words>
  <Application>Microsoft Macintosh PowerPoint</Application>
  <PresentationFormat>Widescreen</PresentationFormat>
  <Paragraphs>71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Athelas</vt:lpstr>
      <vt:lpstr>Calibri</vt:lpstr>
      <vt:lpstr>Calibri Light</vt:lpstr>
      <vt:lpstr>Elephant</vt:lpstr>
      <vt:lpstr>Elephant Pro</vt:lpstr>
      <vt:lpstr>Times</vt:lpstr>
      <vt:lpstr>Univers Condensed</vt:lpstr>
      <vt:lpstr>Office Theme</vt:lpstr>
      <vt:lpstr>PowerPoint Presentation</vt:lpstr>
      <vt:lpstr>PowerPoint Presentation</vt:lpstr>
      <vt:lpstr>What is Environmental Engineering?</vt:lpstr>
      <vt:lpstr>What do plants and animals need to survive? </vt:lpstr>
      <vt:lpstr>What do living things need to survive?</vt:lpstr>
      <vt:lpstr>Environmental engineers help protect people, animals, and the environment from the harmful effects of pollution.</vt:lpstr>
      <vt:lpstr>Environmental engineers help protect people, animals, and the environment from the harmful effects of pollution.</vt:lpstr>
      <vt:lpstr>Point vs. Non-Point Sources </vt:lpstr>
      <vt:lpstr>Water Quality</vt:lpstr>
      <vt:lpstr>Environmental Engineers help keep water clean. They design systems to treat drinking water and wastewater.</vt:lpstr>
      <vt:lpstr>How is drinking water treated?</vt:lpstr>
      <vt:lpstr>PowerPoint Presentation</vt:lpstr>
      <vt:lpstr>Where Can Environmental Engineering Take You?</vt:lpstr>
      <vt:lpstr>Let’s Recap! Today we learned…</vt:lpstr>
      <vt:lpstr> What did you learn today? Any 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Wastewater Contamination of Groundwater and Drinking Water Distribution Systems</dc:title>
  <dc:creator>Jonathan Clayton</dc:creator>
  <cp:lastModifiedBy>Corinne Baroni</cp:lastModifiedBy>
  <cp:revision>36</cp:revision>
  <dcterms:created xsi:type="dcterms:W3CDTF">2021-11-04T17:10:34Z</dcterms:created>
  <dcterms:modified xsi:type="dcterms:W3CDTF">2022-04-15T20:06:25Z</dcterms:modified>
</cp:coreProperties>
</file>