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61" r:id="rId4"/>
    <p:sldId id="257" r:id="rId5"/>
    <p:sldId id="259" r:id="rId6"/>
    <p:sldId id="264" r:id="rId7"/>
    <p:sldId id="263" r:id="rId8"/>
    <p:sldId id="265" r:id="rId9"/>
    <p:sldId id="266" r:id="rId10"/>
    <p:sldId id="267" r:id="rId11"/>
    <p:sldId id="262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30"/>
  </p:normalViewPr>
  <p:slideViewPr>
    <p:cSldViewPr snapToGrid="0">
      <p:cViewPr varScale="1">
        <p:scale>
          <a:sx n="118" d="100"/>
          <a:sy n="118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3:48:18.4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87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39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3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8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08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45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27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6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36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17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2/10/23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24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E486D-2A57-6DAC-7ED1-662E2FB543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027" r="-1" b="4806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D11438-8F09-03AF-A0EA-3C122322C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 sz="8900" dirty="0"/>
              <a:t>Why Did Lizards Lose Their Legs?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F08E8E-D1A9-9419-CD37-319BFE651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Carter Coleman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PhD Student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University of Georgia Department of Environmental Health Science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09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23F91-629D-128E-05CF-24E77913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Evolution by Natural Selection Explained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50C7E-F034-478B-A06D-BA504A460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Everything you guys came up with for your new lizard bodies are called ”</a:t>
            </a:r>
            <a:r>
              <a:rPr lang="en-US" b="1" dirty="0"/>
              <a:t>phenotypes</a:t>
            </a:r>
            <a:r>
              <a:rPr lang="en-US" dirty="0"/>
              <a:t>”.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Phenotypes are the observed result of ”</a:t>
            </a:r>
            <a:r>
              <a:rPr lang="en-US" b="1" dirty="0"/>
              <a:t>genes</a:t>
            </a:r>
            <a:r>
              <a:rPr lang="en-US" dirty="0"/>
              <a:t>” that come from your DNA.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Phenotypes are created by </a:t>
            </a:r>
            <a:r>
              <a:rPr lang="en-US" b="1" dirty="0"/>
              <a:t>random genetic changes.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If a phenotype makes it easier to live in a habitat, the habitat </a:t>
            </a:r>
            <a:r>
              <a:rPr lang="en-US" b="1" dirty="0"/>
              <a:t>selects </a:t>
            </a:r>
            <a:r>
              <a:rPr lang="en-US" dirty="0"/>
              <a:t>for that phenotype.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This process is called Evolution by Natural Selection!!!!!!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361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5BA5D-E914-6EA9-6DF0-C29A8EC87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 What Actually Happened?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35CEC8-17A4-252C-2DEA-6AC8C6C00070}"/>
              </a:ext>
            </a:extLst>
          </p:cNvPr>
          <p:cNvGrpSpPr/>
          <p:nvPr/>
        </p:nvGrpSpPr>
        <p:grpSpPr>
          <a:xfrm>
            <a:off x="3347359" y="1991547"/>
            <a:ext cx="4648198" cy="3058633"/>
            <a:chOff x="5791199" y="2042090"/>
            <a:chExt cx="4648198" cy="3058633"/>
          </a:xfrm>
        </p:grpSpPr>
        <p:pic>
          <p:nvPicPr>
            <p:cNvPr id="5" name="Picture 6" descr="Eastern Glass Lizard">
              <a:extLst>
                <a:ext uri="{FF2B5EF4-FFF2-40B4-BE49-F238E27FC236}">
                  <a16:creationId xmlns:a16="http://schemas.microsoft.com/office/drawing/2014/main" id="{2CEF68C6-AE82-9A05-7552-E0AEA911D0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470" y="2042090"/>
              <a:ext cx="2096927" cy="1405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 descr="Amphisbaenia - Wikipedia">
              <a:extLst>
                <a:ext uri="{FF2B5EF4-FFF2-40B4-BE49-F238E27FC236}">
                  <a16:creationId xmlns:a16="http://schemas.microsoft.com/office/drawing/2014/main" id="{333075FB-33B6-932B-E9BC-D3165C7D8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6126" y="3751392"/>
              <a:ext cx="2324056" cy="1349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Highly venomous sea snakes often mistake divers for their mates - ABC7 ...">
              <a:extLst>
                <a:ext uri="{FF2B5EF4-FFF2-40B4-BE49-F238E27FC236}">
                  <a16:creationId xmlns:a16="http://schemas.microsoft.com/office/drawing/2014/main" id="{3268C266-F022-4AD3-71A9-96633930D9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199" y="2042090"/>
              <a:ext cx="2324056" cy="1405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B577FEF7-059E-5A51-D6AB-89AFC1054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471" y="3744820"/>
              <a:ext cx="2096926" cy="1331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9519981-74B0-8363-48AC-F140C88C90BE}"/>
              </a:ext>
            </a:extLst>
          </p:cNvPr>
          <p:cNvSpPr txBox="1"/>
          <p:nvPr/>
        </p:nvSpPr>
        <p:spPr>
          <a:xfrm>
            <a:off x="1582407" y="5351039"/>
            <a:ext cx="8596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Legs were </a:t>
            </a:r>
            <a:r>
              <a:rPr lang="en-US" sz="4000" b="1" dirty="0"/>
              <a:t>selected against </a:t>
            </a:r>
            <a:r>
              <a:rPr lang="en-US" sz="4000" dirty="0"/>
              <a:t>in ground-dwelling lizards!!!!!!</a:t>
            </a:r>
          </a:p>
        </p:txBody>
      </p:sp>
    </p:spTree>
    <p:extLst>
      <p:ext uri="{BB962C8B-B14F-4D97-AF65-F5344CB8AC3E}">
        <p14:creationId xmlns:p14="http://schemas.microsoft.com/office/powerpoint/2010/main" val="2756057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11DFE-BCB3-7484-667C-2CD72D0C0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They Lose Legs?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EA985-D435-622B-FEEB-2C785C9D4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6117771" cy="4251960"/>
          </a:xfrm>
        </p:spPr>
        <p:txBody>
          <a:bodyPr/>
          <a:lstStyle/>
          <a:p>
            <a:r>
              <a:rPr lang="en-US" sz="3600" dirty="0"/>
              <a:t>Legs (shoulders) make it hard to fit into tight spaces, like burros in the ground, much easier if you have a muscular, streamlined body shape.</a:t>
            </a:r>
          </a:p>
          <a:p>
            <a:r>
              <a:rPr lang="en-US" sz="3600" dirty="0"/>
              <a:t>Slender bodies without appendages allow these lizards to “swim” through blades of tall grass and water very efficiently!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D98C03-D763-282B-28C1-748E8ED7D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967" y="2296131"/>
            <a:ext cx="4029833" cy="35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61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37C57-AC93-F72F-5996-DC4E8823A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Out 2: Convergent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3DDD7-F9FE-BD39-031C-BC9AEC471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2686159"/>
          </a:xfrm>
        </p:spPr>
        <p:txBody>
          <a:bodyPr/>
          <a:lstStyle/>
          <a:p>
            <a:r>
              <a:rPr lang="en-US" dirty="0"/>
              <a:t>Scientists have found that limb loss has evolved many times throughout lizard evolutionary history.</a:t>
            </a:r>
          </a:p>
          <a:p>
            <a:r>
              <a:rPr lang="en-US" dirty="0"/>
              <a:t>In your groups, review the simplified phylogenetic tree (shows how species are related and changed through time) and find 2-3 lizards that got rid of their legs.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Can you tell whether the loss of limbs in the separate species happened because a common ancestor lost limbs?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Or did they lose limbs separately from each other?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BBA11-97AA-EEC2-ED66-0701C0C6A9EA}"/>
              </a:ext>
            </a:extLst>
          </p:cNvPr>
          <p:cNvSpPr txBox="1"/>
          <p:nvPr/>
        </p:nvSpPr>
        <p:spPr>
          <a:xfrm>
            <a:off x="4430486" y="4854239"/>
            <a:ext cx="242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But first………..</a:t>
            </a:r>
          </a:p>
        </p:txBody>
      </p:sp>
    </p:spTree>
    <p:extLst>
      <p:ext uri="{BB962C8B-B14F-4D97-AF65-F5344CB8AC3E}">
        <p14:creationId xmlns:p14="http://schemas.microsoft.com/office/powerpoint/2010/main" val="511639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E4238-0157-EA54-2F5A-B5DF1B27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Lesson on Phylogenetic Trees!</a:t>
            </a:r>
          </a:p>
        </p:txBody>
      </p:sp>
      <p:pic>
        <p:nvPicPr>
          <p:cNvPr id="2050" name="Picture 2" descr="Phylogenetic trees | Evolutionary tree (article) | Khan Academy">
            <a:extLst>
              <a:ext uri="{FF2B5EF4-FFF2-40B4-BE49-F238E27FC236}">
                <a16:creationId xmlns:a16="http://schemas.microsoft.com/office/drawing/2014/main" id="{5DC2A883-F9FF-9972-15DA-39B4F9F0B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643" y="1862854"/>
            <a:ext cx="8918713" cy="487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272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69E98-9FAD-3FEC-0102-DEDEB1AF7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Breakout 2: Discussion</a:t>
            </a:r>
          </a:p>
        </p:txBody>
      </p:sp>
    </p:spTree>
    <p:extLst>
      <p:ext uri="{BB962C8B-B14F-4D97-AF65-F5344CB8AC3E}">
        <p14:creationId xmlns:p14="http://schemas.microsoft.com/office/powerpoint/2010/main" val="2574164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7F0-5C18-8C65-0DEE-9EE199A5C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A4CE-A80C-3182-D99C-A173108BE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Evolution by Natural Selection</a:t>
            </a:r>
            <a:r>
              <a:rPr lang="en-US" dirty="0"/>
              <a:t>: “</a:t>
            </a:r>
            <a:r>
              <a:rPr lang="en-US" b="0" i="0" dirty="0">
                <a:effectLst/>
              </a:rPr>
              <a:t>process that results in the </a:t>
            </a:r>
            <a:r>
              <a:rPr lang="en-US" dirty="0"/>
              <a:t>Sustained adaptation </a:t>
            </a:r>
            <a:r>
              <a:rPr lang="en-US" b="0" i="0" dirty="0">
                <a:effectLst/>
              </a:rPr>
              <a:t>of an organism to its environment by means of selectively reproducing changes in its genotype, or genetic constitution”. </a:t>
            </a:r>
          </a:p>
          <a:p>
            <a:pPr marL="0" indent="0" algn="r">
              <a:buNone/>
            </a:pPr>
            <a:r>
              <a:rPr lang="en-US" b="0" i="0" dirty="0">
                <a:effectLst/>
              </a:rPr>
              <a:t>– Encyclopedia Britannica </a:t>
            </a:r>
            <a:endParaRPr lang="en-US" dirty="0"/>
          </a:p>
          <a:p>
            <a:r>
              <a:rPr lang="en-US" b="1" dirty="0"/>
              <a:t>Convergent Evolution</a:t>
            </a:r>
            <a:r>
              <a:rPr lang="en-US" dirty="0"/>
              <a:t>: “</a:t>
            </a:r>
            <a:r>
              <a:rPr lang="en-US" b="0" i="0" dirty="0">
                <a:solidFill>
                  <a:srgbClr val="212529"/>
                </a:solidFill>
                <a:effectLst/>
              </a:rPr>
              <a:t>the independent development of similar traits or features (as of body structure or behavior) in unrelated or distantly related species or lineages that typically occupy similar environments or ecological niches”.</a:t>
            </a:r>
          </a:p>
          <a:p>
            <a:pPr algn="r"/>
            <a:r>
              <a:rPr lang="en-US" dirty="0"/>
              <a:t>Merriam Webster Dictionary</a:t>
            </a:r>
          </a:p>
          <a:p>
            <a:r>
              <a:rPr lang="en-US" dirty="0"/>
              <a:t>Hypotheses for Loss of Legs: Adapted for life burrowing, being on the ground, or in shallow water.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Researchers still debate whether swimming or burrowing selected for limb loss first.</a:t>
            </a:r>
          </a:p>
          <a:p>
            <a:r>
              <a:rPr lang="en-US" dirty="0"/>
              <a:t>What we go know is that loss of limbs evolved convergently in over 20 existing lizard taxa, with snakes being the largest!</a:t>
            </a:r>
          </a:p>
        </p:txBody>
      </p:sp>
    </p:spTree>
    <p:extLst>
      <p:ext uri="{BB962C8B-B14F-4D97-AF65-F5344CB8AC3E}">
        <p14:creationId xmlns:p14="http://schemas.microsoft.com/office/powerpoint/2010/main" val="756893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36980-122F-F5D1-C51D-424337A4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Fish, Birds, Mammals, and Reptiles all Start With Tetrapods</a:t>
            </a:r>
          </a:p>
        </p:txBody>
      </p:sp>
      <p:sp>
        <p:nvSpPr>
          <p:cNvPr id="308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CA92BD"/>
          </a:solidFill>
          <a:ln w="38100" cap="rnd">
            <a:solidFill>
              <a:srgbClr val="CA92B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0DFF8-9D08-E369-8DF0-3D087591F143}"/>
              </a:ext>
            </a:extLst>
          </p:cNvPr>
          <p:cNvSpPr txBox="1"/>
          <p:nvPr/>
        </p:nvSpPr>
        <p:spPr>
          <a:xfrm>
            <a:off x="630935" y="2660904"/>
            <a:ext cx="4114799" cy="27580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628650" indent="-5715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/>
              <a:t>Tertrapods</a:t>
            </a:r>
            <a:r>
              <a:rPr lang="en-US" sz="4000" dirty="0"/>
              <a:t> = four limbs</a:t>
            </a:r>
          </a:p>
          <a:p>
            <a:pPr marL="628650" indent="-5715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So, the earliest ancestors of all reptiles had limbs.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83" name="Ink 308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3083" name="Ink 308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EF49FC2A-5823-8C39-894F-48BCB2BD2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9824" y="2405610"/>
            <a:ext cx="5879659" cy="301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300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F5E81-C2A0-1243-6280-7D5FE64E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Somewhere Along the Way Those Limbs Vanish…</a:t>
            </a:r>
          </a:p>
        </p:txBody>
      </p:sp>
      <p:pic>
        <p:nvPicPr>
          <p:cNvPr id="4098" name="Picture 2" descr="It's Rattlesnake Season in NorCal. Here's Some Tips on How to Avoid ...">
            <a:extLst>
              <a:ext uri="{FF2B5EF4-FFF2-40B4-BE49-F238E27FC236}">
                <a16:creationId xmlns:a16="http://schemas.microsoft.com/office/drawing/2014/main" id="{A7D55887-8728-E8E8-6A59-DC677BA86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83" y="1958486"/>
            <a:ext cx="6798434" cy="453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73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77573-A051-3389-2F32-B116273E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Snakes Are Not the Only Reptiles Without Legs… </a:t>
            </a:r>
          </a:p>
        </p:txBody>
      </p:sp>
      <p:pic>
        <p:nvPicPr>
          <p:cNvPr id="1030" name="Picture 6" descr="Eastern Glass Lizard">
            <a:extLst>
              <a:ext uri="{FF2B5EF4-FFF2-40B4-BE49-F238E27FC236}">
                <a16:creationId xmlns:a16="http://schemas.microsoft.com/office/drawing/2014/main" id="{F68B2C66-534B-85BD-8CE6-8AFD718F0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727" y="1943204"/>
            <a:ext cx="3243470" cy="202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mphisbaenia - Wikipedia">
            <a:extLst>
              <a:ext uri="{FF2B5EF4-FFF2-40B4-BE49-F238E27FC236}">
                <a16:creationId xmlns:a16="http://schemas.microsoft.com/office/drawing/2014/main" id="{A44769AF-1381-D06A-B848-86ABD125E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11" y="4472122"/>
            <a:ext cx="3594787" cy="194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ighly venomous sea snakes often mistake divers for their mates - ABC7 ...">
            <a:extLst>
              <a:ext uri="{FF2B5EF4-FFF2-40B4-BE49-F238E27FC236}">
                <a16:creationId xmlns:a16="http://schemas.microsoft.com/office/drawing/2014/main" id="{2C8359FC-7C88-99D7-0321-C266E2599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11" y="1943204"/>
            <a:ext cx="3594787" cy="202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F164EF-A6E6-28EC-2350-50D97C10DAB0}"/>
              </a:ext>
            </a:extLst>
          </p:cNvPr>
          <p:cNvSpPr txBox="1"/>
          <p:nvPr/>
        </p:nvSpPr>
        <p:spPr>
          <a:xfrm>
            <a:off x="571334" y="2692628"/>
            <a:ext cx="151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Sea Snakes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394F5D-0C92-C39D-0B03-68945C89A16D}"/>
              </a:ext>
            </a:extLst>
          </p:cNvPr>
          <p:cNvSpPr txBox="1"/>
          <p:nvPr/>
        </p:nvSpPr>
        <p:spPr>
          <a:xfrm>
            <a:off x="571334" y="5181233"/>
            <a:ext cx="151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Worm Lizards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2100E-1474-EB7F-2780-EC12391531F4}"/>
              </a:ext>
            </a:extLst>
          </p:cNvPr>
          <p:cNvSpPr txBox="1"/>
          <p:nvPr/>
        </p:nvSpPr>
        <p:spPr>
          <a:xfrm>
            <a:off x="9674096" y="2692628"/>
            <a:ext cx="151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Glass Lizards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EC8616E3-7D53-DBCE-D036-B07C8BE4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726" y="4462665"/>
            <a:ext cx="3243469" cy="19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111036-02AC-1183-C16B-BBE007059BC4}"/>
              </a:ext>
            </a:extLst>
          </p:cNvPr>
          <p:cNvSpPr txBox="1"/>
          <p:nvPr/>
        </p:nvSpPr>
        <p:spPr>
          <a:xfrm>
            <a:off x="9674096" y="5181233"/>
            <a:ext cx="151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Blind Lizards</a:t>
            </a:r>
          </a:p>
        </p:txBody>
      </p:sp>
    </p:spTree>
    <p:extLst>
      <p:ext uri="{BB962C8B-B14F-4D97-AF65-F5344CB8AC3E}">
        <p14:creationId xmlns:p14="http://schemas.microsoft.com/office/powerpoint/2010/main" val="44491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328B31-B53B-1FEA-D496-C680E1866AEA}"/>
              </a:ext>
            </a:extLst>
          </p:cNvPr>
          <p:cNvSpPr txBox="1"/>
          <p:nvPr/>
        </p:nvSpPr>
        <p:spPr>
          <a:xfrm>
            <a:off x="2848085" y="597284"/>
            <a:ext cx="6208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+mj-lt"/>
              </a:rPr>
              <a:t>How did this happen?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FC41CA-1DB2-FEEF-401D-070E26D2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06" y="2047474"/>
            <a:ext cx="4144577" cy="276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Eastern Glass Lizard">
            <a:extLst>
              <a:ext uri="{FF2B5EF4-FFF2-40B4-BE49-F238E27FC236}">
                <a16:creationId xmlns:a16="http://schemas.microsoft.com/office/drawing/2014/main" id="{2EB0C8DA-8A8F-7FCA-B7BA-BAF995FC0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760" y="2047474"/>
            <a:ext cx="4432034" cy="276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4791792A-DBFE-2EF6-5565-C1CC320B963D}"/>
              </a:ext>
            </a:extLst>
          </p:cNvPr>
          <p:cNvSpPr/>
          <p:nvPr/>
        </p:nvSpPr>
        <p:spPr>
          <a:xfrm>
            <a:off x="5329419" y="3122542"/>
            <a:ext cx="1245704" cy="61291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16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A1C7A-2C0D-A250-A817-B75995070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/>
              <a:t>Break Out 1: Evolution by Natural Selection</a:t>
            </a:r>
          </a:p>
        </p:txBody>
      </p:sp>
      <p:sp>
        <p:nvSpPr>
          <p:cNvPr id="103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A92BD"/>
          </a:solidFill>
          <a:ln w="38100" cap="rnd">
            <a:solidFill>
              <a:srgbClr val="CA92B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8746B-4850-1445-0E21-59F3A9700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dirty="0"/>
              <a:t>Form groups of ~4</a:t>
            </a:r>
          </a:p>
          <a:p>
            <a:r>
              <a:rPr lang="en-US" dirty="0"/>
              <a:t>Each group should have: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Plain copy paper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Pencil/color pencils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Playdough (optional)</a:t>
            </a:r>
          </a:p>
        </p:txBody>
      </p:sp>
      <p:pic>
        <p:nvPicPr>
          <p:cNvPr id="1026" name="Picture 2" descr="Best Paper for Colored Pencils">
            <a:extLst>
              <a:ext uri="{FF2B5EF4-FFF2-40B4-BE49-F238E27FC236}">
                <a16:creationId xmlns:a16="http://schemas.microsoft.com/office/drawing/2014/main" id="{A55AA4FE-38D2-5A51-EC11-5F6A717B4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6" r="1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775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8C983-F97D-9D40-AE4B-B996F7E14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Out 1: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355B6-F5E2-D1C6-110F-B5D457E3A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65" y="4401510"/>
            <a:ext cx="2655048" cy="2246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5AD173-BA0F-2447-FC38-2BBCF4820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371" y="1987130"/>
            <a:ext cx="2134429" cy="1567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132462-DF25-C20E-B3BC-BE863F29B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371" y="3667513"/>
            <a:ext cx="2134429" cy="1467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3E8AAC-7E5B-F80A-EAD0-8618484CC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860" y="4569555"/>
            <a:ext cx="2872407" cy="1910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2AD3FF-F27A-610F-153F-8167D2BD1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9371" y="5248406"/>
            <a:ext cx="2134429" cy="1503182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26310201-3E09-0879-AA92-F6CAB0644519}"/>
              </a:ext>
            </a:extLst>
          </p:cNvPr>
          <p:cNvSpPr/>
          <p:nvPr/>
        </p:nvSpPr>
        <p:spPr>
          <a:xfrm>
            <a:off x="3321208" y="5440608"/>
            <a:ext cx="870857" cy="16804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6007951-1E9F-FB17-571B-8837767D7D2C}"/>
              </a:ext>
            </a:extLst>
          </p:cNvPr>
          <p:cNvSpPr/>
          <p:nvPr/>
        </p:nvSpPr>
        <p:spPr>
          <a:xfrm>
            <a:off x="7528062" y="5440607"/>
            <a:ext cx="870857" cy="16804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755E1F-9705-C773-BD74-4A244B13E637}"/>
              </a:ext>
            </a:extLst>
          </p:cNvPr>
          <p:cNvSpPr txBox="1"/>
          <p:nvPr/>
        </p:nvSpPr>
        <p:spPr>
          <a:xfrm>
            <a:off x="838199" y="1987130"/>
            <a:ext cx="788125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You are a prehistoric (Triassic), ground-dwelling, lizard. Suddenly, a bunch of predators find you and they look hungry!!!!!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You and your team need to figure out which area you want to hide: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Grass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Burrow underground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Shallow tidal pool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Once your group has picked a survival strategy, </a:t>
            </a:r>
            <a:r>
              <a:rPr lang="en-US" sz="2000" b="1" dirty="0"/>
              <a:t>design and draw a new lizard body to help you escape predators and move around in your new habitat.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65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B0026-8128-F06D-A6C1-C77540A89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Out One: Hints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56EC3-915E-0C80-B734-8841FF60F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When designing a new </a:t>
            </a:r>
            <a:r>
              <a:rPr lang="en-US" sz="3600" b="1" dirty="0"/>
              <a:t>Morphology</a:t>
            </a:r>
            <a:r>
              <a:rPr lang="en-US" sz="3600" dirty="0"/>
              <a:t>, think about some obstacles each habitat type has for movement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If burrowing, what body shape would help you tunnel? Think about tools you use to dig holes, like a shovel or a drill…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If in the water, how will you make your self go forward (think boat rutter). Additionally, if it is shallow, do you want fins flapping around or not?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dirty="0"/>
              <a:t>If in the grass, how could you move without rustling the grass? Might want to be slender in order to squeeze through rather than just push yourself through.</a:t>
            </a:r>
          </a:p>
        </p:txBody>
      </p:sp>
    </p:spTree>
    <p:extLst>
      <p:ext uri="{BB962C8B-B14F-4D97-AF65-F5344CB8AC3E}">
        <p14:creationId xmlns:p14="http://schemas.microsoft.com/office/powerpoint/2010/main" val="1080798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8840-A6F7-0A5C-A296-F7D3A93A3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Out 1: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21896-D810-2FB8-EC3D-62126C666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Tell everyone what you came up with! 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What body features did you include and why?</a:t>
            </a:r>
          </a:p>
        </p:txBody>
      </p:sp>
    </p:spTree>
    <p:extLst>
      <p:ext uri="{BB962C8B-B14F-4D97-AF65-F5344CB8AC3E}">
        <p14:creationId xmlns:p14="http://schemas.microsoft.com/office/powerpoint/2010/main" val="1197089277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LightSeedRightStep">
      <a:dk1>
        <a:srgbClr val="000000"/>
      </a:dk1>
      <a:lt1>
        <a:srgbClr val="FFFFFF"/>
      </a:lt1>
      <a:dk2>
        <a:srgbClr val="41243A"/>
      </a:dk2>
      <a:lt2>
        <a:srgbClr val="E2E8E3"/>
      </a:lt2>
      <a:accent1>
        <a:srgbClr val="CA92BD"/>
      </a:accent1>
      <a:accent2>
        <a:srgbClr val="BF7A91"/>
      </a:accent2>
      <a:accent3>
        <a:srgbClr val="CA9692"/>
      </a:accent3>
      <a:accent4>
        <a:srgbClr val="BF9C7A"/>
      </a:accent4>
      <a:accent5>
        <a:srgbClr val="A9A57A"/>
      </a:accent5>
      <a:accent6>
        <a:srgbClr val="97AB6E"/>
      </a:accent6>
      <a:hlink>
        <a:srgbClr val="568E64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692</Words>
  <Application>Microsoft Macintosh PowerPoint</Application>
  <PresentationFormat>Widescreen</PresentationFormat>
  <Paragraphs>63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Courier New</vt:lpstr>
      <vt:lpstr>Modern Love</vt:lpstr>
      <vt:lpstr>The Hand</vt:lpstr>
      <vt:lpstr>SketchyVTI</vt:lpstr>
      <vt:lpstr>Why Did Lizards Lose Their Legs?</vt:lpstr>
      <vt:lpstr>Fish, Birds, Mammals, and Reptiles all Start With Tetrapods</vt:lpstr>
      <vt:lpstr>But Somewhere Along the Way Those Limbs Vanish…</vt:lpstr>
      <vt:lpstr>Snakes Are Not the Only Reptiles Without Legs… </vt:lpstr>
      <vt:lpstr>PowerPoint Presentation</vt:lpstr>
      <vt:lpstr>Break Out 1: Evolution by Natural Selection</vt:lpstr>
      <vt:lpstr>Break Out 1: </vt:lpstr>
      <vt:lpstr>Break Out One: Hints</vt:lpstr>
      <vt:lpstr>Break Out 1: Discussion</vt:lpstr>
      <vt:lpstr>Evolution by Natural Selection Explained</vt:lpstr>
      <vt:lpstr>So What Actually Happened?</vt:lpstr>
      <vt:lpstr>Why Did They Lose Legs?</vt:lpstr>
      <vt:lpstr>Break Out 2: Convergent Evolution</vt:lpstr>
      <vt:lpstr>Quick Lesson on Phylogenetic Trees!</vt:lpstr>
      <vt:lpstr>Breakout 2: Discussion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Did Lizards Lose Their Legs?</dc:title>
  <dc:creator>Carter Alexander Coleman</dc:creator>
  <cp:lastModifiedBy>Carter Alexander Coleman</cp:lastModifiedBy>
  <cp:revision>3</cp:revision>
  <dcterms:created xsi:type="dcterms:W3CDTF">2023-02-10T02:36:18Z</dcterms:created>
  <dcterms:modified xsi:type="dcterms:W3CDTF">2023-02-10T22:37:14Z</dcterms:modified>
</cp:coreProperties>
</file>