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57" r:id="rId4"/>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4668"/>
  </p:normalViewPr>
  <p:slideViewPr>
    <p:cSldViewPr snapToGrid="0" snapToObjects="1">
      <p:cViewPr varScale="1">
        <p:scale>
          <a:sx n="97" d="100"/>
          <a:sy n="97" d="100"/>
        </p:scale>
        <p:origin x="62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87599-DF98-8242-9930-5394566BB3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1B60D8D-54C1-F041-9D10-84C4FDF4A3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F3C60CA-0A8D-1F47-8749-A6BDE467908B}"/>
              </a:ext>
            </a:extLst>
          </p:cNvPr>
          <p:cNvSpPr>
            <a:spLocks noGrp="1"/>
          </p:cNvSpPr>
          <p:nvPr>
            <p:ph type="dt" sz="half" idx="10"/>
          </p:nvPr>
        </p:nvSpPr>
        <p:spPr/>
        <p:txBody>
          <a:bodyPr/>
          <a:lstStyle/>
          <a:p>
            <a:fld id="{425FE087-8C16-1C48-ABF7-B4BDF8ADAAB9}" type="datetimeFigureOut">
              <a:rPr lang="en-US" smtClean="0"/>
              <a:t>11/4/20</a:t>
            </a:fld>
            <a:endParaRPr lang="en-US"/>
          </a:p>
        </p:txBody>
      </p:sp>
      <p:sp>
        <p:nvSpPr>
          <p:cNvPr id="5" name="Footer Placeholder 4">
            <a:extLst>
              <a:ext uri="{FF2B5EF4-FFF2-40B4-BE49-F238E27FC236}">
                <a16:creationId xmlns:a16="http://schemas.microsoft.com/office/drawing/2014/main" id="{11319949-2E95-4E4C-92AC-0C9DA85B60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D2E440-C243-6545-B4D2-CBAE8CA011E1}"/>
              </a:ext>
            </a:extLst>
          </p:cNvPr>
          <p:cNvSpPr>
            <a:spLocks noGrp="1"/>
          </p:cNvSpPr>
          <p:nvPr>
            <p:ph type="sldNum" sz="quarter" idx="12"/>
          </p:nvPr>
        </p:nvSpPr>
        <p:spPr/>
        <p:txBody>
          <a:bodyPr/>
          <a:lstStyle/>
          <a:p>
            <a:fld id="{840ABFD3-DC03-4B4F-B95A-8BFFC894A457}" type="slidenum">
              <a:rPr lang="en-US" smtClean="0"/>
              <a:t>‹#›</a:t>
            </a:fld>
            <a:endParaRPr lang="en-US"/>
          </a:p>
        </p:txBody>
      </p:sp>
    </p:spTree>
    <p:extLst>
      <p:ext uri="{BB962C8B-B14F-4D97-AF65-F5344CB8AC3E}">
        <p14:creationId xmlns:p14="http://schemas.microsoft.com/office/powerpoint/2010/main" val="79056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E4B00-8CE6-414F-BA09-64845FCB504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AA3807A-4C3A-0446-B84D-826A681F0E8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F7C009-361B-0E4E-9743-E0E925E4C671}"/>
              </a:ext>
            </a:extLst>
          </p:cNvPr>
          <p:cNvSpPr>
            <a:spLocks noGrp="1"/>
          </p:cNvSpPr>
          <p:nvPr>
            <p:ph type="dt" sz="half" idx="10"/>
          </p:nvPr>
        </p:nvSpPr>
        <p:spPr/>
        <p:txBody>
          <a:bodyPr/>
          <a:lstStyle/>
          <a:p>
            <a:fld id="{425FE087-8C16-1C48-ABF7-B4BDF8ADAAB9}" type="datetimeFigureOut">
              <a:rPr lang="en-US" smtClean="0"/>
              <a:t>11/4/20</a:t>
            </a:fld>
            <a:endParaRPr lang="en-US"/>
          </a:p>
        </p:txBody>
      </p:sp>
      <p:sp>
        <p:nvSpPr>
          <p:cNvPr id="5" name="Footer Placeholder 4">
            <a:extLst>
              <a:ext uri="{FF2B5EF4-FFF2-40B4-BE49-F238E27FC236}">
                <a16:creationId xmlns:a16="http://schemas.microsoft.com/office/drawing/2014/main" id="{91BA3FC8-90FC-1342-861C-F79251D425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F98DA9-B980-DC4A-87E3-4B1712EB284B}"/>
              </a:ext>
            </a:extLst>
          </p:cNvPr>
          <p:cNvSpPr>
            <a:spLocks noGrp="1"/>
          </p:cNvSpPr>
          <p:nvPr>
            <p:ph type="sldNum" sz="quarter" idx="12"/>
          </p:nvPr>
        </p:nvSpPr>
        <p:spPr/>
        <p:txBody>
          <a:bodyPr/>
          <a:lstStyle/>
          <a:p>
            <a:fld id="{840ABFD3-DC03-4B4F-B95A-8BFFC894A457}" type="slidenum">
              <a:rPr lang="en-US" smtClean="0"/>
              <a:t>‹#›</a:t>
            </a:fld>
            <a:endParaRPr lang="en-US"/>
          </a:p>
        </p:txBody>
      </p:sp>
    </p:spTree>
    <p:extLst>
      <p:ext uri="{BB962C8B-B14F-4D97-AF65-F5344CB8AC3E}">
        <p14:creationId xmlns:p14="http://schemas.microsoft.com/office/powerpoint/2010/main" val="1509264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FBB920-8C6B-6141-A4D8-C825F710D3E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CFA78AB-9C74-9B4C-A498-4BA586EF67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12FD2C-68C9-BC44-9EDB-FD1F6E5B58A0}"/>
              </a:ext>
            </a:extLst>
          </p:cNvPr>
          <p:cNvSpPr>
            <a:spLocks noGrp="1"/>
          </p:cNvSpPr>
          <p:nvPr>
            <p:ph type="dt" sz="half" idx="10"/>
          </p:nvPr>
        </p:nvSpPr>
        <p:spPr/>
        <p:txBody>
          <a:bodyPr/>
          <a:lstStyle/>
          <a:p>
            <a:fld id="{425FE087-8C16-1C48-ABF7-B4BDF8ADAAB9}" type="datetimeFigureOut">
              <a:rPr lang="en-US" smtClean="0"/>
              <a:t>11/4/20</a:t>
            </a:fld>
            <a:endParaRPr lang="en-US"/>
          </a:p>
        </p:txBody>
      </p:sp>
      <p:sp>
        <p:nvSpPr>
          <p:cNvPr id="5" name="Footer Placeholder 4">
            <a:extLst>
              <a:ext uri="{FF2B5EF4-FFF2-40B4-BE49-F238E27FC236}">
                <a16:creationId xmlns:a16="http://schemas.microsoft.com/office/drawing/2014/main" id="{9722FE17-A958-3C49-8BCB-FC0670EA20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61E0EF-9DA6-184B-9047-8DEE57141057}"/>
              </a:ext>
            </a:extLst>
          </p:cNvPr>
          <p:cNvSpPr>
            <a:spLocks noGrp="1"/>
          </p:cNvSpPr>
          <p:nvPr>
            <p:ph type="sldNum" sz="quarter" idx="12"/>
          </p:nvPr>
        </p:nvSpPr>
        <p:spPr/>
        <p:txBody>
          <a:bodyPr/>
          <a:lstStyle/>
          <a:p>
            <a:fld id="{840ABFD3-DC03-4B4F-B95A-8BFFC894A457}" type="slidenum">
              <a:rPr lang="en-US" smtClean="0"/>
              <a:t>‹#›</a:t>
            </a:fld>
            <a:endParaRPr lang="en-US"/>
          </a:p>
        </p:txBody>
      </p:sp>
    </p:spTree>
    <p:extLst>
      <p:ext uri="{BB962C8B-B14F-4D97-AF65-F5344CB8AC3E}">
        <p14:creationId xmlns:p14="http://schemas.microsoft.com/office/powerpoint/2010/main" val="1996745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BFD83-9A20-074C-944E-1EC436CE2E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D09447-21D8-2D46-8DFC-0E0E239374B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1AB699-8BD6-7A4D-940B-3CEFBE628B0A}"/>
              </a:ext>
            </a:extLst>
          </p:cNvPr>
          <p:cNvSpPr>
            <a:spLocks noGrp="1"/>
          </p:cNvSpPr>
          <p:nvPr>
            <p:ph type="dt" sz="half" idx="10"/>
          </p:nvPr>
        </p:nvSpPr>
        <p:spPr/>
        <p:txBody>
          <a:bodyPr/>
          <a:lstStyle/>
          <a:p>
            <a:fld id="{425FE087-8C16-1C48-ABF7-B4BDF8ADAAB9}" type="datetimeFigureOut">
              <a:rPr lang="en-US" smtClean="0"/>
              <a:t>11/4/20</a:t>
            </a:fld>
            <a:endParaRPr lang="en-US"/>
          </a:p>
        </p:txBody>
      </p:sp>
      <p:sp>
        <p:nvSpPr>
          <p:cNvPr id="5" name="Footer Placeholder 4">
            <a:extLst>
              <a:ext uri="{FF2B5EF4-FFF2-40B4-BE49-F238E27FC236}">
                <a16:creationId xmlns:a16="http://schemas.microsoft.com/office/drawing/2014/main" id="{754108E5-CFC6-2640-9B38-F98A4E6FD0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A53AD0-4DFD-B54F-B7C2-BD4B1B3E5D83}"/>
              </a:ext>
            </a:extLst>
          </p:cNvPr>
          <p:cNvSpPr>
            <a:spLocks noGrp="1"/>
          </p:cNvSpPr>
          <p:nvPr>
            <p:ph type="sldNum" sz="quarter" idx="12"/>
          </p:nvPr>
        </p:nvSpPr>
        <p:spPr/>
        <p:txBody>
          <a:bodyPr/>
          <a:lstStyle/>
          <a:p>
            <a:fld id="{840ABFD3-DC03-4B4F-B95A-8BFFC894A457}" type="slidenum">
              <a:rPr lang="en-US" smtClean="0"/>
              <a:t>‹#›</a:t>
            </a:fld>
            <a:endParaRPr lang="en-US"/>
          </a:p>
        </p:txBody>
      </p:sp>
    </p:spTree>
    <p:extLst>
      <p:ext uri="{BB962C8B-B14F-4D97-AF65-F5344CB8AC3E}">
        <p14:creationId xmlns:p14="http://schemas.microsoft.com/office/powerpoint/2010/main" val="3844897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B7F0D-E37E-2A4C-A10E-92D1409303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0261BBA-5B82-0A49-B5C0-7BDCE69FB1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68632F-AF9A-F249-AC5F-0BDA3C65725C}"/>
              </a:ext>
            </a:extLst>
          </p:cNvPr>
          <p:cNvSpPr>
            <a:spLocks noGrp="1"/>
          </p:cNvSpPr>
          <p:nvPr>
            <p:ph type="dt" sz="half" idx="10"/>
          </p:nvPr>
        </p:nvSpPr>
        <p:spPr/>
        <p:txBody>
          <a:bodyPr/>
          <a:lstStyle/>
          <a:p>
            <a:fld id="{425FE087-8C16-1C48-ABF7-B4BDF8ADAAB9}" type="datetimeFigureOut">
              <a:rPr lang="en-US" smtClean="0"/>
              <a:t>11/4/20</a:t>
            </a:fld>
            <a:endParaRPr lang="en-US"/>
          </a:p>
        </p:txBody>
      </p:sp>
      <p:sp>
        <p:nvSpPr>
          <p:cNvPr id="5" name="Footer Placeholder 4">
            <a:extLst>
              <a:ext uri="{FF2B5EF4-FFF2-40B4-BE49-F238E27FC236}">
                <a16:creationId xmlns:a16="http://schemas.microsoft.com/office/drawing/2014/main" id="{5B5549EA-AE53-794F-B504-0A69643602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1B17C4-0CC3-D14E-B685-C5E248444816}"/>
              </a:ext>
            </a:extLst>
          </p:cNvPr>
          <p:cNvSpPr>
            <a:spLocks noGrp="1"/>
          </p:cNvSpPr>
          <p:nvPr>
            <p:ph type="sldNum" sz="quarter" idx="12"/>
          </p:nvPr>
        </p:nvSpPr>
        <p:spPr/>
        <p:txBody>
          <a:bodyPr/>
          <a:lstStyle/>
          <a:p>
            <a:fld id="{840ABFD3-DC03-4B4F-B95A-8BFFC894A457}" type="slidenum">
              <a:rPr lang="en-US" smtClean="0"/>
              <a:t>‹#›</a:t>
            </a:fld>
            <a:endParaRPr lang="en-US"/>
          </a:p>
        </p:txBody>
      </p:sp>
    </p:spTree>
    <p:extLst>
      <p:ext uri="{BB962C8B-B14F-4D97-AF65-F5344CB8AC3E}">
        <p14:creationId xmlns:p14="http://schemas.microsoft.com/office/powerpoint/2010/main" val="2182898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7356A-1763-B649-9AF3-357337AA05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805BEE-2C01-2949-9E55-477F349854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444ADC-3BD6-8E4A-8539-43BCEB7030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E694E3E-0C8D-B342-A3F3-B598D6E002B2}"/>
              </a:ext>
            </a:extLst>
          </p:cNvPr>
          <p:cNvSpPr>
            <a:spLocks noGrp="1"/>
          </p:cNvSpPr>
          <p:nvPr>
            <p:ph type="dt" sz="half" idx="10"/>
          </p:nvPr>
        </p:nvSpPr>
        <p:spPr/>
        <p:txBody>
          <a:bodyPr/>
          <a:lstStyle/>
          <a:p>
            <a:fld id="{425FE087-8C16-1C48-ABF7-B4BDF8ADAAB9}" type="datetimeFigureOut">
              <a:rPr lang="en-US" smtClean="0"/>
              <a:t>11/4/20</a:t>
            </a:fld>
            <a:endParaRPr lang="en-US"/>
          </a:p>
        </p:txBody>
      </p:sp>
      <p:sp>
        <p:nvSpPr>
          <p:cNvPr id="6" name="Footer Placeholder 5">
            <a:extLst>
              <a:ext uri="{FF2B5EF4-FFF2-40B4-BE49-F238E27FC236}">
                <a16:creationId xmlns:a16="http://schemas.microsoft.com/office/drawing/2014/main" id="{A0A8CC15-1202-054E-9BFF-4D843476A5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AF396B-9213-614B-B96F-A50017154679}"/>
              </a:ext>
            </a:extLst>
          </p:cNvPr>
          <p:cNvSpPr>
            <a:spLocks noGrp="1"/>
          </p:cNvSpPr>
          <p:nvPr>
            <p:ph type="sldNum" sz="quarter" idx="12"/>
          </p:nvPr>
        </p:nvSpPr>
        <p:spPr/>
        <p:txBody>
          <a:bodyPr/>
          <a:lstStyle/>
          <a:p>
            <a:fld id="{840ABFD3-DC03-4B4F-B95A-8BFFC894A457}" type="slidenum">
              <a:rPr lang="en-US" smtClean="0"/>
              <a:t>‹#›</a:t>
            </a:fld>
            <a:endParaRPr lang="en-US"/>
          </a:p>
        </p:txBody>
      </p:sp>
    </p:spTree>
    <p:extLst>
      <p:ext uri="{BB962C8B-B14F-4D97-AF65-F5344CB8AC3E}">
        <p14:creationId xmlns:p14="http://schemas.microsoft.com/office/powerpoint/2010/main" val="3634999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93896-FB88-5643-9820-959EC1E7A50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5BE20D-0674-6641-823A-514793A968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4CCD31-B06C-A649-925B-CA9C389AA0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BB0BE34-520D-E94B-A611-1079BD0704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17A4B0-6CB1-7C46-9116-ADEEB6DE54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9740940-AA9C-DD46-AA8B-1545A4311053}"/>
              </a:ext>
            </a:extLst>
          </p:cNvPr>
          <p:cNvSpPr>
            <a:spLocks noGrp="1"/>
          </p:cNvSpPr>
          <p:nvPr>
            <p:ph type="dt" sz="half" idx="10"/>
          </p:nvPr>
        </p:nvSpPr>
        <p:spPr/>
        <p:txBody>
          <a:bodyPr/>
          <a:lstStyle/>
          <a:p>
            <a:fld id="{425FE087-8C16-1C48-ABF7-B4BDF8ADAAB9}" type="datetimeFigureOut">
              <a:rPr lang="en-US" smtClean="0"/>
              <a:t>11/4/20</a:t>
            </a:fld>
            <a:endParaRPr lang="en-US"/>
          </a:p>
        </p:txBody>
      </p:sp>
      <p:sp>
        <p:nvSpPr>
          <p:cNvPr id="8" name="Footer Placeholder 7">
            <a:extLst>
              <a:ext uri="{FF2B5EF4-FFF2-40B4-BE49-F238E27FC236}">
                <a16:creationId xmlns:a16="http://schemas.microsoft.com/office/drawing/2014/main" id="{FE797641-E4C1-C74A-AE59-9F9035488A7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222612-34D8-734C-A1D2-C4E01EA8A0D0}"/>
              </a:ext>
            </a:extLst>
          </p:cNvPr>
          <p:cNvSpPr>
            <a:spLocks noGrp="1"/>
          </p:cNvSpPr>
          <p:nvPr>
            <p:ph type="sldNum" sz="quarter" idx="12"/>
          </p:nvPr>
        </p:nvSpPr>
        <p:spPr/>
        <p:txBody>
          <a:bodyPr/>
          <a:lstStyle/>
          <a:p>
            <a:fld id="{840ABFD3-DC03-4B4F-B95A-8BFFC894A457}" type="slidenum">
              <a:rPr lang="en-US" smtClean="0"/>
              <a:t>‹#›</a:t>
            </a:fld>
            <a:endParaRPr lang="en-US"/>
          </a:p>
        </p:txBody>
      </p:sp>
    </p:spTree>
    <p:extLst>
      <p:ext uri="{BB962C8B-B14F-4D97-AF65-F5344CB8AC3E}">
        <p14:creationId xmlns:p14="http://schemas.microsoft.com/office/powerpoint/2010/main" val="4210082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BC095-7E1B-BB40-B9E1-0840D7562DF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D7B8A76-8708-6B4D-BB1D-BB79CA2ECB6A}"/>
              </a:ext>
            </a:extLst>
          </p:cNvPr>
          <p:cNvSpPr>
            <a:spLocks noGrp="1"/>
          </p:cNvSpPr>
          <p:nvPr>
            <p:ph type="dt" sz="half" idx="10"/>
          </p:nvPr>
        </p:nvSpPr>
        <p:spPr/>
        <p:txBody>
          <a:bodyPr/>
          <a:lstStyle/>
          <a:p>
            <a:fld id="{425FE087-8C16-1C48-ABF7-B4BDF8ADAAB9}" type="datetimeFigureOut">
              <a:rPr lang="en-US" smtClean="0"/>
              <a:t>11/4/20</a:t>
            </a:fld>
            <a:endParaRPr lang="en-US"/>
          </a:p>
        </p:txBody>
      </p:sp>
      <p:sp>
        <p:nvSpPr>
          <p:cNvPr id="4" name="Footer Placeholder 3">
            <a:extLst>
              <a:ext uri="{FF2B5EF4-FFF2-40B4-BE49-F238E27FC236}">
                <a16:creationId xmlns:a16="http://schemas.microsoft.com/office/drawing/2014/main" id="{107085B2-F560-7549-81F3-1EF5BF5A53B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E555D87-BADD-184E-B38D-56C57E9F56F6}"/>
              </a:ext>
            </a:extLst>
          </p:cNvPr>
          <p:cNvSpPr>
            <a:spLocks noGrp="1"/>
          </p:cNvSpPr>
          <p:nvPr>
            <p:ph type="sldNum" sz="quarter" idx="12"/>
          </p:nvPr>
        </p:nvSpPr>
        <p:spPr/>
        <p:txBody>
          <a:bodyPr/>
          <a:lstStyle/>
          <a:p>
            <a:fld id="{840ABFD3-DC03-4B4F-B95A-8BFFC894A457}" type="slidenum">
              <a:rPr lang="en-US" smtClean="0"/>
              <a:t>‹#›</a:t>
            </a:fld>
            <a:endParaRPr lang="en-US"/>
          </a:p>
        </p:txBody>
      </p:sp>
    </p:spTree>
    <p:extLst>
      <p:ext uri="{BB962C8B-B14F-4D97-AF65-F5344CB8AC3E}">
        <p14:creationId xmlns:p14="http://schemas.microsoft.com/office/powerpoint/2010/main" val="610982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619B53-E085-804A-938A-5B497C3C7607}"/>
              </a:ext>
            </a:extLst>
          </p:cNvPr>
          <p:cNvSpPr>
            <a:spLocks noGrp="1"/>
          </p:cNvSpPr>
          <p:nvPr>
            <p:ph type="dt" sz="half" idx="10"/>
          </p:nvPr>
        </p:nvSpPr>
        <p:spPr/>
        <p:txBody>
          <a:bodyPr/>
          <a:lstStyle/>
          <a:p>
            <a:fld id="{425FE087-8C16-1C48-ABF7-B4BDF8ADAAB9}" type="datetimeFigureOut">
              <a:rPr lang="en-US" smtClean="0"/>
              <a:t>11/4/20</a:t>
            </a:fld>
            <a:endParaRPr lang="en-US"/>
          </a:p>
        </p:txBody>
      </p:sp>
      <p:sp>
        <p:nvSpPr>
          <p:cNvPr id="3" name="Footer Placeholder 2">
            <a:extLst>
              <a:ext uri="{FF2B5EF4-FFF2-40B4-BE49-F238E27FC236}">
                <a16:creationId xmlns:a16="http://schemas.microsoft.com/office/drawing/2014/main" id="{292732C6-D1CF-AE4F-973C-79EF9DE3918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669821F-1845-004E-AADA-DAC70D1EC1AB}"/>
              </a:ext>
            </a:extLst>
          </p:cNvPr>
          <p:cNvSpPr>
            <a:spLocks noGrp="1"/>
          </p:cNvSpPr>
          <p:nvPr>
            <p:ph type="sldNum" sz="quarter" idx="12"/>
          </p:nvPr>
        </p:nvSpPr>
        <p:spPr/>
        <p:txBody>
          <a:bodyPr/>
          <a:lstStyle/>
          <a:p>
            <a:fld id="{840ABFD3-DC03-4B4F-B95A-8BFFC894A457}" type="slidenum">
              <a:rPr lang="en-US" smtClean="0"/>
              <a:t>‹#›</a:t>
            </a:fld>
            <a:endParaRPr lang="en-US"/>
          </a:p>
        </p:txBody>
      </p:sp>
    </p:spTree>
    <p:extLst>
      <p:ext uri="{BB962C8B-B14F-4D97-AF65-F5344CB8AC3E}">
        <p14:creationId xmlns:p14="http://schemas.microsoft.com/office/powerpoint/2010/main" val="3772245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58C64-ECAB-B645-98A5-E2FB8774A0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85B8366-C009-FA4D-B1B3-3AED89ACA0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589E21-B943-5F41-851F-50C0C08E7A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39BE7A-3447-5147-A373-B801DAB9FC8D}"/>
              </a:ext>
            </a:extLst>
          </p:cNvPr>
          <p:cNvSpPr>
            <a:spLocks noGrp="1"/>
          </p:cNvSpPr>
          <p:nvPr>
            <p:ph type="dt" sz="half" idx="10"/>
          </p:nvPr>
        </p:nvSpPr>
        <p:spPr/>
        <p:txBody>
          <a:bodyPr/>
          <a:lstStyle/>
          <a:p>
            <a:fld id="{425FE087-8C16-1C48-ABF7-B4BDF8ADAAB9}" type="datetimeFigureOut">
              <a:rPr lang="en-US" smtClean="0"/>
              <a:t>11/4/20</a:t>
            </a:fld>
            <a:endParaRPr lang="en-US"/>
          </a:p>
        </p:txBody>
      </p:sp>
      <p:sp>
        <p:nvSpPr>
          <p:cNvPr id="6" name="Footer Placeholder 5">
            <a:extLst>
              <a:ext uri="{FF2B5EF4-FFF2-40B4-BE49-F238E27FC236}">
                <a16:creationId xmlns:a16="http://schemas.microsoft.com/office/drawing/2014/main" id="{160C72EA-47F0-254B-971E-E7CED7AE52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D02D2D-A257-F647-AE01-A7A108C3E780}"/>
              </a:ext>
            </a:extLst>
          </p:cNvPr>
          <p:cNvSpPr>
            <a:spLocks noGrp="1"/>
          </p:cNvSpPr>
          <p:nvPr>
            <p:ph type="sldNum" sz="quarter" idx="12"/>
          </p:nvPr>
        </p:nvSpPr>
        <p:spPr/>
        <p:txBody>
          <a:bodyPr/>
          <a:lstStyle/>
          <a:p>
            <a:fld id="{840ABFD3-DC03-4B4F-B95A-8BFFC894A457}" type="slidenum">
              <a:rPr lang="en-US" smtClean="0"/>
              <a:t>‹#›</a:t>
            </a:fld>
            <a:endParaRPr lang="en-US"/>
          </a:p>
        </p:txBody>
      </p:sp>
    </p:spTree>
    <p:extLst>
      <p:ext uri="{BB962C8B-B14F-4D97-AF65-F5344CB8AC3E}">
        <p14:creationId xmlns:p14="http://schemas.microsoft.com/office/powerpoint/2010/main" val="1604414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8701D-A1CD-B044-B6EF-381A063EB7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7CEBA61-BB74-6E4C-B6A7-A51DA0C410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47B2C30-3FC0-9B46-BE98-5F11726938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5DA171-9B90-2048-89AF-39BE0AE9B8EE}"/>
              </a:ext>
            </a:extLst>
          </p:cNvPr>
          <p:cNvSpPr>
            <a:spLocks noGrp="1"/>
          </p:cNvSpPr>
          <p:nvPr>
            <p:ph type="dt" sz="half" idx="10"/>
          </p:nvPr>
        </p:nvSpPr>
        <p:spPr/>
        <p:txBody>
          <a:bodyPr/>
          <a:lstStyle/>
          <a:p>
            <a:fld id="{425FE087-8C16-1C48-ABF7-B4BDF8ADAAB9}" type="datetimeFigureOut">
              <a:rPr lang="en-US" smtClean="0"/>
              <a:t>11/4/20</a:t>
            </a:fld>
            <a:endParaRPr lang="en-US"/>
          </a:p>
        </p:txBody>
      </p:sp>
      <p:sp>
        <p:nvSpPr>
          <p:cNvPr id="6" name="Footer Placeholder 5">
            <a:extLst>
              <a:ext uri="{FF2B5EF4-FFF2-40B4-BE49-F238E27FC236}">
                <a16:creationId xmlns:a16="http://schemas.microsoft.com/office/drawing/2014/main" id="{9B5B81A3-72D1-5E42-8FDC-CC38E17B4A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921B3E-1AA0-5843-93D8-BE114D7F51B9}"/>
              </a:ext>
            </a:extLst>
          </p:cNvPr>
          <p:cNvSpPr>
            <a:spLocks noGrp="1"/>
          </p:cNvSpPr>
          <p:nvPr>
            <p:ph type="sldNum" sz="quarter" idx="12"/>
          </p:nvPr>
        </p:nvSpPr>
        <p:spPr/>
        <p:txBody>
          <a:bodyPr/>
          <a:lstStyle/>
          <a:p>
            <a:fld id="{840ABFD3-DC03-4B4F-B95A-8BFFC894A457}" type="slidenum">
              <a:rPr lang="en-US" smtClean="0"/>
              <a:t>‹#›</a:t>
            </a:fld>
            <a:endParaRPr lang="en-US"/>
          </a:p>
        </p:txBody>
      </p:sp>
    </p:spTree>
    <p:extLst>
      <p:ext uri="{BB962C8B-B14F-4D97-AF65-F5344CB8AC3E}">
        <p14:creationId xmlns:p14="http://schemas.microsoft.com/office/powerpoint/2010/main" val="1110005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1605DB-1797-6C4E-99DC-F63E272E98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E2F6012-4A8D-B44D-8239-B9D454EDB7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A866B6-225C-7D46-B396-19B5CD5351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5FE087-8C16-1C48-ABF7-B4BDF8ADAAB9}" type="datetimeFigureOut">
              <a:rPr lang="en-US" smtClean="0"/>
              <a:t>11/4/20</a:t>
            </a:fld>
            <a:endParaRPr lang="en-US"/>
          </a:p>
        </p:txBody>
      </p:sp>
      <p:sp>
        <p:nvSpPr>
          <p:cNvPr id="5" name="Footer Placeholder 4">
            <a:extLst>
              <a:ext uri="{FF2B5EF4-FFF2-40B4-BE49-F238E27FC236}">
                <a16:creationId xmlns:a16="http://schemas.microsoft.com/office/drawing/2014/main" id="{CC22A2E0-C2B2-834F-AA31-747865A8A1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AAE35A2-99A9-9848-97E7-2BAFC44DD8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0ABFD3-DC03-4B4F-B95A-8BFFC894A457}" type="slidenum">
              <a:rPr lang="en-US" smtClean="0"/>
              <a:t>‹#›</a:t>
            </a:fld>
            <a:endParaRPr lang="en-US"/>
          </a:p>
        </p:txBody>
      </p:sp>
    </p:spTree>
    <p:extLst>
      <p:ext uri="{BB962C8B-B14F-4D97-AF65-F5344CB8AC3E}">
        <p14:creationId xmlns:p14="http://schemas.microsoft.com/office/powerpoint/2010/main" val="942738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B027A3-AEDF-264F-8B91-143DD077B6EF}"/>
              </a:ext>
            </a:extLst>
          </p:cNvPr>
          <p:cNvSpPr txBox="1"/>
          <p:nvPr/>
        </p:nvSpPr>
        <p:spPr>
          <a:xfrm>
            <a:off x="313509" y="209006"/>
            <a:ext cx="7158445" cy="646331"/>
          </a:xfrm>
          <a:prstGeom prst="rect">
            <a:avLst/>
          </a:prstGeom>
          <a:noFill/>
        </p:spPr>
        <p:txBody>
          <a:bodyPr wrap="square" rtlCol="0">
            <a:spAutoFit/>
          </a:bodyPr>
          <a:lstStyle/>
          <a:p>
            <a:r>
              <a:rPr lang="en-US" sz="3600" b="1" dirty="0">
                <a:latin typeface="Century Gothic" panose="020B0502020202020204" pitchFamily="34" charset="0"/>
              </a:rPr>
              <a:t>Bayes' Rule</a:t>
            </a:r>
          </a:p>
        </p:txBody>
      </p:sp>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595E62EE-98F4-7440-A67B-247807F7CCDC}"/>
                  </a:ext>
                </a:extLst>
              </p:cNvPr>
              <p:cNvSpPr txBox="1"/>
              <p:nvPr/>
            </p:nvSpPr>
            <p:spPr>
              <a:xfrm>
                <a:off x="2129245" y="1626326"/>
                <a:ext cx="8495531" cy="91262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𝑃</m:t>
                      </m:r>
                      <m:r>
                        <a:rPr lang="en-US" sz="2800" b="0" i="1" smtClean="0">
                          <a:latin typeface="Cambria Math" panose="02040503050406030204" pitchFamily="18" charset="0"/>
                        </a:rPr>
                        <m:t> </m:t>
                      </m:r>
                      <m:d>
                        <m:dPr>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 </m:t>
                          </m:r>
                          <m:r>
                            <a:rPr lang="en-US" sz="2800" b="0" i="1" smtClean="0">
                              <a:solidFill>
                                <a:srgbClr val="00B050"/>
                              </a:solidFill>
                              <a:latin typeface="Cambria Math" panose="02040503050406030204" pitchFamily="18" charset="0"/>
                            </a:rPr>
                            <m:t>𝑐𝑙𝑎𝑠𝑠</m:t>
                          </m:r>
                          <m:r>
                            <a:rPr lang="en-US" sz="2800" b="0" i="1" smtClean="0">
                              <a:latin typeface="Cambria Math" panose="02040503050406030204" pitchFamily="18" charset="0"/>
                            </a:rPr>
                            <m:t> </m:t>
                          </m:r>
                        </m:e>
                      </m:d>
                      <m:r>
                        <a:rPr lang="en-US" sz="2800" b="0" i="1" smtClean="0">
                          <a:latin typeface="Cambria Math" panose="02040503050406030204" pitchFamily="18" charset="0"/>
                        </a:rPr>
                        <m:t> </m:t>
                      </m:r>
                      <m:r>
                        <a:rPr lang="en-US" sz="2800" b="0" i="1" smtClean="0">
                          <a:solidFill>
                            <a:srgbClr val="0070C0"/>
                          </a:solidFill>
                          <a:latin typeface="Cambria Math" panose="02040503050406030204" pitchFamily="18" charset="0"/>
                        </a:rPr>
                        <m:t>𝑓𝑒𝑎𝑡𝑢𝑟𝑒</m:t>
                      </m:r>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r>
                            <a:rPr lang="en-US" sz="2800" i="1">
                              <a:latin typeface="Cambria Math" panose="02040503050406030204" pitchFamily="18" charset="0"/>
                            </a:rPr>
                            <m:t>𝑃</m:t>
                          </m:r>
                          <m:d>
                            <m:dPr>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i="1">
                                  <a:solidFill>
                                    <a:srgbClr val="0070C0"/>
                                  </a:solidFill>
                                  <a:latin typeface="Cambria Math" panose="02040503050406030204" pitchFamily="18" charset="0"/>
                                </a:rPr>
                                <m:t>𝑓𝑒𝑎𝑡𝑢𝑟𝑒</m:t>
                              </m:r>
                              <m:r>
                                <a:rPr lang="en-US" sz="2800" i="1">
                                  <a:latin typeface="Cambria Math" panose="02040503050406030204" pitchFamily="18" charset="0"/>
                                </a:rPr>
                                <m:t> </m:t>
                              </m:r>
                            </m:e>
                          </m:d>
                          <m:r>
                            <a:rPr lang="en-US" sz="2800" i="1">
                              <a:latin typeface="Cambria Math" panose="02040503050406030204" pitchFamily="18" charset="0"/>
                            </a:rPr>
                            <m:t> </m:t>
                          </m:r>
                          <m:r>
                            <a:rPr lang="en-US" sz="2800" i="1">
                              <a:solidFill>
                                <a:srgbClr val="00B050"/>
                              </a:solidFill>
                              <a:latin typeface="Cambria Math" panose="02040503050406030204" pitchFamily="18" charset="0"/>
                            </a:rPr>
                            <m:t>𝑐𝑙𝑎𝑠𝑠</m:t>
                          </m:r>
                          <m:r>
                            <a:rPr lang="en-US" sz="2800" i="1">
                              <a:latin typeface="Cambria Math" panose="02040503050406030204" pitchFamily="18" charset="0"/>
                            </a:rPr>
                            <m:t>)∗</m:t>
                          </m:r>
                          <m:r>
                            <a:rPr lang="en-US" sz="2800" i="1">
                              <a:latin typeface="Cambria Math" panose="02040503050406030204" pitchFamily="18" charset="0"/>
                            </a:rPr>
                            <m:t>𝑃</m:t>
                          </m:r>
                          <m:r>
                            <a:rPr lang="en-US" sz="2800" i="1">
                              <a:latin typeface="Cambria Math" panose="02040503050406030204" pitchFamily="18" charset="0"/>
                            </a:rPr>
                            <m:t>( </m:t>
                          </m:r>
                          <m:r>
                            <a:rPr lang="en-US" sz="2800" i="1">
                              <a:solidFill>
                                <a:srgbClr val="00B050"/>
                              </a:solidFill>
                              <a:latin typeface="Cambria Math" panose="02040503050406030204" pitchFamily="18" charset="0"/>
                            </a:rPr>
                            <m:t>𝑐𝑙𝑎𝑠𝑠</m:t>
                          </m:r>
                          <m:r>
                            <a:rPr lang="en-US" sz="2800" i="1">
                              <a:latin typeface="Cambria Math" panose="02040503050406030204" pitchFamily="18" charset="0"/>
                            </a:rPr>
                            <m:t> )</m:t>
                          </m:r>
                        </m:num>
                        <m:den>
                          <m:r>
                            <a:rPr lang="en-US" sz="2800" b="0" i="1" smtClean="0">
                              <a:latin typeface="Cambria Math" panose="02040503050406030204" pitchFamily="18" charset="0"/>
                            </a:rPr>
                            <m:t>𝑃</m:t>
                          </m:r>
                          <m:r>
                            <a:rPr lang="en-US" sz="2800" b="0" i="1" smtClean="0">
                              <a:latin typeface="Cambria Math" panose="02040503050406030204" pitchFamily="18" charset="0"/>
                            </a:rPr>
                            <m:t>( </m:t>
                          </m:r>
                          <m:r>
                            <a:rPr lang="en-US" sz="2800" b="0" i="1" smtClean="0">
                              <a:solidFill>
                                <a:srgbClr val="0070C0"/>
                              </a:solidFill>
                              <a:latin typeface="Cambria Math" panose="02040503050406030204" pitchFamily="18" charset="0"/>
                            </a:rPr>
                            <m:t>𝑓𝑒𝑎𝑡𝑢𝑟𝑒</m:t>
                          </m:r>
                          <m:r>
                            <a:rPr lang="en-US" sz="2800" b="0" i="1" smtClean="0">
                              <a:solidFill>
                                <a:srgbClr val="0070C0"/>
                              </a:solidFill>
                              <a:latin typeface="Cambria Math" panose="02040503050406030204" pitchFamily="18" charset="0"/>
                            </a:rPr>
                            <m:t> )</m:t>
                          </m:r>
                        </m:den>
                      </m:f>
                    </m:oMath>
                  </m:oMathPara>
                </a14:m>
                <a:endParaRPr lang="en-US" sz="2800" dirty="0"/>
              </a:p>
            </p:txBody>
          </p:sp>
        </mc:Choice>
        <mc:Fallback>
          <p:sp>
            <p:nvSpPr>
              <p:cNvPr id="5" name="TextBox 4">
                <a:extLst>
                  <a:ext uri="{FF2B5EF4-FFF2-40B4-BE49-F238E27FC236}">
                    <a16:creationId xmlns:a16="http://schemas.microsoft.com/office/drawing/2014/main" id="{595E62EE-98F4-7440-A67B-247807F7CCDC}"/>
                  </a:ext>
                </a:extLst>
              </p:cNvPr>
              <p:cNvSpPr txBox="1">
                <a:spLocks noRot="1" noChangeAspect="1" noMove="1" noResize="1" noEditPoints="1" noAdjustHandles="1" noChangeArrowheads="1" noChangeShapeType="1" noTextEdit="1"/>
              </p:cNvSpPr>
              <p:nvPr/>
            </p:nvSpPr>
            <p:spPr>
              <a:xfrm>
                <a:off x="2129245" y="1626326"/>
                <a:ext cx="8495531" cy="912622"/>
              </a:xfrm>
              <a:prstGeom prst="rect">
                <a:avLst/>
              </a:prstGeom>
              <a:blipFill>
                <a:blip r:embed="rId2"/>
                <a:stretch>
                  <a:fillRect l="-448" t="-6944" r="-1045" b="-19444"/>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710A2D3A-6FD9-9840-85C8-773385097887}"/>
              </a:ext>
            </a:extLst>
          </p:cNvPr>
          <p:cNvSpPr txBox="1"/>
          <p:nvPr/>
        </p:nvSpPr>
        <p:spPr>
          <a:xfrm>
            <a:off x="313509" y="1056165"/>
            <a:ext cx="1725152" cy="369332"/>
          </a:xfrm>
          <a:prstGeom prst="rect">
            <a:avLst/>
          </a:prstGeom>
          <a:noFill/>
        </p:spPr>
        <p:txBody>
          <a:bodyPr wrap="none" rtlCol="0">
            <a:spAutoFit/>
          </a:bodyPr>
          <a:lstStyle/>
          <a:p>
            <a:r>
              <a:rPr lang="en-US" dirty="0">
                <a:solidFill>
                  <a:srgbClr val="FF0000"/>
                </a:solidFill>
                <a:latin typeface="Century Gothic" panose="020B0502020202020204" pitchFamily="34" charset="0"/>
              </a:rPr>
              <a:t>The equation:</a:t>
            </a:r>
          </a:p>
        </p:txBody>
      </p:sp>
      <p:sp>
        <p:nvSpPr>
          <p:cNvPr id="7" name="TextBox 6">
            <a:extLst>
              <a:ext uri="{FF2B5EF4-FFF2-40B4-BE49-F238E27FC236}">
                <a16:creationId xmlns:a16="http://schemas.microsoft.com/office/drawing/2014/main" id="{90B80E58-BABA-494E-80ED-DC016DAED350}"/>
              </a:ext>
            </a:extLst>
          </p:cNvPr>
          <p:cNvSpPr txBox="1"/>
          <p:nvPr/>
        </p:nvSpPr>
        <p:spPr>
          <a:xfrm>
            <a:off x="313509" y="3172925"/>
            <a:ext cx="1167307" cy="369332"/>
          </a:xfrm>
          <a:prstGeom prst="rect">
            <a:avLst/>
          </a:prstGeom>
          <a:noFill/>
        </p:spPr>
        <p:txBody>
          <a:bodyPr wrap="none" rtlCol="0">
            <a:spAutoFit/>
          </a:bodyPr>
          <a:lstStyle/>
          <a:p>
            <a:r>
              <a:rPr lang="en-US" dirty="0">
                <a:solidFill>
                  <a:srgbClr val="FF0000"/>
                </a:solidFill>
                <a:latin typeface="Century Gothic" panose="020B0502020202020204" pitchFamily="34" charset="0"/>
              </a:rPr>
              <a:t>In words:</a:t>
            </a:r>
          </a:p>
        </p:txBody>
      </p:sp>
      <p:sp>
        <p:nvSpPr>
          <p:cNvPr id="8" name="TextBox 7">
            <a:extLst>
              <a:ext uri="{FF2B5EF4-FFF2-40B4-BE49-F238E27FC236}">
                <a16:creationId xmlns:a16="http://schemas.microsoft.com/office/drawing/2014/main" id="{CC612DE8-E7EA-1345-9FCE-D258B5F392B0}"/>
              </a:ext>
            </a:extLst>
          </p:cNvPr>
          <p:cNvSpPr txBox="1"/>
          <p:nvPr/>
        </p:nvSpPr>
        <p:spPr>
          <a:xfrm>
            <a:off x="428326" y="3765982"/>
            <a:ext cx="10897171" cy="1015663"/>
          </a:xfrm>
          <a:prstGeom prst="rect">
            <a:avLst/>
          </a:prstGeom>
          <a:noFill/>
        </p:spPr>
        <p:txBody>
          <a:bodyPr wrap="square" rtlCol="0">
            <a:spAutoFit/>
          </a:bodyPr>
          <a:lstStyle/>
          <a:p>
            <a:r>
              <a:rPr lang="en-US" sz="2000" dirty="0"/>
              <a:t>The probability that the image </a:t>
            </a:r>
            <a:r>
              <a:rPr lang="en-US" sz="2000" dirty="0">
                <a:solidFill>
                  <a:srgbClr val="00B050"/>
                </a:solidFill>
              </a:rPr>
              <a:t>is a cat </a:t>
            </a:r>
            <a:r>
              <a:rPr lang="en-US" sz="2000" dirty="0"/>
              <a:t>given that </a:t>
            </a:r>
            <a:r>
              <a:rPr lang="en-US" sz="2000" dirty="0">
                <a:solidFill>
                  <a:srgbClr val="0070C0"/>
                </a:solidFill>
              </a:rPr>
              <a:t>it contains hair </a:t>
            </a:r>
            <a:r>
              <a:rPr lang="en-US" sz="2000" dirty="0"/>
              <a:t>is the probability that </a:t>
            </a:r>
            <a:r>
              <a:rPr lang="en-US" sz="2000" dirty="0">
                <a:solidFill>
                  <a:srgbClr val="00B050"/>
                </a:solidFill>
              </a:rPr>
              <a:t>cat</a:t>
            </a:r>
            <a:r>
              <a:rPr lang="en-US" sz="2000" dirty="0"/>
              <a:t> images </a:t>
            </a:r>
            <a:r>
              <a:rPr lang="en-US" sz="2000" dirty="0">
                <a:solidFill>
                  <a:srgbClr val="0070C0"/>
                </a:solidFill>
              </a:rPr>
              <a:t>have hair </a:t>
            </a:r>
            <a:r>
              <a:rPr lang="en-US" sz="2000" dirty="0"/>
              <a:t>times the probability of there being a </a:t>
            </a:r>
            <a:r>
              <a:rPr lang="en-US" sz="2000" dirty="0">
                <a:solidFill>
                  <a:srgbClr val="00B050"/>
                </a:solidFill>
              </a:rPr>
              <a:t>cat</a:t>
            </a:r>
            <a:r>
              <a:rPr lang="en-US" sz="2000" dirty="0"/>
              <a:t> image divided by the probability of there being </a:t>
            </a:r>
            <a:r>
              <a:rPr lang="en-US" sz="2000" dirty="0">
                <a:solidFill>
                  <a:srgbClr val="0070C0"/>
                </a:solidFill>
              </a:rPr>
              <a:t>hair</a:t>
            </a:r>
            <a:r>
              <a:rPr lang="en-US" sz="2000" dirty="0"/>
              <a:t> in an image.</a:t>
            </a:r>
          </a:p>
        </p:txBody>
      </p:sp>
      <p:sp>
        <p:nvSpPr>
          <p:cNvPr id="9" name="TextBox 8">
            <a:extLst>
              <a:ext uri="{FF2B5EF4-FFF2-40B4-BE49-F238E27FC236}">
                <a16:creationId xmlns:a16="http://schemas.microsoft.com/office/drawing/2014/main" id="{1FB50865-DD15-AA43-8B7C-0B52E6F5A33E}"/>
              </a:ext>
            </a:extLst>
          </p:cNvPr>
          <p:cNvSpPr txBox="1"/>
          <p:nvPr/>
        </p:nvSpPr>
        <p:spPr>
          <a:xfrm>
            <a:off x="428326" y="2652531"/>
            <a:ext cx="11335347" cy="400110"/>
          </a:xfrm>
          <a:prstGeom prst="rect">
            <a:avLst/>
          </a:prstGeom>
          <a:noFill/>
        </p:spPr>
        <p:txBody>
          <a:bodyPr wrap="none" rtlCol="0">
            <a:spAutoFit/>
          </a:bodyPr>
          <a:lstStyle/>
          <a:p>
            <a:r>
              <a:rPr lang="en-US" sz="2000" dirty="0"/>
              <a:t>Let’s take our cat example. Our classes are then </a:t>
            </a:r>
            <a:r>
              <a:rPr lang="en-US" sz="2000" b="1" dirty="0">
                <a:solidFill>
                  <a:srgbClr val="00B050"/>
                </a:solidFill>
              </a:rPr>
              <a:t>“is a cat” </a:t>
            </a:r>
            <a:r>
              <a:rPr lang="en-US" sz="2000" dirty="0"/>
              <a:t>or </a:t>
            </a:r>
            <a:r>
              <a:rPr lang="en-US" sz="2000" b="1" dirty="0">
                <a:solidFill>
                  <a:srgbClr val="00B050"/>
                </a:solidFill>
              </a:rPr>
              <a:t>“is not a cat”. </a:t>
            </a:r>
            <a:r>
              <a:rPr lang="en-US" sz="2000" dirty="0"/>
              <a:t>Let’s pick the feature </a:t>
            </a:r>
            <a:r>
              <a:rPr lang="en-US" sz="2000" b="1" dirty="0">
                <a:solidFill>
                  <a:srgbClr val="0070C0"/>
                </a:solidFill>
              </a:rPr>
              <a:t>“has hair” </a:t>
            </a:r>
          </a:p>
        </p:txBody>
      </p:sp>
      <p:sp>
        <p:nvSpPr>
          <p:cNvPr id="10" name="TextBox 9">
            <a:extLst>
              <a:ext uri="{FF2B5EF4-FFF2-40B4-BE49-F238E27FC236}">
                <a16:creationId xmlns:a16="http://schemas.microsoft.com/office/drawing/2014/main" id="{C9C8DA39-2080-2141-AA59-95B68AD44BA7}"/>
              </a:ext>
            </a:extLst>
          </p:cNvPr>
          <p:cNvSpPr txBox="1"/>
          <p:nvPr/>
        </p:nvSpPr>
        <p:spPr>
          <a:xfrm>
            <a:off x="1056200" y="5332393"/>
            <a:ext cx="9641422" cy="369332"/>
          </a:xfrm>
          <a:prstGeom prst="rect">
            <a:avLst/>
          </a:prstGeom>
          <a:noFill/>
        </p:spPr>
        <p:txBody>
          <a:bodyPr wrap="none" rtlCol="0">
            <a:spAutoFit/>
          </a:bodyPr>
          <a:lstStyle/>
          <a:p>
            <a:r>
              <a:rPr lang="en-US" b="1" dirty="0"/>
              <a:t>This should seem intuitive to you. We do this calculation subconsciously in our heads all the time!!!</a:t>
            </a:r>
          </a:p>
        </p:txBody>
      </p:sp>
      <p:pic>
        <p:nvPicPr>
          <p:cNvPr id="1026" name="Picture 2" descr="Here are the cutest cat videos to get you through quarantine – Film Daily">
            <a:extLst>
              <a:ext uri="{FF2B5EF4-FFF2-40B4-BE49-F238E27FC236}">
                <a16:creationId xmlns:a16="http://schemas.microsoft.com/office/drawing/2014/main" id="{5634B31E-A2CE-1841-9438-C2A7374042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3897" y="-9654"/>
            <a:ext cx="2238103" cy="15180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6776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B027A3-AEDF-264F-8B91-143DD077B6EF}"/>
              </a:ext>
            </a:extLst>
          </p:cNvPr>
          <p:cNvSpPr txBox="1"/>
          <p:nvPr/>
        </p:nvSpPr>
        <p:spPr>
          <a:xfrm>
            <a:off x="313509" y="339716"/>
            <a:ext cx="7158445" cy="646331"/>
          </a:xfrm>
          <a:prstGeom prst="rect">
            <a:avLst/>
          </a:prstGeom>
          <a:noFill/>
        </p:spPr>
        <p:txBody>
          <a:bodyPr wrap="square" rtlCol="0">
            <a:spAutoFit/>
          </a:bodyPr>
          <a:lstStyle/>
          <a:p>
            <a:r>
              <a:rPr lang="en-US" sz="3600" b="1" dirty="0">
                <a:latin typeface="Century Gothic" panose="020B0502020202020204" pitchFamily="34" charset="0"/>
              </a:rPr>
              <a:t>The Decision Rule</a:t>
            </a:r>
          </a:p>
        </p:txBody>
      </p:sp>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595E62EE-98F4-7440-A67B-247807F7CCDC}"/>
                  </a:ext>
                </a:extLst>
              </p:cNvPr>
              <p:cNvSpPr txBox="1"/>
              <p:nvPr/>
            </p:nvSpPr>
            <p:spPr>
              <a:xfrm>
                <a:off x="2206971" y="1544119"/>
                <a:ext cx="7131183"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𝐶𝑙𝑎𝑠𝑠</m:t>
                          </m:r>
                        </m:e>
                        <m:sup>
                          <m:r>
                            <a:rPr lang="en-US" sz="2800" b="0" i="1" smtClean="0">
                              <a:latin typeface="Cambria Math" panose="02040503050406030204" pitchFamily="18" charset="0"/>
                            </a:rPr>
                            <m:t>∗</m:t>
                          </m:r>
                        </m:sup>
                      </m:sSup>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i="1">
                              <a:latin typeface="Cambria Math" panose="02040503050406030204" pitchFamily="18" charset="0"/>
                            </a:rPr>
                            <m:t>𝐴𝑟𝑔𝑀𝑎𝑥</m:t>
                          </m:r>
                        </m:e>
                        <m:sub>
                          <m:r>
                            <a:rPr lang="en-US" sz="2800" b="0" i="1" smtClean="0">
                              <a:latin typeface="Cambria Math" panose="02040503050406030204" pitchFamily="18" charset="0"/>
                            </a:rPr>
                            <m:t>𝑐𝑙𝑎𝑠𝑠</m:t>
                          </m:r>
                        </m:sub>
                      </m:sSub>
                      <m:r>
                        <a:rPr lang="en-US" sz="2800" b="0" i="1" smtClean="0">
                          <a:latin typeface="Cambria Math" panose="02040503050406030204" pitchFamily="18" charset="0"/>
                        </a:rPr>
                        <m:t> </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 </m:t>
                          </m:r>
                          <m:r>
                            <a:rPr lang="en-US" sz="2800" i="1">
                              <a:latin typeface="Cambria Math" panose="02040503050406030204" pitchFamily="18" charset="0"/>
                            </a:rPr>
                            <m:t>𝑃</m:t>
                          </m:r>
                          <m:r>
                            <a:rPr lang="en-US" sz="2800" i="1">
                              <a:latin typeface="Cambria Math" panose="02040503050406030204" pitchFamily="18" charset="0"/>
                            </a:rPr>
                            <m:t> </m:t>
                          </m:r>
                          <m:d>
                            <m:dPr>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i="1">
                                  <a:solidFill>
                                    <a:srgbClr val="00B050"/>
                                  </a:solidFill>
                                  <a:latin typeface="Cambria Math" panose="02040503050406030204" pitchFamily="18" charset="0"/>
                                </a:rPr>
                                <m:t>𝑐𝑙𝑎𝑠𝑠</m:t>
                              </m:r>
                              <m:r>
                                <a:rPr lang="en-US" sz="2800" i="1">
                                  <a:latin typeface="Cambria Math" panose="02040503050406030204" pitchFamily="18" charset="0"/>
                                </a:rPr>
                                <m:t> </m:t>
                              </m:r>
                            </m:e>
                          </m:d>
                          <m:r>
                            <a:rPr lang="en-US" sz="2800" i="1">
                              <a:latin typeface="Cambria Math" panose="02040503050406030204" pitchFamily="18" charset="0"/>
                            </a:rPr>
                            <m:t> </m:t>
                          </m:r>
                          <m:r>
                            <a:rPr lang="en-US" sz="2800" i="1">
                              <a:solidFill>
                                <a:srgbClr val="0070C0"/>
                              </a:solidFill>
                              <a:latin typeface="Cambria Math" panose="02040503050406030204" pitchFamily="18" charset="0"/>
                            </a:rPr>
                            <m:t>𝑓𝑒𝑎𝑡𝑢𝑟𝑒</m:t>
                          </m:r>
                          <m:r>
                            <a:rPr lang="en-US" sz="2800" i="1">
                              <a:latin typeface="Cambria Math" panose="02040503050406030204" pitchFamily="18" charset="0"/>
                            </a:rPr>
                            <m:t> </m:t>
                          </m:r>
                        </m:e>
                      </m:d>
                      <m:r>
                        <a:rPr lang="en-US" sz="2800" b="0" i="1" smtClean="0">
                          <a:solidFill>
                            <a:schemeClr val="tx1"/>
                          </a:solidFill>
                          <a:latin typeface="Cambria Math" panose="02040503050406030204" pitchFamily="18" charset="0"/>
                        </a:rPr>
                        <m:t>)</m:t>
                      </m:r>
                    </m:oMath>
                  </m:oMathPara>
                </a14:m>
                <a:endParaRPr lang="en-US" sz="2800" dirty="0"/>
              </a:p>
            </p:txBody>
          </p:sp>
        </mc:Choice>
        <mc:Fallback>
          <p:sp>
            <p:nvSpPr>
              <p:cNvPr id="5" name="TextBox 4">
                <a:extLst>
                  <a:ext uri="{FF2B5EF4-FFF2-40B4-BE49-F238E27FC236}">
                    <a16:creationId xmlns:a16="http://schemas.microsoft.com/office/drawing/2014/main" id="{595E62EE-98F4-7440-A67B-247807F7CCDC}"/>
                  </a:ext>
                </a:extLst>
              </p:cNvPr>
              <p:cNvSpPr txBox="1">
                <a:spLocks noRot="1" noChangeAspect="1" noMove="1" noResize="1" noEditPoints="1" noAdjustHandles="1" noChangeArrowheads="1" noChangeShapeType="1" noTextEdit="1"/>
              </p:cNvSpPr>
              <p:nvPr/>
            </p:nvSpPr>
            <p:spPr>
              <a:xfrm>
                <a:off x="2206971" y="1544119"/>
                <a:ext cx="7131183" cy="430887"/>
              </a:xfrm>
              <a:prstGeom prst="rect">
                <a:avLst/>
              </a:prstGeom>
              <a:blipFill>
                <a:blip r:embed="rId2"/>
                <a:stretch>
                  <a:fillRect l="-710" t="-8571" r="-1243" b="-34286"/>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710A2D3A-6FD9-9840-85C8-773385097887}"/>
              </a:ext>
            </a:extLst>
          </p:cNvPr>
          <p:cNvSpPr txBox="1"/>
          <p:nvPr/>
        </p:nvSpPr>
        <p:spPr>
          <a:xfrm>
            <a:off x="313509" y="1056165"/>
            <a:ext cx="1725152" cy="369332"/>
          </a:xfrm>
          <a:prstGeom prst="rect">
            <a:avLst/>
          </a:prstGeom>
          <a:noFill/>
        </p:spPr>
        <p:txBody>
          <a:bodyPr wrap="none" rtlCol="0">
            <a:spAutoFit/>
          </a:bodyPr>
          <a:lstStyle/>
          <a:p>
            <a:r>
              <a:rPr lang="en-US" dirty="0">
                <a:solidFill>
                  <a:srgbClr val="FF0000"/>
                </a:solidFill>
                <a:latin typeface="Century Gothic" panose="020B0502020202020204" pitchFamily="34" charset="0"/>
              </a:rPr>
              <a:t>The equation:</a:t>
            </a:r>
          </a:p>
        </p:txBody>
      </p:sp>
      <p:sp>
        <p:nvSpPr>
          <p:cNvPr id="7" name="TextBox 6">
            <a:extLst>
              <a:ext uri="{FF2B5EF4-FFF2-40B4-BE49-F238E27FC236}">
                <a16:creationId xmlns:a16="http://schemas.microsoft.com/office/drawing/2014/main" id="{90B80E58-BABA-494E-80ED-DC016DAED350}"/>
              </a:ext>
            </a:extLst>
          </p:cNvPr>
          <p:cNvSpPr txBox="1"/>
          <p:nvPr/>
        </p:nvSpPr>
        <p:spPr>
          <a:xfrm>
            <a:off x="248927" y="3200646"/>
            <a:ext cx="1614545" cy="369332"/>
          </a:xfrm>
          <a:prstGeom prst="rect">
            <a:avLst/>
          </a:prstGeom>
          <a:noFill/>
        </p:spPr>
        <p:txBody>
          <a:bodyPr wrap="none" rtlCol="0">
            <a:spAutoFit/>
          </a:bodyPr>
          <a:lstStyle/>
          <a:p>
            <a:r>
              <a:rPr lang="en-US" dirty="0">
                <a:solidFill>
                  <a:srgbClr val="FF0000"/>
                </a:solidFill>
                <a:latin typeface="Century Gothic" panose="020B0502020202020204" pitchFamily="34" charset="0"/>
              </a:rPr>
              <a:t>An example:</a:t>
            </a:r>
          </a:p>
        </p:txBody>
      </p:sp>
      <p:sp>
        <p:nvSpPr>
          <p:cNvPr id="8" name="TextBox 7">
            <a:extLst>
              <a:ext uri="{FF2B5EF4-FFF2-40B4-BE49-F238E27FC236}">
                <a16:creationId xmlns:a16="http://schemas.microsoft.com/office/drawing/2014/main" id="{CC612DE8-E7EA-1345-9FCE-D258B5F392B0}"/>
              </a:ext>
            </a:extLst>
          </p:cNvPr>
          <p:cNvSpPr txBox="1"/>
          <p:nvPr/>
        </p:nvSpPr>
        <p:spPr>
          <a:xfrm>
            <a:off x="428325" y="3554226"/>
            <a:ext cx="10897171" cy="2862322"/>
          </a:xfrm>
          <a:prstGeom prst="rect">
            <a:avLst/>
          </a:prstGeom>
          <a:noFill/>
        </p:spPr>
        <p:txBody>
          <a:bodyPr wrap="square" rtlCol="0">
            <a:spAutoFit/>
          </a:bodyPr>
          <a:lstStyle/>
          <a:p>
            <a:r>
              <a:rPr lang="en-US" sz="2000" dirty="0"/>
              <a:t>Think of a medical doctor giving a diagnosis to a patient based on their symptoms. In this case the </a:t>
            </a:r>
            <a:r>
              <a:rPr lang="en-US" sz="2000" dirty="0">
                <a:solidFill>
                  <a:srgbClr val="00B050"/>
                </a:solidFill>
              </a:rPr>
              <a:t>disease is the class </a:t>
            </a:r>
            <a:r>
              <a:rPr lang="en-US" sz="2000" dirty="0"/>
              <a:t>and the </a:t>
            </a:r>
            <a:r>
              <a:rPr lang="en-US" sz="2000" dirty="0">
                <a:solidFill>
                  <a:srgbClr val="0070C0"/>
                </a:solidFill>
              </a:rPr>
              <a:t>symptoms are the features</a:t>
            </a:r>
          </a:p>
          <a:p>
            <a:endParaRPr lang="en-US" sz="2000" dirty="0">
              <a:solidFill>
                <a:srgbClr val="0070C0"/>
              </a:solidFill>
            </a:endParaRPr>
          </a:p>
          <a:p>
            <a:r>
              <a:rPr lang="en-US" sz="2000" b="1" dirty="0"/>
              <a:t>A simplified case:</a:t>
            </a:r>
          </a:p>
          <a:p>
            <a:r>
              <a:rPr lang="en-US" sz="2000" dirty="0"/>
              <a:t>P( cough | fever )*P( fever ) = 0.3</a:t>
            </a:r>
          </a:p>
          <a:p>
            <a:r>
              <a:rPr lang="en-US" sz="2000" dirty="0"/>
              <a:t>P(cough | cold )*P( cold) = 0.7</a:t>
            </a:r>
          </a:p>
          <a:p>
            <a:r>
              <a:rPr lang="en-US" sz="2000" dirty="0"/>
              <a:t>P( cough | flu )*P( flu ) = 0.5</a:t>
            </a:r>
          </a:p>
          <a:p>
            <a:endParaRPr lang="en-US" sz="2000" dirty="0"/>
          </a:p>
          <a:p>
            <a:r>
              <a:rPr lang="en-US" sz="2000" dirty="0"/>
              <a:t>Doctor picks cold!</a:t>
            </a:r>
          </a:p>
        </p:txBody>
      </p:sp>
      <p:sp>
        <p:nvSpPr>
          <p:cNvPr id="11" name="TextBox 10">
            <a:extLst>
              <a:ext uri="{FF2B5EF4-FFF2-40B4-BE49-F238E27FC236}">
                <a16:creationId xmlns:a16="http://schemas.microsoft.com/office/drawing/2014/main" id="{03DE9C58-E733-1A4D-B38A-66CD89BA61AC}"/>
              </a:ext>
            </a:extLst>
          </p:cNvPr>
          <p:cNvSpPr txBox="1"/>
          <p:nvPr/>
        </p:nvSpPr>
        <p:spPr>
          <a:xfrm>
            <a:off x="313509" y="2197087"/>
            <a:ext cx="1167307" cy="369332"/>
          </a:xfrm>
          <a:prstGeom prst="rect">
            <a:avLst/>
          </a:prstGeom>
          <a:noFill/>
        </p:spPr>
        <p:txBody>
          <a:bodyPr wrap="none" rtlCol="0">
            <a:spAutoFit/>
          </a:bodyPr>
          <a:lstStyle/>
          <a:p>
            <a:r>
              <a:rPr lang="en-US" dirty="0">
                <a:solidFill>
                  <a:srgbClr val="FF0000"/>
                </a:solidFill>
                <a:latin typeface="Century Gothic" panose="020B0502020202020204" pitchFamily="34" charset="0"/>
              </a:rPr>
              <a:t>In words:</a:t>
            </a:r>
          </a:p>
        </p:txBody>
      </p:sp>
      <p:sp>
        <p:nvSpPr>
          <p:cNvPr id="2" name="TextBox 1">
            <a:extLst>
              <a:ext uri="{FF2B5EF4-FFF2-40B4-BE49-F238E27FC236}">
                <a16:creationId xmlns:a16="http://schemas.microsoft.com/office/drawing/2014/main" id="{93497A64-8CF0-2E47-89D8-8F7C9E55810E}"/>
              </a:ext>
            </a:extLst>
          </p:cNvPr>
          <p:cNvSpPr txBox="1"/>
          <p:nvPr/>
        </p:nvSpPr>
        <p:spPr>
          <a:xfrm>
            <a:off x="1863472" y="2691440"/>
            <a:ext cx="7681783" cy="369332"/>
          </a:xfrm>
          <a:prstGeom prst="rect">
            <a:avLst/>
          </a:prstGeom>
          <a:noFill/>
        </p:spPr>
        <p:txBody>
          <a:bodyPr wrap="none" rtlCol="0">
            <a:spAutoFit/>
          </a:bodyPr>
          <a:lstStyle/>
          <a:p>
            <a:r>
              <a:rPr lang="en-US" dirty="0"/>
              <a:t>The most likely class is the class with the maximum probability given the feature</a:t>
            </a:r>
          </a:p>
        </p:txBody>
      </p:sp>
      <p:pic>
        <p:nvPicPr>
          <p:cNvPr id="3" name="Picture 2" descr="Free Doctor Clipart Black And White, Download Free Clip Art, Free Clip Art  on Clipart Library">
            <a:extLst>
              <a:ext uri="{FF2B5EF4-FFF2-40B4-BE49-F238E27FC236}">
                <a16:creationId xmlns:a16="http://schemas.microsoft.com/office/drawing/2014/main" id="{6B3F9F7A-1531-5D4A-A55B-5D1A409F2E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8909458" y="4198682"/>
            <a:ext cx="857393" cy="236259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05AFB3C1-3B45-2E44-8A54-C6B63D674527}"/>
              </a:ext>
            </a:extLst>
          </p:cNvPr>
          <p:cNvSpPr txBox="1"/>
          <p:nvPr/>
        </p:nvSpPr>
        <p:spPr>
          <a:xfrm>
            <a:off x="428325" y="5115339"/>
            <a:ext cx="3282284" cy="369332"/>
          </a:xfrm>
          <a:prstGeom prst="rect">
            <a:avLst/>
          </a:prstGeom>
          <a:noFill/>
          <a:ln w="12700">
            <a:solidFill>
              <a:srgbClr val="FF0000"/>
            </a:solidFill>
          </a:ln>
        </p:spPr>
        <p:txBody>
          <a:bodyPr wrap="square" rtlCol="0">
            <a:spAutoFit/>
          </a:bodyPr>
          <a:lstStyle/>
          <a:p>
            <a:endParaRPr lang="en-US" dirty="0">
              <a:solidFill>
                <a:srgbClr val="FF0000"/>
              </a:solidFill>
            </a:endParaRPr>
          </a:p>
        </p:txBody>
      </p:sp>
    </p:spTree>
    <p:extLst>
      <p:ext uri="{BB962C8B-B14F-4D97-AF65-F5344CB8AC3E}">
        <p14:creationId xmlns:p14="http://schemas.microsoft.com/office/powerpoint/2010/main" val="3172695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0DA424A-CFA5-B749-AA52-BB139A59B39F}"/>
              </a:ext>
            </a:extLst>
          </p:cNvPr>
          <p:cNvSpPr txBox="1"/>
          <p:nvPr/>
        </p:nvSpPr>
        <p:spPr>
          <a:xfrm>
            <a:off x="378823" y="1291930"/>
            <a:ext cx="7847598" cy="923330"/>
          </a:xfrm>
          <a:prstGeom prst="rect">
            <a:avLst/>
          </a:prstGeom>
          <a:noFill/>
        </p:spPr>
        <p:txBody>
          <a:bodyPr wrap="none" rtlCol="0">
            <a:spAutoFit/>
          </a:bodyPr>
          <a:lstStyle/>
          <a:p>
            <a:r>
              <a:rPr lang="en-US" dirty="0"/>
              <a:t>Thinking back on the exercise where did the algorithm succeed? Where did it fail?</a:t>
            </a:r>
          </a:p>
          <a:p>
            <a:endParaRPr lang="en-US" dirty="0"/>
          </a:p>
          <a:p>
            <a:r>
              <a:rPr lang="en-US" dirty="0"/>
              <a:t>What were some of the features in cases that failed?</a:t>
            </a:r>
          </a:p>
        </p:txBody>
      </p:sp>
      <p:sp>
        <p:nvSpPr>
          <p:cNvPr id="6" name="TextBox 5">
            <a:extLst>
              <a:ext uri="{FF2B5EF4-FFF2-40B4-BE49-F238E27FC236}">
                <a16:creationId xmlns:a16="http://schemas.microsoft.com/office/drawing/2014/main" id="{D1370E97-93A4-8945-BB8F-DC53D7A9EB8C}"/>
              </a:ext>
            </a:extLst>
          </p:cNvPr>
          <p:cNvSpPr txBox="1"/>
          <p:nvPr/>
        </p:nvSpPr>
        <p:spPr>
          <a:xfrm>
            <a:off x="1848234" y="2834640"/>
            <a:ext cx="3450625" cy="461665"/>
          </a:xfrm>
          <a:prstGeom prst="rect">
            <a:avLst/>
          </a:prstGeom>
          <a:noFill/>
        </p:spPr>
        <p:txBody>
          <a:bodyPr wrap="none" rtlCol="0">
            <a:spAutoFit/>
          </a:bodyPr>
          <a:lstStyle/>
          <a:p>
            <a:r>
              <a:rPr lang="en-US" sz="2400" b="1" dirty="0">
                <a:solidFill>
                  <a:srgbClr val="FF0000"/>
                </a:solidFill>
              </a:rPr>
              <a:t>The Hairless Sphinx Cat!!!</a:t>
            </a:r>
          </a:p>
        </p:txBody>
      </p:sp>
      <p:sp>
        <p:nvSpPr>
          <p:cNvPr id="7" name="TextBox 6">
            <a:extLst>
              <a:ext uri="{FF2B5EF4-FFF2-40B4-BE49-F238E27FC236}">
                <a16:creationId xmlns:a16="http://schemas.microsoft.com/office/drawing/2014/main" id="{FE94E71F-A4ED-064C-9B06-064B721F4A37}"/>
              </a:ext>
            </a:extLst>
          </p:cNvPr>
          <p:cNvSpPr txBox="1"/>
          <p:nvPr/>
        </p:nvSpPr>
        <p:spPr>
          <a:xfrm>
            <a:off x="5656217" y="4285510"/>
            <a:ext cx="5747657" cy="830997"/>
          </a:xfrm>
          <a:prstGeom prst="rect">
            <a:avLst/>
          </a:prstGeom>
          <a:noFill/>
        </p:spPr>
        <p:txBody>
          <a:bodyPr wrap="square" rtlCol="0">
            <a:spAutoFit/>
          </a:bodyPr>
          <a:lstStyle/>
          <a:p>
            <a:r>
              <a:rPr lang="en-US" sz="2400" dirty="0"/>
              <a:t>P ( no hair | cat ) is very low!!!! Therefore the algorithm often misclassifies!</a:t>
            </a:r>
          </a:p>
        </p:txBody>
      </p:sp>
      <p:pic>
        <p:nvPicPr>
          <p:cNvPr id="9" name="Picture 8" descr="A cat with its mouth open&#10;&#10;Description automatically generated">
            <a:extLst>
              <a:ext uri="{FF2B5EF4-FFF2-40B4-BE49-F238E27FC236}">
                <a16:creationId xmlns:a16="http://schemas.microsoft.com/office/drawing/2014/main" id="{0CA9FAF8-5052-134E-A4E3-7419227C6C5E}"/>
              </a:ext>
            </a:extLst>
          </p:cNvPr>
          <p:cNvPicPr>
            <a:picLocks noChangeAspect="1"/>
          </p:cNvPicPr>
          <p:nvPr/>
        </p:nvPicPr>
        <p:blipFill>
          <a:blip r:embed="rId2"/>
          <a:stretch>
            <a:fillRect/>
          </a:stretch>
        </p:blipFill>
        <p:spPr>
          <a:xfrm>
            <a:off x="1110429" y="3301732"/>
            <a:ext cx="4435311" cy="2956874"/>
          </a:xfrm>
          <a:prstGeom prst="rect">
            <a:avLst/>
          </a:prstGeom>
        </p:spPr>
      </p:pic>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55E16620-F20A-7244-90A6-1B76D7A6AD37}"/>
                  </a:ext>
                </a:extLst>
              </p:cNvPr>
              <p:cNvSpPr txBox="1"/>
              <p:nvPr/>
            </p:nvSpPr>
            <p:spPr>
              <a:xfrm>
                <a:off x="1848234" y="143083"/>
                <a:ext cx="8495531" cy="91262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𝑃</m:t>
                      </m:r>
                      <m:r>
                        <a:rPr lang="en-US" sz="2800" b="0" i="1" smtClean="0">
                          <a:latin typeface="Cambria Math" panose="02040503050406030204" pitchFamily="18" charset="0"/>
                        </a:rPr>
                        <m:t> </m:t>
                      </m:r>
                      <m:d>
                        <m:dPr>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 </m:t>
                          </m:r>
                          <m:r>
                            <a:rPr lang="en-US" sz="2800" b="0" i="1" smtClean="0">
                              <a:solidFill>
                                <a:srgbClr val="00B050"/>
                              </a:solidFill>
                              <a:latin typeface="Cambria Math" panose="02040503050406030204" pitchFamily="18" charset="0"/>
                            </a:rPr>
                            <m:t>𝑐𝑙𝑎𝑠𝑠</m:t>
                          </m:r>
                          <m:r>
                            <a:rPr lang="en-US" sz="2800" b="0" i="1" smtClean="0">
                              <a:latin typeface="Cambria Math" panose="02040503050406030204" pitchFamily="18" charset="0"/>
                            </a:rPr>
                            <m:t> </m:t>
                          </m:r>
                        </m:e>
                      </m:d>
                      <m:r>
                        <a:rPr lang="en-US" sz="2800" b="0" i="1" smtClean="0">
                          <a:latin typeface="Cambria Math" panose="02040503050406030204" pitchFamily="18" charset="0"/>
                        </a:rPr>
                        <m:t> </m:t>
                      </m:r>
                      <m:r>
                        <a:rPr lang="en-US" sz="2800" b="0" i="1" smtClean="0">
                          <a:solidFill>
                            <a:srgbClr val="0070C0"/>
                          </a:solidFill>
                          <a:latin typeface="Cambria Math" panose="02040503050406030204" pitchFamily="18" charset="0"/>
                        </a:rPr>
                        <m:t>𝑓𝑒𝑎𝑡𝑢𝑟𝑒</m:t>
                      </m:r>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r>
                            <a:rPr lang="en-US" sz="2800" i="1">
                              <a:latin typeface="Cambria Math" panose="02040503050406030204" pitchFamily="18" charset="0"/>
                            </a:rPr>
                            <m:t>𝑃</m:t>
                          </m:r>
                          <m:d>
                            <m:dPr>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i="1">
                                  <a:solidFill>
                                    <a:srgbClr val="0070C0"/>
                                  </a:solidFill>
                                  <a:latin typeface="Cambria Math" panose="02040503050406030204" pitchFamily="18" charset="0"/>
                                </a:rPr>
                                <m:t>𝑓𝑒𝑎𝑡𝑢𝑟𝑒</m:t>
                              </m:r>
                              <m:r>
                                <a:rPr lang="en-US" sz="2800" i="1">
                                  <a:latin typeface="Cambria Math" panose="02040503050406030204" pitchFamily="18" charset="0"/>
                                </a:rPr>
                                <m:t> </m:t>
                              </m:r>
                            </m:e>
                          </m:d>
                          <m:r>
                            <a:rPr lang="en-US" sz="2800" i="1">
                              <a:latin typeface="Cambria Math" panose="02040503050406030204" pitchFamily="18" charset="0"/>
                            </a:rPr>
                            <m:t> </m:t>
                          </m:r>
                          <m:r>
                            <a:rPr lang="en-US" sz="2800" i="1">
                              <a:solidFill>
                                <a:srgbClr val="00B050"/>
                              </a:solidFill>
                              <a:latin typeface="Cambria Math" panose="02040503050406030204" pitchFamily="18" charset="0"/>
                            </a:rPr>
                            <m:t>𝑐𝑙𝑎𝑠𝑠</m:t>
                          </m:r>
                          <m:r>
                            <a:rPr lang="en-US" sz="2800" i="1">
                              <a:latin typeface="Cambria Math" panose="02040503050406030204" pitchFamily="18" charset="0"/>
                            </a:rPr>
                            <m:t>)∗</m:t>
                          </m:r>
                          <m:r>
                            <a:rPr lang="en-US" sz="2800" i="1">
                              <a:latin typeface="Cambria Math" panose="02040503050406030204" pitchFamily="18" charset="0"/>
                            </a:rPr>
                            <m:t>𝑃</m:t>
                          </m:r>
                          <m:r>
                            <a:rPr lang="en-US" sz="2800" i="1">
                              <a:latin typeface="Cambria Math" panose="02040503050406030204" pitchFamily="18" charset="0"/>
                            </a:rPr>
                            <m:t>( </m:t>
                          </m:r>
                          <m:r>
                            <a:rPr lang="en-US" sz="2800" i="1">
                              <a:solidFill>
                                <a:srgbClr val="00B050"/>
                              </a:solidFill>
                              <a:latin typeface="Cambria Math" panose="02040503050406030204" pitchFamily="18" charset="0"/>
                            </a:rPr>
                            <m:t>𝑐𝑙𝑎𝑠𝑠</m:t>
                          </m:r>
                          <m:r>
                            <a:rPr lang="en-US" sz="2800" i="1">
                              <a:latin typeface="Cambria Math" panose="02040503050406030204" pitchFamily="18" charset="0"/>
                            </a:rPr>
                            <m:t> )</m:t>
                          </m:r>
                        </m:num>
                        <m:den>
                          <m:r>
                            <a:rPr lang="en-US" sz="2800" b="0" i="1" smtClean="0">
                              <a:latin typeface="Cambria Math" panose="02040503050406030204" pitchFamily="18" charset="0"/>
                            </a:rPr>
                            <m:t>𝑃</m:t>
                          </m:r>
                          <m:r>
                            <a:rPr lang="en-US" sz="2800" b="0" i="1" smtClean="0">
                              <a:latin typeface="Cambria Math" panose="02040503050406030204" pitchFamily="18" charset="0"/>
                            </a:rPr>
                            <m:t>( </m:t>
                          </m:r>
                          <m:r>
                            <a:rPr lang="en-US" sz="2800" b="0" i="1" smtClean="0">
                              <a:solidFill>
                                <a:srgbClr val="0070C0"/>
                              </a:solidFill>
                              <a:latin typeface="Cambria Math" panose="02040503050406030204" pitchFamily="18" charset="0"/>
                            </a:rPr>
                            <m:t>𝑓𝑒𝑎𝑡𝑢𝑟𝑒</m:t>
                          </m:r>
                          <m:r>
                            <a:rPr lang="en-US" sz="2800" b="0" i="1" smtClean="0">
                              <a:solidFill>
                                <a:srgbClr val="0070C0"/>
                              </a:solidFill>
                              <a:latin typeface="Cambria Math" panose="02040503050406030204" pitchFamily="18" charset="0"/>
                            </a:rPr>
                            <m:t> )</m:t>
                          </m:r>
                        </m:den>
                      </m:f>
                    </m:oMath>
                  </m:oMathPara>
                </a14:m>
                <a:endParaRPr lang="en-US" sz="2800" dirty="0"/>
              </a:p>
            </p:txBody>
          </p:sp>
        </mc:Choice>
        <mc:Fallback>
          <p:sp>
            <p:nvSpPr>
              <p:cNvPr id="8" name="TextBox 7">
                <a:extLst>
                  <a:ext uri="{FF2B5EF4-FFF2-40B4-BE49-F238E27FC236}">
                    <a16:creationId xmlns:a16="http://schemas.microsoft.com/office/drawing/2014/main" id="{55E16620-F20A-7244-90A6-1B76D7A6AD37}"/>
                  </a:ext>
                </a:extLst>
              </p:cNvPr>
              <p:cNvSpPr txBox="1">
                <a:spLocks noRot="1" noChangeAspect="1" noMove="1" noResize="1" noEditPoints="1" noAdjustHandles="1" noChangeArrowheads="1" noChangeShapeType="1" noTextEdit="1"/>
              </p:cNvSpPr>
              <p:nvPr/>
            </p:nvSpPr>
            <p:spPr>
              <a:xfrm>
                <a:off x="1848234" y="143083"/>
                <a:ext cx="8495531" cy="912622"/>
              </a:xfrm>
              <a:prstGeom prst="rect">
                <a:avLst/>
              </a:prstGeom>
              <a:blipFill>
                <a:blip r:embed="rId3"/>
                <a:stretch>
                  <a:fillRect l="-448" t="-5479" r="-1045" b="-17808"/>
                </a:stretch>
              </a:blipFill>
            </p:spPr>
            <p:txBody>
              <a:bodyPr/>
              <a:lstStyle/>
              <a:p>
                <a:r>
                  <a:rPr lang="en-US">
                    <a:noFill/>
                  </a:rPr>
                  <a:t> </a:t>
                </a:r>
              </a:p>
            </p:txBody>
          </p:sp>
        </mc:Fallback>
      </mc:AlternateContent>
    </p:spTree>
    <p:extLst>
      <p:ext uri="{BB962C8B-B14F-4D97-AF65-F5344CB8AC3E}">
        <p14:creationId xmlns:p14="http://schemas.microsoft.com/office/powerpoint/2010/main" val="3609830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7D8062E-0047-5347-95A3-8AF8E6C20239}"/>
              </a:ext>
            </a:extLst>
          </p:cNvPr>
          <p:cNvSpPr txBox="1"/>
          <p:nvPr/>
        </p:nvSpPr>
        <p:spPr>
          <a:xfrm>
            <a:off x="260500" y="193942"/>
            <a:ext cx="7158445" cy="646331"/>
          </a:xfrm>
          <a:prstGeom prst="rect">
            <a:avLst/>
          </a:prstGeom>
          <a:noFill/>
        </p:spPr>
        <p:txBody>
          <a:bodyPr wrap="square" rtlCol="0">
            <a:spAutoFit/>
          </a:bodyPr>
          <a:lstStyle/>
          <a:p>
            <a:r>
              <a:rPr lang="en-US" sz="3600" b="1" dirty="0">
                <a:latin typeface="Century Gothic" panose="020B0502020202020204" pitchFamily="34" charset="0"/>
              </a:rPr>
              <a:t>Machine learning and Data</a:t>
            </a:r>
          </a:p>
        </p:txBody>
      </p:sp>
      <p:sp>
        <p:nvSpPr>
          <p:cNvPr id="3" name="TextBox 2">
            <a:extLst>
              <a:ext uri="{FF2B5EF4-FFF2-40B4-BE49-F238E27FC236}">
                <a16:creationId xmlns:a16="http://schemas.microsoft.com/office/drawing/2014/main" id="{8CDDE523-87BD-7B40-9A25-E44AB889EC1D}"/>
              </a:ext>
            </a:extLst>
          </p:cNvPr>
          <p:cNvSpPr txBox="1"/>
          <p:nvPr/>
        </p:nvSpPr>
        <p:spPr>
          <a:xfrm>
            <a:off x="260500" y="1073426"/>
            <a:ext cx="5018490" cy="461665"/>
          </a:xfrm>
          <a:prstGeom prst="rect">
            <a:avLst/>
          </a:prstGeom>
          <a:noFill/>
        </p:spPr>
        <p:txBody>
          <a:bodyPr wrap="none" rtlCol="0">
            <a:spAutoFit/>
          </a:bodyPr>
          <a:lstStyle/>
          <a:p>
            <a:r>
              <a:rPr lang="en-US" sz="2400" dirty="0">
                <a:solidFill>
                  <a:srgbClr val="FF0000"/>
                </a:solidFill>
              </a:rPr>
              <a:t>So how do we find these probabilities?</a:t>
            </a:r>
          </a:p>
        </p:txBody>
      </p:sp>
      <p:sp>
        <p:nvSpPr>
          <p:cNvPr id="4" name="TextBox 3">
            <a:extLst>
              <a:ext uri="{FF2B5EF4-FFF2-40B4-BE49-F238E27FC236}">
                <a16:creationId xmlns:a16="http://schemas.microsoft.com/office/drawing/2014/main" id="{197A73A7-B51C-5841-BA37-F5E0F5BDF96B}"/>
              </a:ext>
            </a:extLst>
          </p:cNvPr>
          <p:cNvSpPr txBox="1"/>
          <p:nvPr/>
        </p:nvSpPr>
        <p:spPr>
          <a:xfrm>
            <a:off x="260500" y="1619332"/>
            <a:ext cx="11582400" cy="1754326"/>
          </a:xfrm>
          <a:prstGeom prst="rect">
            <a:avLst/>
          </a:prstGeom>
          <a:noFill/>
        </p:spPr>
        <p:txBody>
          <a:bodyPr wrap="square" rtlCol="0">
            <a:spAutoFit/>
          </a:bodyPr>
          <a:lstStyle/>
          <a:p>
            <a:r>
              <a:rPr lang="en-US" dirty="0"/>
              <a:t>From data! We collect lots of data and it to estimate the probabilities. The process of estimating the probabilities based on data is known as “</a:t>
            </a:r>
            <a:r>
              <a:rPr lang="en-US" b="1" dirty="0"/>
              <a:t>training” or “learning”</a:t>
            </a:r>
            <a:r>
              <a:rPr lang="en-US" dirty="0"/>
              <a:t>. The more data the better the estimate. You also want to make sure your data is truly representative of the real-life problem you are trying to solve.</a:t>
            </a:r>
          </a:p>
          <a:p>
            <a:endParaRPr lang="en-US" dirty="0"/>
          </a:p>
          <a:p>
            <a:r>
              <a:rPr lang="en-US" dirty="0"/>
              <a:t>This is why many tech companies (Google, FB, Amazon, </a:t>
            </a:r>
            <a:r>
              <a:rPr lang="en-US" dirty="0" err="1"/>
              <a:t>TikTok</a:t>
            </a:r>
            <a:r>
              <a:rPr lang="en-US" dirty="0"/>
              <a:t>) collect data on their users. The more data they have, the better their algorithms will perform. </a:t>
            </a:r>
          </a:p>
        </p:txBody>
      </p:sp>
      <p:sp>
        <p:nvSpPr>
          <p:cNvPr id="5" name="TextBox 4">
            <a:extLst>
              <a:ext uri="{FF2B5EF4-FFF2-40B4-BE49-F238E27FC236}">
                <a16:creationId xmlns:a16="http://schemas.microsoft.com/office/drawing/2014/main" id="{7F87F4DF-959B-BD4E-8163-CB1AE361FEB6}"/>
              </a:ext>
            </a:extLst>
          </p:cNvPr>
          <p:cNvSpPr txBox="1"/>
          <p:nvPr/>
        </p:nvSpPr>
        <p:spPr>
          <a:xfrm>
            <a:off x="260499" y="4501958"/>
            <a:ext cx="3399392" cy="461665"/>
          </a:xfrm>
          <a:prstGeom prst="rect">
            <a:avLst/>
          </a:prstGeom>
          <a:noFill/>
        </p:spPr>
        <p:txBody>
          <a:bodyPr wrap="none" rtlCol="0">
            <a:spAutoFit/>
          </a:bodyPr>
          <a:lstStyle/>
          <a:p>
            <a:r>
              <a:rPr lang="en-US" sz="2400" dirty="0">
                <a:solidFill>
                  <a:srgbClr val="FF0000"/>
                </a:solidFill>
              </a:rPr>
              <a:t>How do we pick features?</a:t>
            </a:r>
          </a:p>
        </p:txBody>
      </p:sp>
      <p:sp>
        <p:nvSpPr>
          <p:cNvPr id="6" name="TextBox 5">
            <a:extLst>
              <a:ext uri="{FF2B5EF4-FFF2-40B4-BE49-F238E27FC236}">
                <a16:creationId xmlns:a16="http://schemas.microsoft.com/office/drawing/2014/main" id="{49F3F044-200E-8C4D-BE7E-87E7C58634A2}"/>
              </a:ext>
            </a:extLst>
          </p:cNvPr>
          <p:cNvSpPr txBox="1"/>
          <p:nvPr/>
        </p:nvSpPr>
        <p:spPr>
          <a:xfrm>
            <a:off x="260499" y="4963623"/>
            <a:ext cx="11582401" cy="1200329"/>
          </a:xfrm>
          <a:prstGeom prst="rect">
            <a:avLst/>
          </a:prstGeom>
          <a:noFill/>
        </p:spPr>
        <p:txBody>
          <a:bodyPr wrap="square" rtlCol="0">
            <a:spAutoFit/>
          </a:bodyPr>
          <a:lstStyle/>
          <a:p>
            <a:r>
              <a:rPr lang="en-US" dirty="0"/>
              <a:t>We can either manually pick the features we want to use for classification, or we can use sophisticated models (such as neural networks) that learn the best features during their training. Features are represented as mathematical functions of the pixel values in the image. The details can be quite advanced and requires more math that you will be exposed to in college.</a:t>
            </a:r>
          </a:p>
        </p:txBody>
      </p:sp>
      <p:pic>
        <p:nvPicPr>
          <p:cNvPr id="2054" name="Picture 6" descr="Google">
            <a:extLst>
              <a:ext uri="{FF2B5EF4-FFF2-40B4-BE49-F238E27FC236}">
                <a16:creationId xmlns:a16="http://schemas.microsoft.com/office/drawing/2014/main" id="{AD1FE271-4255-0040-BC86-ED316F7450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4822" y="3352624"/>
            <a:ext cx="2086705" cy="1170369"/>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Amazon.com Announces Second Quarter Sales up 20% to $23.18 Billion |  Business Wire">
            <a:extLst>
              <a:ext uri="{FF2B5EF4-FFF2-40B4-BE49-F238E27FC236}">
                <a16:creationId xmlns:a16="http://schemas.microsoft.com/office/drawing/2014/main" id="{C1FCA4A0-5618-9D49-BD55-8942880015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15164" y="3101511"/>
            <a:ext cx="3405520" cy="1773936"/>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Is TikTok Banned in the USA? Trump's Order, Explained">
            <a:extLst>
              <a:ext uri="{FF2B5EF4-FFF2-40B4-BE49-F238E27FC236}">
                <a16:creationId xmlns:a16="http://schemas.microsoft.com/office/drawing/2014/main" id="{41E1D7DF-7B35-504F-96E0-E341BEA680C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50991" y="3301701"/>
            <a:ext cx="1503396" cy="15101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92917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447</Words>
  <Application>Microsoft Macintosh PowerPoint</Application>
  <PresentationFormat>Widescreen</PresentationFormat>
  <Paragraphs>34</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Cambria Math</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22</cp:revision>
  <dcterms:created xsi:type="dcterms:W3CDTF">2020-10-29T04:21:57Z</dcterms:created>
  <dcterms:modified xsi:type="dcterms:W3CDTF">2020-11-04T18:34:56Z</dcterms:modified>
</cp:coreProperties>
</file>